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Lst>
  <p:sldSz cx="18288000" cy="10287000"/>
  <p:notesSz cx="6858000" cy="9144000"/>
  <p:embeddedFontLst>
    <p:embeddedFont>
      <p:font typeface="Rustic Printed" charset="1" panose="00000000000000000000"/>
      <p:regular r:id="rId157"/>
    </p:embeddedFont>
    <p:embeddedFont>
      <p:font typeface="Canva Sans Medium" charset="1" panose="020B0603030501040103"/>
      <p:regular r:id="rId158"/>
    </p:embeddedFont>
    <p:embeddedFont>
      <p:font typeface="Canva Sans Bold" charset="1" panose="020B0803030501040103"/>
      <p:regular r:id="rId159"/>
    </p:embeddedFont>
    <p:embeddedFont>
      <p:font typeface="Open Sans" charset="1" panose="020B0606030504020204"/>
      <p:regular r:id="rId160"/>
    </p:embeddedFont>
    <p:embeddedFont>
      <p:font typeface="Canva Sans" charset="1" panose="020B0503030501040103"/>
      <p:regular r:id="rId161"/>
    </p:embeddedFont>
    <p:embeddedFont>
      <p:font typeface="Open Sans Bold" charset="1" panose="020B0806030504020204"/>
      <p:regular r:id="rId162"/>
    </p:embeddedFont>
    <p:embeddedFont>
      <p:font typeface="Overpass Ultra-Bold" charset="1" panose="00000900000000000000"/>
      <p:regular r:id="rId163"/>
    </p:embeddedFont>
    <p:embeddedFont>
      <p:font typeface="League Spartan" charset="1" panose="00000800000000000000"/>
      <p:regular r:id="rId164"/>
    </p:embeddedFont>
    <p:embeddedFont>
      <p:font typeface="Gotham Condensed Bold Italics" charset="1" panose="00000000000000000000"/>
      <p:regular r:id="rId165"/>
    </p:embeddedFont>
    <p:embeddedFont>
      <p:font typeface="Arimo Bold" charset="1" panose="020B0704020202020204"/>
      <p:regular r:id="rId166"/>
    </p:embeddedFont>
    <p:embeddedFont>
      <p:font typeface="Arimo" charset="1" panose="020B0604020202020204"/>
      <p:regular r:id="rId167"/>
    </p:embeddedFont>
    <p:embeddedFont>
      <p:font typeface="Bricolage Grotesque Bold" charset="1" panose="020B0605040402000204"/>
      <p:regular r:id="rId168"/>
    </p:embeddedFont>
    <p:embeddedFont>
      <p:font typeface="Poppins Bold" charset="1" panose="00000800000000000000"/>
      <p:regular r:id="rId169"/>
    </p:embeddedFont>
    <p:embeddedFont>
      <p:font typeface="Poppins" charset="1" panose="00000500000000000000"/>
      <p:regular r:id="rId1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slides/slide138.xml" Type="http://schemas.openxmlformats.org/officeDocument/2006/relationships/slide"/><Relationship Id="rId144" Target="slides/slide139.xml" Type="http://schemas.openxmlformats.org/officeDocument/2006/relationships/slide"/><Relationship Id="rId145" Target="slides/slide140.xml" Type="http://schemas.openxmlformats.org/officeDocument/2006/relationships/slide"/><Relationship Id="rId146" Target="slides/slide141.xml" Type="http://schemas.openxmlformats.org/officeDocument/2006/relationships/slide"/><Relationship Id="rId147" Target="slides/slide142.xml" Type="http://schemas.openxmlformats.org/officeDocument/2006/relationships/slide"/><Relationship Id="rId148" Target="slides/slide143.xml" Type="http://schemas.openxmlformats.org/officeDocument/2006/relationships/slide"/><Relationship Id="rId149" Target="slides/slide144.xml" Type="http://schemas.openxmlformats.org/officeDocument/2006/relationships/slide"/><Relationship Id="rId15" Target="slides/slide10.xml" Type="http://schemas.openxmlformats.org/officeDocument/2006/relationships/slide"/><Relationship Id="rId150" Target="slides/slide145.xml" Type="http://schemas.openxmlformats.org/officeDocument/2006/relationships/slide"/><Relationship Id="rId151" Target="slides/slide146.xml" Type="http://schemas.openxmlformats.org/officeDocument/2006/relationships/slide"/><Relationship Id="rId152" Target="slides/slide147.xml" Type="http://schemas.openxmlformats.org/officeDocument/2006/relationships/slide"/><Relationship Id="rId153" Target="slides/slide148.xml" Type="http://schemas.openxmlformats.org/officeDocument/2006/relationships/slide"/><Relationship Id="rId154" Target="slides/slide149.xml" Type="http://schemas.openxmlformats.org/officeDocument/2006/relationships/slide"/><Relationship Id="rId155" Target="slides/slide150.xml" Type="http://schemas.openxmlformats.org/officeDocument/2006/relationships/slide"/><Relationship Id="rId156" Target="slides/slide151.xml" Type="http://schemas.openxmlformats.org/officeDocument/2006/relationships/slide"/><Relationship Id="rId157" Target="fonts/font157.fntdata" Type="http://schemas.openxmlformats.org/officeDocument/2006/relationships/font"/><Relationship Id="rId158" Target="fonts/font158.fntdata" Type="http://schemas.openxmlformats.org/officeDocument/2006/relationships/font"/><Relationship Id="rId159" Target="fonts/font159.fntdata" Type="http://schemas.openxmlformats.org/officeDocument/2006/relationships/font"/><Relationship Id="rId16" Target="slides/slide11.xml" Type="http://schemas.openxmlformats.org/officeDocument/2006/relationships/slide"/><Relationship Id="rId160" Target="fonts/font160.fntdata" Type="http://schemas.openxmlformats.org/officeDocument/2006/relationships/font"/><Relationship Id="rId161" Target="fonts/font161.fntdata" Type="http://schemas.openxmlformats.org/officeDocument/2006/relationships/font"/><Relationship Id="rId162" Target="fonts/font162.fntdata" Type="http://schemas.openxmlformats.org/officeDocument/2006/relationships/font"/><Relationship Id="rId163" Target="fonts/font163.fntdata" Type="http://schemas.openxmlformats.org/officeDocument/2006/relationships/font"/><Relationship Id="rId164" Target="fonts/font164.fntdata" Type="http://schemas.openxmlformats.org/officeDocument/2006/relationships/font"/><Relationship Id="rId165" Target="fonts/font165.fntdata" Type="http://schemas.openxmlformats.org/officeDocument/2006/relationships/font"/><Relationship Id="rId166" Target="fonts/font166.fntdata" Type="http://schemas.openxmlformats.org/officeDocument/2006/relationships/font"/><Relationship Id="rId167" Target="fonts/font167.fntdata" Type="http://schemas.openxmlformats.org/officeDocument/2006/relationships/font"/><Relationship Id="rId168" Target="fonts/font168.fntdata" Type="http://schemas.openxmlformats.org/officeDocument/2006/relationships/font"/><Relationship Id="rId169" Target="fonts/font169.fntdata" Type="http://schemas.openxmlformats.org/officeDocument/2006/relationships/font"/><Relationship Id="rId17" Target="slides/slide12.xml" Type="http://schemas.openxmlformats.org/officeDocument/2006/relationships/slide"/><Relationship Id="rId170" Target="fonts/font170.fntdata" Type="http://schemas.openxmlformats.org/officeDocument/2006/relationships/font"/><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2.png" Type="http://schemas.openxmlformats.org/officeDocument/2006/relationships/image"/><Relationship Id="rId4" Target="../media/image113.png" Type="http://schemas.openxmlformats.org/officeDocument/2006/relationships/image"/><Relationship Id="rId5" Target="../media/image114.png" Type="http://schemas.openxmlformats.org/officeDocument/2006/relationships/image"/><Relationship Id="rId6" Target="../media/image115.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26.png" Type="http://schemas.openxmlformats.org/officeDocument/2006/relationships/image"/><Relationship Id="rId2" Target="../media/image1.jpeg" Type="http://schemas.openxmlformats.org/officeDocument/2006/relationships/image"/><Relationship Id="rId20" Target="../media/image27.svg" Type="http://schemas.openxmlformats.org/officeDocument/2006/relationships/image"/><Relationship Id="rId21" Target="../media/image18.png" Type="http://schemas.openxmlformats.org/officeDocument/2006/relationships/image"/><Relationship Id="rId22" Target="../media/image19.svg" Type="http://schemas.openxmlformats.org/officeDocument/2006/relationships/image"/><Relationship Id="rId23" Target="../media/image20.png" Type="http://schemas.openxmlformats.org/officeDocument/2006/relationships/image"/><Relationship Id="rId24" Target="../media/image21.svg" Type="http://schemas.openxmlformats.org/officeDocument/2006/relationships/image"/><Relationship Id="rId25" Target="../media/image22.png" Type="http://schemas.openxmlformats.org/officeDocument/2006/relationships/image"/><Relationship Id="rId26" Target="../media/image23.svg" Type="http://schemas.openxmlformats.org/officeDocument/2006/relationships/image"/><Relationship Id="rId27" Target="../media/image24.png" Type="http://schemas.openxmlformats.org/officeDocument/2006/relationships/image"/><Relationship Id="rId28"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16.jpe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17.jpe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19.jpe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20.jpe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21.jpe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21.jpe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22.jpe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23.png" Type="http://schemas.openxmlformats.org/officeDocument/2006/relationships/image"/><Relationship Id="rId8" Target="../media/image124.sv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2.png" Type="http://schemas.openxmlformats.org/officeDocument/2006/relationships/image"/><Relationship Id="rId4" Target="../media/image113.png" Type="http://schemas.openxmlformats.org/officeDocument/2006/relationships/image"/><Relationship Id="rId5" Target="../media/image114.png" Type="http://schemas.openxmlformats.org/officeDocument/2006/relationships/image"/><Relationship Id="rId6" Target="../media/image115.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125.png" Type="http://schemas.openxmlformats.org/officeDocument/2006/relationships/image"/><Relationship Id="rId6" Target="../media/image126.svg" Type="http://schemas.openxmlformats.org/officeDocument/2006/relationships/image"/><Relationship Id="rId7" Target="https://sepolia.etherscan.io/tx/0x6d1dc7567cdf548dd1bee64faea794cb954ea396a56c8f788e298a52a84c21ce" TargetMode="External" Type="http://schemas.openxmlformats.org/officeDocument/2006/relationships/hyperlink"/><Relationship Id="rId8" Target="https://sepolia.etherscan.io/tx/0x6d1dc7567cdf548dd1bee64faea794cb954ea396a56c8f788e298a52a84c21ce" TargetMode="External" Type="http://schemas.openxmlformats.org/officeDocument/2006/relationships/hyperlink"/><Relationship Id="rId9" Target="https://sepolia.etherscan.io/tx/0x6d1dc7567cdf548dd1bee64faea794cb954ea396a56c8f788e298a52a84c21ce" TargetMode="External" Type="http://schemas.openxmlformats.org/officeDocument/2006/relationships/hyperlink"/></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8.svg" Type="http://schemas.openxmlformats.org/officeDocument/2006/relationships/image"/><Relationship Id="rId11" Target="https://sepolia.etherscan.io/address/0x2d567ece699eabe5afcd141edb7a4f2d0d6ce8a0" TargetMode="External" Type="http://schemas.openxmlformats.org/officeDocument/2006/relationships/hyperlink"/><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125.png" Type="http://schemas.openxmlformats.org/officeDocument/2006/relationships/image"/><Relationship Id="rId6" Target="../media/image126.svg" Type="http://schemas.openxmlformats.org/officeDocument/2006/relationships/image"/><Relationship Id="rId7" Target="https://sepolia.etherscan.io/tx/0x6d1dc7567cdf548dd1bee64faea794cb954ea396a56c8f788e298a52a84c21ce" TargetMode="External" Type="http://schemas.openxmlformats.org/officeDocument/2006/relationships/hyperlink"/><Relationship Id="rId8" Target="https://sepolia.etherscan.io/tx/0x6d1dc7567cdf548dd1bee64faea794cb954ea396a56c8f788e298a52a84c21ce" TargetMode="External" Type="http://schemas.openxmlformats.org/officeDocument/2006/relationships/hyperlink"/><Relationship Id="rId9" Target="../media/image127.png"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8.svg" Type="http://schemas.openxmlformats.org/officeDocument/2006/relationships/image"/><Relationship Id="rId11" Target="https://sepolia.etherscan.io/address/0x2d567ece699eabe5afcd141edb7a4f2d0d6ce8a0" TargetMode="External" Type="http://schemas.openxmlformats.org/officeDocument/2006/relationships/hyperlink"/><Relationship Id="rId12" Target="https://sepolia.etherscan.io/address/0x2d567ece699eabe5afcd141edb7a4f2d0d6ce8a0" TargetMode="External" Type="http://schemas.openxmlformats.org/officeDocument/2006/relationships/hyperlink"/><Relationship Id="rId13" Target="https://sepolia.etherscan.io/address/0xc4bfccb1668d6e464f33a76badd8c8d7d341e04a" TargetMode="External" Type="http://schemas.openxmlformats.org/officeDocument/2006/relationships/hyperlink"/><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125.png" Type="http://schemas.openxmlformats.org/officeDocument/2006/relationships/image"/><Relationship Id="rId6" Target="../media/image126.svg" Type="http://schemas.openxmlformats.org/officeDocument/2006/relationships/image"/><Relationship Id="rId7" Target="https://sepolia.etherscan.io/tx/0x6d1dc7567cdf548dd1bee64faea794cb954ea396a56c8f788e298a52a84c21ce" TargetMode="External" Type="http://schemas.openxmlformats.org/officeDocument/2006/relationships/hyperlink"/><Relationship Id="rId8" Target="https://sepolia.etherscan.io/tx/0x6d1dc7567cdf548dd1bee64faea794cb954ea396a56c8f788e298a52a84c21ce" TargetMode="External" Type="http://schemas.openxmlformats.org/officeDocument/2006/relationships/hyperlink"/><Relationship Id="rId9" Target="../media/image1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4.png" Type="http://schemas.openxmlformats.org/officeDocument/2006/relationships/image"/><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9.png" Type="http://schemas.openxmlformats.org/officeDocument/2006/relationships/image"/><Relationship Id="rId4" Target="../media/image130.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slide104.xml" Type="http://schemas.openxmlformats.org/officeDocument/2006/relationships/slide"/></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slide104.xml" Type="http://schemas.openxmlformats.org/officeDocument/2006/relationships/slide"/></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slide105.xml" Type="http://schemas.openxmlformats.org/officeDocument/2006/relationships/slide"/></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1.png" Type="http://schemas.openxmlformats.org/officeDocument/2006/relationships/image"/><Relationship Id="rId4" Target="../media/image132.png" Type="http://schemas.openxmlformats.org/officeDocument/2006/relationships/image"/><Relationship Id="rId5" Target="../media/image133.svg" Type="http://schemas.openxmlformats.org/officeDocument/2006/relationships/image"/></Relationships>
</file>

<file path=ppt/slides/_rels/slide1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1.png" Type="http://schemas.openxmlformats.org/officeDocument/2006/relationships/image"/><Relationship Id="rId4" Target="../media/image132.png" Type="http://schemas.openxmlformats.org/officeDocument/2006/relationships/image"/><Relationship Id="rId5" Target="../media/image133.svg" Type="http://schemas.openxmlformats.org/officeDocument/2006/relationships/image"/></Relationships>
</file>

<file path=ppt/slides/_rels/slide1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34.png" Type="http://schemas.openxmlformats.org/officeDocument/2006/relationships/image"/></Relationships>
</file>

<file path=ppt/slides/_rels/slide1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35.png" Type="http://schemas.openxmlformats.org/officeDocument/2006/relationships/image"/><Relationship Id="rId4" Target="../media/image136.png" Type="http://schemas.openxmlformats.org/officeDocument/2006/relationships/image"/></Relationships>
</file>

<file path=ppt/slides/_rels/slide1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37.png" Type="http://schemas.openxmlformats.org/officeDocument/2006/relationships/image"/></Relationships>
</file>

<file path=ppt/slides/_rels/slide1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38.png" Type="http://schemas.openxmlformats.org/officeDocument/2006/relationships/image"/><Relationship Id="rId4" Target="../media/image139.png" Type="http://schemas.openxmlformats.org/officeDocument/2006/relationships/image"/></Relationships>
</file>

<file path=ppt/slides/_rels/slide1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40.png" Type="http://schemas.openxmlformats.org/officeDocument/2006/relationships/image"/><Relationship Id="rId4" Target="../media/image141.png" Type="http://schemas.openxmlformats.org/officeDocument/2006/relationships/image"/></Relationships>
</file>

<file path=ppt/slides/_rels/slide1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42.png" Type="http://schemas.openxmlformats.org/officeDocument/2006/relationships/image"/><Relationship Id="rId4" Target="../media/image143.png" Type="http://schemas.openxmlformats.org/officeDocument/2006/relationships/image"/></Relationships>
</file>

<file path=ppt/slides/_rels/slide1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1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4.png" Type="http://schemas.openxmlformats.org/officeDocument/2006/relationships/image"/></Relationships>
</file>

<file path=ppt/slides/_rels/slide1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6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6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6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67.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7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73.png" Type="http://schemas.openxmlformats.org/officeDocument/2006/relationships/image"/><Relationship Id="rId4" Target="../media/image7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75.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1.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2.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8.png" Type="http://schemas.openxmlformats.org/officeDocument/2006/relationships/image"/><Relationship Id="rId4" Target="../media/image89.png" Type="http://schemas.openxmlformats.org/officeDocument/2006/relationships/image"/><Relationship Id="rId5" Target="../media/image90.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91.jpe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9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3.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4.png" Type="http://schemas.openxmlformats.org/officeDocument/2006/relationships/image"/><Relationship Id="rId4" Target="../media/image95.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6.png" Type="http://schemas.openxmlformats.org/officeDocument/2006/relationships/image"/><Relationship Id="rId4" Target="../media/image97.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98.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99.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00.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01.png" Type="http://schemas.openxmlformats.org/officeDocument/2006/relationships/image"/><Relationship Id="rId4" Target="../media/image102.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03.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04.png" Type="http://schemas.openxmlformats.org/officeDocument/2006/relationships/image"/><Relationship Id="rId4" Target="../media/image105.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06.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04.png" Type="http://schemas.openxmlformats.org/officeDocument/2006/relationships/image"/><Relationship Id="rId4" Target="../media/image10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07.png" Type="http://schemas.openxmlformats.org/officeDocument/2006/relationships/image"/><Relationship Id="rId4" Target="../media/image108.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09.png" Type="http://schemas.openxmlformats.org/officeDocument/2006/relationships/image"/><Relationship Id="rId4" Target="../media/image110.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11.jpeg" Type="http://schemas.openxmlformats.org/officeDocument/2006/relationships/image"/><Relationship Id="rId4" Target="../media/VAGkpxMnI90.mp4" Type="http://schemas.openxmlformats.org/officeDocument/2006/relationships/video"/><Relationship Id="rId5" Target="../media/VAGkpxMnI90.mp4" Type="http://schemas.microsoft.com/office/2007/relationships/media"/></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763162" y="-789039"/>
            <a:ext cx="2875332" cy="3635478"/>
          </a:xfrm>
          <a:custGeom>
            <a:avLst/>
            <a:gdLst/>
            <a:ahLst/>
            <a:cxnLst/>
            <a:rect r="r" b="b" t="t" l="l"/>
            <a:pathLst>
              <a:path h="3635478" w="2875332">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44801" y="9258300"/>
            <a:ext cx="5315394" cy="1913542"/>
          </a:xfrm>
          <a:custGeom>
            <a:avLst/>
            <a:gdLst/>
            <a:ahLst/>
            <a:cxnLst/>
            <a:rect r="r" b="b" t="t" l="l"/>
            <a:pathLst>
              <a:path h="1913542" w="5315394">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2830164">
            <a:off x="5322070" y="8801780"/>
            <a:ext cx="3550978" cy="3705954"/>
          </a:xfrm>
          <a:custGeom>
            <a:avLst/>
            <a:gdLst/>
            <a:ahLst/>
            <a:cxnLst/>
            <a:rect r="r" b="b" t="t" l="l"/>
            <a:pathLst>
              <a:path h="3705954" w="3550978">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50933">
            <a:off x="-2582731" y="3638336"/>
            <a:ext cx="4236628" cy="4828066"/>
          </a:xfrm>
          <a:custGeom>
            <a:avLst/>
            <a:gdLst/>
            <a:ahLst/>
            <a:cxnLst/>
            <a:rect r="r" b="b" t="t" l="l"/>
            <a:pathLst>
              <a:path h="4828066" w="4236628">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5584336" y="-1920382"/>
            <a:ext cx="4623736" cy="3907057"/>
          </a:xfrm>
          <a:custGeom>
            <a:avLst/>
            <a:gdLst/>
            <a:ahLst/>
            <a:cxnLst/>
            <a:rect r="r" b="b" t="t" l="l"/>
            <a:pathLst>
              <a:path h="3907057" w="4623736">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366315">
            <a:off x="16272866" y="2044607"/>
            <a:ext cx="3659690" cy="4299195"/>
          </a:xfrm>
          <a:custGeom>
            <a:avLst/>
            <a:gdLst/>
            <a:ahLst/>
            <a:cxnLst/>
            <a:rect r="r" b="b" t="t" l="l"/>
            <a:pathLst>
              <a:path h="4299195" w="3659690">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624977" y="-3611469"/>
            <a:ext cx="4567505" cy="4720935"/>
          </a:xfrm>
          <a:custGeom>
            <a:avLst/>
            <a:gdLst/>
            <a:ahLst/>
            <a:cxnLst/>
            <a:rect r="r" b="b" t="t" l="l"/>
            <a:pathLst>
              <a:path h="4720935" w="456750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9924524" y="8931997"/>
            <a:ext cx="5331561" cy="3445521"/>
          </a:xfrm>
          <a:custGeom>
            <a:avLst/>
            <a:gdLst/>
            <a:ahLst/>
            <a:cxnLst/>
            <a:rect r="r" b="b" t="t" l="l"/>
            <a:pathLst>
              <a:path h="3445521" w="533156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10800000">
            <a:off x="9144000" y="-1365351"/>
            <a:ext cx="6660247" cy="2730701"/>
          </a:xfrm>
          <a:custGeom>
            <a:avLst/>
            <a:gdLst/>
            <a:ahLst/>
            <a:cxnLst/>
            <a:rect r="r" b="b" t="t" l="l"/>
            <a:pathLst>
              <a:path h="2730701" w="6660247">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2611628">
            <a:off x="1608356" y="-1969747"/>
            <a:ext cx="4007991" cy="3041063"/>
          </a:xfrm>
          <a:custGeom>
            <a:avLst/>
            <a:gdLst/>
            <a:ahLst/>
            <a:cxnLst/>
            <a:rect r="r" b="b" t="t" l="l"/>
            <a:pathLst>
              <a:path h="3041063" w="4007991">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TextBox 13" id="13"/>
          <p:cNvSpPr txBox="true"/>
          <p:nvPr/>
        </p:nvSpPr>
        <p:spPr>
          <a:xfrm rot="0">
            <a:off x="4814581" y="2343128"/>
            <a:ext cx="8755801" cy="4183096"/>
          </a:xfrm>
          <a:prstGeom prst="rect">
            <a:avLst/>
          </a:prstGeom>
        </p:spPr>
        <p:txBody>
          <a:bodyPr anchor="t" rtlCol="false" tIns="0" lIns="0" bIns="0" rIns="0">
            <a:spAutoFit/>
          </a:bodyPr>
          <a:lstStyle/>
          <a:p>
            <a:pPr algn="ctr" marL="0" indent="0" lvl="0">
              <a:lnSpc>
                <a:spcPts val="9802"/>
              </a:lnSpc>
            </a:pPr>
            <a:r>
              <a:rPr lang="en-US" sz="11669" spc="-700">
                <a:solidFill>
                  <a:srgbClr val="0B4E7C"/>
                </a:solidFill>
                <a:latin typeface="Rustic Printed"/>
                <a:ea typeface="Rustic Printed"/>
                <a:cs typeface="Rustic Printed"/>
                <a:sym typeface="Rustic Printed"/>
              </a:rPr>
              <a:t>BLOCKCHAIN BASED E-VOTING SYSTEM</a:t>
            </a:r>
          </a:p>
        </p:txBody>
      </p:sp>
      <p:sp>
        <p:nvSpPr>
          <p:cNvPr name="Freeform 14" id="14"/>
          <p:cNvSpPr/>
          <p:nvPr/>
        </p:nvSpPr>
        <p:spPr>
          <a:xfrm flipH="false" flipV="false" rot="4142913">
            <a:off x="13678130" y="2319191"/>
            <a:ext cx="2770524" cy="1664799"/>
          </a:xfrm>
          <a:custGeom>
            <a:avLst/>
            <a:gdLst/>
            <a:ahLst/>
            <a:cxnLst/>
            <a:rect r="r" b="b" t="t" l="l"/>
            <a:pathLst>
              <a:path h="1664799" w="2770524">
                <a:moveTo>
                  <a:pt x="0" y="0"/>
                </a:moveTo>
                <a:lnTo>
                  <a:pt x="2770524" y="0"/>
                </a:lnTo>
                <a:lnTo>
                  <a:pt x="2770524" y="1664800"/>
                </a:lnTo>
                <a:lnTo>
                  <a:pt x="0" y="166480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5" id="15"/>
          <p:cNvSpPr txBox="true"/>
          <p:nvPr/>
        </p:nvSpPr>
        <p:spPr>
          <a:xfrm rot="0">
            <a:off x="4014678" y="8979622"/>
            <a:ext cx="10355609" cy="381067"/>
          </a:xfrm>
          <a:prstGeom prst="rect">
            <a:avLst/>
          </a:prstGeom>
        </p:spPr>
        <p:txBody>
          <a:bodyPr anchor="t" rtlCol="false" tIns="0" lIns="0" bIns="0" rIns="0">
            <a:spAutoFit/>
          </a:bodyPr>
          <a:lstStyle/>
          <a:p>
            <a:pPr algn="ctr" marL="0" indent="0" lvl="0">
              <a:lnSpc>
                <a:spcPts val="2955"/>
              </a:lnSpc>
              <a:spcBef>
                <a:spcPct val="0"/>
              </a:spcBef>
            </a:pPr>
            <a:r>
              <a:rPr lang="en-US" b="true" sz="2841" spc="179">
                <a:solidFill>
                  <a:srgbClr val="FFFFFF"/>
                </a:solidFill>
                <a:latin typeface="Canva Sans Medium"/>
                <a:ea typeface="Canva Sans Medium"/>
                <a:cs typeface="Canva Sans Medium"/>
                <a:sym typeface="Canva Sans Medium"/>
              </a:rPr>
              <a:t>SECOND SEMINAR</a:t>
            </a:r>
          </a:p>
        </p:txBody>
      </p:sp>
      <p:sp>
        <p:nvSpPr>
          <p:cNvPr name="Freeform 16" id="16"/>
          <p:cNvSpPr/>
          <p:nvPr/>
        </p:nvSpPr>
        <p:spPr>
          <a:xfrm flipH="false" flipV="false" rot="-6823717">
            <a:off x="1920249" y="6641433"/>
            <a:ext cx="2770524" cy="1664799"/>
          </a:xfrm>
          <a:custGeom>
            <a:avLst/>
            <a:gdLst/>
            <a:ahLst/>
            <a:cxnLst/>
            <a:rect r="r" b="b" t="t" l="l"/>
            <a:pathLst>
              <a:path h="1664799" w="2770524">
                <a:moveTo>
                  <a:pt x="0" y="0"/>
                </a:moveTo>
                <a:lnTo>
                  <a:pt x="2770524" y="0"/>
                </a:lnTo>
                <a:lnTo>
                  <a:pt x="2770524" y="1664799"/>
                </a:lnTo>
                <a:lnTo>
                  <a:pt x="0" y="166479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true" flipV="false" rot="0">
            <a:off x="2517890" y="1862185"/>
            <a:ext cx="1467459" cy="1581362"/>
          </a:xfrm>
          <a:custGeom>
            <a:avLst/>
            <a:gdLst/>
            <a:ahLst/>
            <a:cxnLst/>
            <a:rect r="r" b="b" t="t" l="l"/>
            <a:pathLst>
              <a:path h="1581362" w="1467459">
                <a:moveTo>
                  <a:pt x="1467459" y="0"/>
                </a:moveTo>
                <a:lnTo>
                  <a:pt x="0" y="0"/>
                </a:lnTo>
                <a:lnTo>
                  <a:pt x="0" y="1581362"/>
                </a:lnTo>
                <a:lnTo>
                  <a:pt x="1467459" y="1581362"/>
                </a:lnTo>
                <a:lnTo>
                  <a:pt x="1467459"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8" id="18"/>
          <p:cNvSpPr/>
          <p:nvPr/>
        </p:nvSpPr>
        <p:spPr>
          <a:xfrm flipH="false" flipV="false" rot="0">
            <a:off x="15513261" y="7045141"/>
            <a:ext cx="1140143" cy="1228640"/>
          </a:xfrm>
          <a:custGeom>
            <a:avLst/>
            <a:gdLst/>
            <a:ahLst/>
            <a:cxnLst/>
            <a:rect r="r" b="b" t="t" l="l"/>
            <a:pathLst>
              <a:path h="1228640" w="1140143">
                <a:moveTo>
                  <a:pt x="0" y="0"/>
                </a:moveTo>
                <a:lnTo>
                  <a:pt x="1140142" y="0"/>
                </a:lnTo>
                <a:lnTo>
                  <a:pt x="1140142" y="1228640"/>
                </a:lnTo>
                <a:lnTo>
                  <a:pt x="0" y="122864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9" id="19"/>
          <p:cNvSpPr/>
          <p:nvPr/>
        </p:nvSpPr>
        <p:spPr>
          <a:xfrm flipH="false" flipV="false" rot="0">
            <a:off x="15513261" y="7125624"/>
            <a:ext cx="3869837" cy="4265352"/>
          </a:xfrm>
          <a:custGeom>
            <a:avLst/>
            <a:gdLst/>
            <a:ahLst/>
            <a:cxnLst/>
            <a:rect r="r" b="b" t="t" l="l"/>
            <a:pathLst>
              <a:path h="4265352" w="3869837">
                <a:moveTo>
                  <a:pt x="0" y="0"/>
                </a:moveTo>
                <a:lnTo>
                  <a:pt x="3869837" y="0"/>
                </a:lnTo>
                <a:lnTo>
                  <a:pt x="3869837" y="4265352"/>
                </a:lnTo>
                <a:lnTo>
                  <a:pt x="0" y="426535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8990135"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OBJECTIVE</a:t>
            </a:r>
          </a:p>
        </p:txBody>
      </p:sp>
      <p:sp>
        <p:nvSpPr>
          <p:cNvPr name="TextBox 7" id="7"/>
          <p:cNvSpPr txBox="true"/>
          <p:nvPr/>
        </p:nvSpPr>
        <p:spPr>
          <a:xfrm rot="0">
            <a:off x="1838739" y="2710396"/>
            <a:ext cx="14610522" cy="4594860"/>
          </a:xfrm>
          <a:prstGeom prst="rect">
            <a:avLst/>
          </a:prstGeom>
        </p:spPr>
        <p:txBody>
          <a:bodyPr anchor="t" rtlCol="false" tIns="0" lIns="0" bIns="0" rIns="0">
            <a:spAutoFit/>
          </a:bodyPr>
          <a:lstStyle/>
          <a:p>
            <a:pPr algn="l" marL="647700" indent="-323850" lvl="1">
              <a:lnSpc>
                <a:spcPts val="4140"/>
              </a:lnSpc>
              <a:buFont typeface="Arial"/>
              <a:buChar char="•"/>
            </a:pPr>
            <a:r>
              <a:rPr lang="en-US" b="true" sz="3000" spc="179">
                <a:solidFill>
                  <a:srgbClr val="FFFFFF"/>
                </a:solidFill>
                <a:latin typeface="Canva Sans Medium"/>
                <a:ea typeface="Canva Sans Medium"/>
                <a:cs typeface="Canva Sans Medium"/>
                <a:sym typeface="Canva Sans Medium"/>
              </a:rPr>
              <a:t>The main goal of this project is to develop an online voting system with blockchain as its core foundation and AI-powered identity verification. This system will :</a:t>
            </a:r>
          </a:p>
          <a:p>
            <a:pPr algn="l">
              <a:lnSpc>
                <a:spcPts val="1500"/>
              </a:lnSpc>
            </a:pPr>
          </a:p>
          <a:p>
            <a:pPr algn="l" marL="1295400" indent="-431800" lvl="2">
              <a:lnSpc>
                <a:spcPts val="4620"/>
              </a:lnSpc>
              <a:buFont typeface="Arial"/>
              <a:buChar char="⚬"/>
            </a:pPr>
            <a:r>
              <a:rPr lang="en-US" b="true" sz="3000" spc="179">
                <a:solidFill>
                  <a:srgbClr val="FFFFFF"/>
                </a:solidFill>
                <a:latin typeface="Canva Sans Medium"/>
                <a:ea typeface="Canva Sans Medium"/>
                <a:cs typeface="Canva Sans Medium"/>
                <a:sym typeface="Canva Sans Medium"/>
              </a:rPr>
              <a:t>Ensure privacy and trust in voting processes, benefiting governments, organizations, and private entities seeking secure voting solutions.</a:t>
            </a:r>
          </a:p>
          <a:p>
            <a:pPr algn="l" marL="1295400" indent="-431800" lvl="2">
              <a:lnSpc>
                <a:spcPts val="4620"/>
              </a:lnSpc>
              <a:buFont typeface="Arial"/>
              <a:buChar char="⚬"/>
            </a:pPr>
            <a:r>
              <a:rPr lang="en-US" b="true" sz="3000" spc="179">
                <a:solidFill>
                  <a:srgbClr val="FFFFFF"/>
                </a:solidFill>
                <a:latin typeface="Canva Sans Medium"/>
                <a:ea typeface="Canva Sans Medium"/>
                <a:cs typeface="Canva Sans Medium"/>
                <a:sym typeface="Canva Sans Medium"/>
              </a:rPr>
              <a:t>Enable real-time, auditable, and transparent voting records.</a:t>
            </a:r>
          </a:p>
          <a:p>
            <a:pPr algn="l" marL="0" indent="0" lvl="0">
              <a:lnSpc>
                <a:spcPts val="4200"/>
              </a:lnSpc>
            </a:pP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NEXT PHASE</a:t>
            </a:r>
          </a:p>
        </p:txBody>
      </p:sp>
      <p:sp>
        <p:nvSpPr>
          <p:cNvPr name="TextBox 7" id="7"/>
          <p:cNvSpPr txBox="true"/>
          <p:nvPr/>
        </p:nvSpPr>
        <p:spPr>
          <a:xfrm rot="0">
            <a:off x="1838739" y="2710396"/>
            <a:ext cx="14610522" cy="3524675"/>
          </a:xfrm>
          <a:prstGeom prst="rect">
            <a:avLst/>
          </a:prstGeom>
        </p:spPr>
        <p:txBody>
          <a:bodyPr anchor="t" rtlCol="false" tIns="0" lIns="0" bIns="0" rIns="0">
            <a:spAutoFit/>
          </a:bodyPr>
          <a:lstStyle/>
          <a:p>
            <a:pPr algn="l" marL="642886" indent="-321443" lvl="1">
              <a:lnSpc>
                <a:spcPts val="4019"/>
              </a:lnSpc>
              <a:buFont typeface="Arial"/>
              <a:buChar char="•"/>
            </a:pPr>
            <a:r>
              <a:rPr lang="en-US" b="true" sz="2977" spc="178">
                <a:solidFill>
                  <a:srgbClr val="FFFFFF"/>
                </a:solidFill>
                <a:latin typeface="Canva Sans Bold"/>
                <a:ea typeface="Canva Sans Bold"/>
                <a:cs typeface="Canva Sans Bold"/>
                <a:sym typeface="Canva Sans Bold"/>
              </a:rPr>
              <a:t>Frontend</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Voter History Page</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Active Votes Page</a:t>
            </a:r>
          </a:p>
          <a:p>
            <a:pPr algn="l">
              <a:lnSpc>
                <a:spcPts val="4019"/>
              </a:lnSpc>
            </a:pPr>
          </a:p>
          <a:p>
            <a:pPr algn="l" marL="642886" indent="-321443" lvl="1">
              <a:lnSpc>
                <a:spcPts val="4019"/>
              </a:lnSpc>
              <a:buFont typeface="Arial"/>
              <a:buChar char="•"/>
            </a:pPr>
            <a:r>
              <a:rPr lang="en-US" b="true" sz="2977" spc="178">
                <a:solidFill>
                  <a:srgbClr val="FFFFFF"/>
                </a:solidFill>
                <a:latin typeface="Canva Sans Bold"/>
                <a:ea typeface="Canva Sans Bold"/>
                <a:cs typeface="Canva Sans Bold"/>
                <a:sym typeface="Canva Sans Bold"/>
              </a:rPr>
              <a:t>System</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Integration all The System Component</a:t>
            </a:r>
          </a:p>
          <a:p>
            <a:pPr algn="l" marL="1285772" indent="-428591" lvl="2">
              <a:lnSpc>
                <a:spcPts val="4019"/>
              </a:lnSpc>
              <a:spcBef>
                <a:spcPct val="0"/>
              </a:spcBef>
              <a:buFont typeface="Arial"/>
              <a:buChar char="⚬"/>
            </a:pPr>
            <a:r>
              <a:rPr lang="en-US" sz="2977" spc="178">
                <a:solidFill>
                  <a:srgbClr val="FFFFFF"/>
                </a:solidFill>
                <a:latin typeface="Canva Sans"/>
                <a:ea typeface="Canva Sans"/>
                <a:cs typeface="Canva Sans"/>
                <a:sym typeface="Canva Sans"/>
              </a:rPr>
              <a:t>Test The System</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4118" y="4468767"/>
            <a:ext cx="8435223" cy="15716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TOOLS</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38739" y="3454107"/>
            <a:ext cx="14610522" cy="3740110"/>
            <a:chOff x="0" y="0"/>
            <a:chExt cx="3848039" cy="985049"/>
          </a:xfrm>
        </p:grpSpPr>
        <p:sp>
          <p:nvSpPr>
            <p:cNvPr name="Freeform 7" id="7"/>
            <p:cNvSpPr/>
            <p:nvPr/>
          </p:nvSpPr>
          <p:spPr>
            <a:xfrm flipH="false" flipV="false" rot="0">
              <a:off x="0" y="0"/>
              <a:ext cx="3848039" cy="985049"/>
            </a:xfrm>
            <a:custGeom>
              <a:avLst/>
              <a:gdLst/>
              <a:ahLst/>
              <a:cxnLst/>
              <a:rect r="r" b="b" t="t" l="l"/>
              <a:pathLst>
                <a:path h="985049" w="3848039">
                  <a:moveTo>
                    <a:pt x="27024" y="0"/>
                  </a:moveTo>
                  <a:lnTo>
                    <a:pt x="3821014" y="0"/>
                  </a:lnTo>
                  <a:cubicBezTo>
                    <a:pt x="3835940" y="0"/>
                    <a:pt x="3848039" y="12099"/>
                    <a:pt x="3848039" y="27024"/>
                  </a:cubicBezTo>
                  <a:lnTo>
                    <a:pt x="3848039" y="958025"/>
                  </a:lnTo>
                  <a:cubicBezTo>
                    <a:pt x="3848039" y="972950"/>
                    <a:pt x="3835940" y="985049"/>
                    <a:pt x="3821014" y="985049"/>
                  </a:cubicBezTo>
                  <a:lnTo>
                    <a:pt x="27024" y="985049"/>
                  </a:lnTo>
                  <a:cubicBezTo>
                    <a:pt x="12099" y="985049"/>
                    <a:pt x="0" y="972950"/>
                    <a:pt x="0" y="958025"/>
                  </a:cubicBezTo>
                  <a:lnTo>
                    <a:pt x="0" y="27024"/>
                  </a:lnTo>
                  <a:cubicBezTo>
                    <a:pt x="0" y="12099"/>
                    <a:pt x="12099" y="0"/>
                    <a:pt x="27024" y="0"/>
                  </a:cubicBezTo>
                  <a:close/>
                </a:path>
              </a:pathLst>
            </a:custGeom>
            <a:solidFill>
              <a:srgbClr val="F4F4F4"/>
            </a:solidFill>
          </p:spPr>
        </p:sp>
        <p:sp>
          <p:nvSpPr>
            <p:cNvPr name="TextBox 8" id="8"/>
            <p:cNvSpPr txBox="true"/>
            <p:nvPr/>
          </p:nvSpPr>
          <p:spPr>
            <a:xfrm>
              <a:off x="0" y="-47625"/>
              <a:ext cx="3848039" cy="1032674"/>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6004021" y="3836154"/>
            <a:ext cx="2572621" cy="3143685"/>
            <a:chOff x="0" y="0"/>
            <a:chExt cx="3430161" cy="4191580"/>
          </a:xfrm>
        </p:grpSpPr>
        <p:sp>
          <p:nvSpPr>
            <p:cNvPr name="Freeform 10" id="10"/>
            <p:cNvSpPr/>
            <p:nvPr/>
          </p:nvSpPr>
          <p:spPr>
            <a:xfrm flipH="false" flipV="false" rot="0">
              <a:off x="188937" y="1139293"/>
              <a:ext cx="3052287" cy="3052287"/>
            </a:xfrm>
            <a:custGeom>
              <a:avLst/>
              <a:gdLst/>
              <a:ahLst/>
              <a:cxnLst/>
              <a:rect r="r" b="b" t="t" l="l"/>
              <a:pathLst>
                <a:path h="3052287" w="3052287">
                  <a:moveTo>
                    <a:pt x="0" y="0"/>
                  </a:moveTo>
                  <a:lnTo>
                    <a:pt x="3052287" y="0"/>
                  </a:lnTo>
                  <a:lnTo>
                    <a:pt x="3052287" y="3052287"/>
                  </a:lnTo>
                  <a:lnTo>
                    <a:pt x="0" y="3052287"/>
                  </a:lnTo>
                  <a:lnTo>
                    <a:pt x="0" y="0"/>
                  </a:lnTo>
                  <a:close/>
                </a:path>
              </a:pathLst>
            </a:custGeom>
            <a:blipFill>
              <a:blip r:embed="rId3"/>
              <a:stretch>
                <a:fillRect l="0" t="0" r="0" b="0"/>
              </a:stretch>
            </a:blipFill>
          </p:spPr>
        </p:sp>
        <p:sp>
          <p:nvSpPr>
            <p:cNvPr name="TextBox 11" id="11"/>
            <p:cNvSpPr txBox="true"/>
            <p:nvPr/>
          </p:nvSpPr>
          <p:spPr>
            <a:xfrm rot="0">
              <a:off x="0" y="-57150"/>
              <a:ext cx="3430161" cy="958850"/>
            </a:xfrm>
            <a:prstGeom prst="rect">
              <a:avLst/>
            </a:prstGeom>
          </p:spPr>
          <p:txBody>
            <a:bodyPr anchor="t" rtlCol="false" tIns="0" lIns="0" bIns="0" rIns="0">
              <a:spAutoFit/>
            </a:bodyPr>
            <a:lstStyle/>
            <a:p>
              <a:pPr algn="l">
                <a:lnSpc>
                  <a:spcPts val="6074"/>
                </a:lnSpc>
              </a:pPr>
              <a:r>
                <a:rPr lang="en-US" b="true" sz="4499" spc="269">
                  <a:solidFill>
                    <a:srgbClr val="155C94"/>
                  </a:solidFill>
                  <a:latin typeface="Canva Sans Bold"/>
                  <a:ea typeface="Canva Sans Bold"/>
                  <a:cs typeface="Canva Sans Bold"/>
                  <a:sym typeface="Canva Sans Bold"/>
                </a:rPr>
                <a:t>Solidity</a:t>
              </a:r>
            </a:p>
          </p:txBody>
        </p:sp>
      </p:grpSp>
      <p:grpSp>
        <p:nvGrpSpPr>
          <p:cNvPr name="Group 12" id="12"/>
          <p:cNvGrpSpPr/>
          <p:nvPr/>
        </p:nvGrpSpPr>
        <p:grpSpPr>
          <a:xfrm rot="0">
            <a:off x="2149178" y="3836154"/>
            <a:ext cx="2957977" cy="3311171"/>
            <a:chOff x="0" y="0"/>
            <a:chExt cx="3943969" cy="4414895"/>
          </a:xfrm>
        </p:grpSpPr>
        <p:sp>
          <p:nvSpPr>
            <p:cNvPr name="Freeform 13" id="13"/>
            <p:cNvSpPr/>
            <p:nvPr/>
          </p:nvSpPr>
          <p:spPr>
            <a:xfrm flipH="false" flipV="false" rot="0">
              <a:off x="0" y="470926"/>
              <a:ext cx="3943969" cy="3943969"/>
            </a:xfrm>
            <a:custGeom>
              <a:avLst/>
              <a:gdLst/>
              <a:ahLst/>
              <a:cxnLst/>
              <a:rect r="r" b="b" t="t" l="l"/>
              <a:pathLst>
                <a:path h="3943969" w="3943969">
                  <a:moveTo>
                    <a:pt x="0" y="0"/>
                  </a:moveTo>
                  <a:lnTo>
                    <a:pt x="3943969" y="0"/>
                  </a:lnTo>
                  <a:lnTo>
                    <a:pt x="3943969" y="3943969"/>
                  </a:lnTo>
                  <a:lnTo>
                    <a:pt x="0" y="3943969"/>
                  </a:lnTo>
                  <a:lnTo>
                    <a:pt x="0" y="0"/>
                  </a:lnTo>
                  <a:close/>
                </a:path>
              </a:pathLst>
            </a:custGeom>
            <a:blipFill>
              <a:blip r:embed="rId4"/>
              <a:stretch>
                <a:fillRect l="0" t="0" r="0" b="0"/>
              </a:stretch>
            </a:blipFill>
          </p:spPr>
        </p:sp>
        <p:sp>
          <p:nvSpPr>
            <p:cNvPr name="TextBox 14" id="14"/>
            <p:cNvSpPr txBox="true"/>
            <p:nvPr/>
          </p:nvSpPr>
          <p:spPr>
            <a:xfrm rot="0">
              <a:off x="229195" y="-57150"/>
              <a:ext cx="3485580" cy="958850"/>
            </a:xfrm>
            <a:prstGeom prst="rect">
              <a:avLst/>
            </a:prstGeom>
          </p:spPr>
          <p:txBody>
            <a:bodyPr anchor="t" rtlCol="false" tIns="0" lIns="0" bIns="0" rIns="0">
              <a:spAutoFit/>
            </a:bodyPr>
            <a:lstStyle/>
            <a:p>
              <a:pPr algn="l">
                <a:lnSpc>
                  <a:spcPts val="6074"/>
                </a:lnSpc>
              </a:pPr>
              <a:r>
                <a:rPr lang="en-US" b="true" sz="4499" spc="269">
                  <a:solidFill>
                    <a:srgbClr val="155C94"/>
                  </a:solidFill>
                  <a:latin typeface="Canva Sans Bold"/>
                  <a:ea typeface="Canva Sans Bold"/>
                  <a:cs typeface="Canva Sans Bold"/>
                  <a:sym typeface="Canva Sans Bold"/>
                </a:rPr>
                <a:t>ZK-Sync</a:t>
              </a:r>
            </a:p>
          </p:txBody>
        </p:sp>
      </p:grpSp>
      <p:sp>
        <p:nvSpPr>
          <p:cNvPr name="TextBox 15" id="15"/>
          <p:cNvSpPr txBox="true"/>
          <p:nvPr/>
        </p:nvSpPr>
        <p:spPr>
          <a:xfrm rot="0">
            <a:off x="9821731" y="3779004"/>
            <a:ext cx="2320955" cy="733426"/>
          </a:xfrm>
          <a:prstGeom prst="rect">
            <a:avLst/>
          </a:prstGeom>
        </p:spPr>
        <p:txBody>
          <a:bodyPr anchor="t" rtlCol="false" tIns="0" lIns="0" bIns="0" rIns="0">
            <a:spAutoFit/>
          </a:bodyPr>
          <a:lstStyle/>
          <a:p>
            <a:pPr algn="l">
              <a:lnSpc>
                <a:spcPts val="6074"/>
              </a:lnSpc>
            </a:pPr>
            <a:r>
              <a:rPr lang="en-US" b="true" sz="4499" spc="269">
                <a:solidFill>
                  <a:srgbClr val="155C94"/>
                </a:solidFill>
                <a:latin typeface="Canva Sans Bold"/>
                <a:ea typeface="Canva Sans Bold"/>
                <a:cs typeface="Canva Sans Bold"/>
                <a:sym typeface="Canva Sans Bold"/>
              </a:rPr>
              <a:t>Python</a:t>
            </a:r>
          </a:p>
        </p:txBody>
      </p:sp>
      <p:sp>
        <p:nvSpPr>
          <p:cNvPr name="Freeform 16" id="16"/>
          <p:cNvSpPr/>
          <p:nvPr/>
        </p:nvSpPr>
        <p:spPr>
          <a:xfrm flipH="false" flipV="false" rot="0">
            <a:off x="10132657" y="5143500"/>
            <a:ext cx="1699105" cy="1699105"/>
          </a:xfrm>
          <a:custGeom>
            <a:avLst/>
            <a:gdLst/>
            <a:ahLst/>
            <a:cxnLst/>
            <a:rect r="r" b="b" t="t" l="l"/>
            <a:pathLst>
              <a:path h="1699105" w="1699105">
                <a:moveTo>
                  <a:pt x="0" y="0"/>
                </a:moveTo>
                <a:lnTo>
                  <a:pt x="1699104" y="0"/>
                </a:lnTo>
                <a:lnTo>
                  <a:pt x="1699104" y="1699105"/>
                </a:lnTo>
                <a:lnTo>
                  <a:pt x="0" y="1699105"/>
                </a:lnTo>
                <a:lnTo>
                  <a:pt x="0" y="0"/>
                </a:lnTo>
                <a:close/>
              </a:path>
            </a:pathLst>
          </a:custGeom>
          <a:blipFill>
            <a:blip r:embed="rId5"/>
            <a:stretch>
              <a:fillRect l="0" t="0" r="0" b="0"/>
            </a:stretch>
          </a:blipFill>
        </p:spPr>
      </p:sp>
      <p:grpSp>
        <p:nvGrpSpPr>
          <p:cNvPr name="Group 17" id="17"/>
          <p:cNvGrpSpPr/>
          <p:nvPr/>
        </p:nvGrpSpPr>
        <p:grpSpPr>
          <a:xfrm rot="0">
            <a:off x="13386260" y="3836154"/>
            <a:ext cx="2468712" cy="3115110"/>
            <a:chOff x="0" y="0"/>
            <a:chExt cx="3291616" cy="4153480"/>
          </a:xfrm>
        </p:grpSpPr>
        <p:sp>
          <p:nvSpPr>
            <p:cNvPr name="Freeform 18" id="18"/>
            <p:cNvSpPr/>
            <p:nvPr/>
          </p:nvSpPr>
          <p:spPr>
            <a:xfrm flipH="false" flipV="false" rot="0">
              <a:off x="255051" y="1448166"/>
              <a:ext cx="2705313" cy="2705313"/>
            </a:xfrm>
            <a:custGeom>
              <a:avLst/>
              <a:gdLst/>
              <a:ahLst/>
              <a:cxnLst/>
              <a:rect r="r" b="b" t="t" l="l"/>
              <a:pathLst>
                <a:path h="2705313" w="2705313">
                  <a:moveTo>
                    <a:pt x="0" y="0"/>
                  </a:moveTo>
                  <a:lnTo>
                    <a:pt x="2705314" y="0"/>
                  </a:lnTo>
                  <a:lnTo>
                    <a:pt x="2705314" y="2705314"/>
                  </a:lnTo>
                  <a:lnTo>
                    <a:pt x="0" y="2705314"/>
                  </a:lnTo>
                  <a:lnTo>
                    <a:pt x="0" y="0"/>
                  </a:lnTo>
                  <a:close/>
                </a:path>
              </a:pathLst>
            </a:custGeom>
            <a:blipFill>
              <a:blip r:embed="rId6"/>
              <a:stretch>
                <a:fillRect l="0" t="0" r="0" b="0"/>
              </a:stretch>
            </a:blipFill>
          </p:spPr>
        </p:sp>
        <p:sp>
          <p:nvSpPr>
            <p:cNvPr name="TextBox 19" id="19"/>
            <p:cNvSpPr txBox="true"/>
            <p:nvPr/>
          </p:nvSpPr>
          <p:spPr>
            <a:xfrm rot="0">
              <a:off x="0" y="-57150"/>
              <a:ext cx="3291616" cy="958850"/>
            </a:xfrm>
            <a:prstGeom prst="rect">
              <a:avLst/>
            </a:prstGeom>
          </p:spPr>
          <p:txBody>
            <a:bodyPr anchor="t" rtlCol="false" tIns="0" lIns="0" bIns="0" rIns="0">
              <a:spAutoFit/>
            </a:bodyPr>
            <a:lstStyle/>
            <a:p>
              <a:pPr algn="l">
                <a:lnSpc>
                  <a:spcPts val="6074"/>
                </a:lnSpc>
              </a:pPr>
              <a:r>
                <a:rPr lang="en-US" b="true" sz="4499" spc="269">
                  <a:solidFill>
                    <a:srgbClr val="155C94"/>
                  </a:solidFill>
                  <a:latin typeface="Canva Sans Bold"/>
                  <a:ea typeface="Canva Sans Bold"/>
                  <a:cs typeface="Canva Sans Bold"/>
                  <a:sym typeface="Canva Sans Bold"/>
                </a:rPr>
                <a:t>Angular</a:t>
              </a:r>
            </a:p>
          </p:txBody>
        </p:sp>
      </p:grpSp>
      <p:sp>
        <p:nvSpPr>
          <p:cNvPr name="TextBox 20" id="20"/>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TOOLS</a:t>
            </a:r>
          </a:p>
        </p:txBody>
      </p:sp>
      <p:sp>
        <p:nvSpPr>
          <p:cNvPr name="AutoShape 21" id="21"/>
          <p:cNvSpPr/>
          <p:nvPr/>
        </p:nvSpPr>
        <p:spPr>
          <a:xfrm>
            <a:off x="5459580" y="3425804"/>
            <a:ext cx="0" cy="3777665"/>
          </a:xfrm>
          <a:prstGeom prst="line">
            <a:avLst/>
          </a:prstGeom>
          <a:ln cap="flat" w="38100">
            <a:solidFill>
              <a:srgbClr val="155C94"/>
            </a:solidFill>
            <a:prstDash val="solid"/>
            <a:headEnd type="none" len="sm" w="sm"/>
            <a:tailEnd type="none" len="sm" w="sm"/>
          </a:ln>
        </p:spPr>
      </p:sp>
      <p:sp>
        <p:nvSpPr>
          <p:cNvPr name="AutoShape 22" id="22"/>
          <p:cNvSpPr/>
          <p:nvPr/>
        </p:nvSpPr>
        <p:spPr>
          <a:xfrm>
            <a:off x="9121083" y="3407027"/>
            <a:ext cx="0" cy="3777665"/>
          </a:xfrm>
          <a:prstGeom prst="line">
            <a:avLst/>
          </a:prstGeom>
          <a:ln cap="flat" w="38100">
            <a:solidFill>
              <a:srgbClr val="155C94"/>
            </a:solidFill>
            <a:prstDash val="solid"/>
            <a:headEnd type="none" len="sm" w="sm"/>
            <a:tailEnd type="none" len="sm" w="sm"/>
          </a:ln>
        </p:spPr>
      </p:sp>
      <p:sp>
        <p:nvSpPr>
          <p:cNvPr name="AutoShape 23" id="23"/>
          <p:cNvSpPr/>
          <p:nvPr/>
        </p:nvSpPr>
        <p:spPr>
          <a:xfrm>
            <a:off x="12843335" y="3388249"/>
            <a:ext cx="0" cy="3777665"/>
          </a:xfrm>
          <a:prstGeom prst="line">
            <a:avLst/>
          </a:prstGeom>
          <a:ln cap="flat" w="38100">
            <a:solidFill>
              <a:srgbClr val="155C94"/>
            </a:solidFill>
            <a:prstDash val="solid"/>
            <a:headEnd type="none" len="sm" w="sm"/>
            <a:tailEnd type="none" len="sm" w="sm"/>
          </a:ln>
        </p:spPr>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4118" y="4468767"/>
            <a:ext cx="8435223" cy="15716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REFERENCES</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REFERENCES</a:t>
            </a:r>
          </a:p>
        </p:txBody>
      </p:sp>
      <p:sp>
        <p:nvSpPr>
          <p:cNvPr name="TextBox 7" id="7"/>
          <p:cNvSpPr txBox="true"/>
          <p:nvPr/>
        </p:nvSpPr>
        <p:spPr>
          <a:xfrm rot="0">
            <a:off x="1838739" y="2719921"/>
            <a:ext cx="14610522" cy="6515100"/>
          </a:xfrm>
          <a:prstGeom prst="rect">
            <a:avLst/>
          </a:prstGeom>
        </p:spPr>
        <p:txBody>
          <a:bodyPr anchor="t" rtlCol="false" tIns="0" lIns="0" bIns="0" rIns="0">
            <a:spAutoFit/>
          </a:bodyPr>
          <a:lstStyle/>
          <a:p>
            <a:pPr algn="l">
              <a:lnSpc>
                <a:spcPts val="2700"/>
              </a:lnSpc>
            </a:pPr>
            <a:r>
              <a:rPr lang="en-US" sz="2000" spc="120" b="true">
                <a:solidFill>
                  <a:srgbClr val="FFFFFF"/>
                </a:solidFill>
                <a:latin typeface="Canva Sans Bold"/>
                <a:ea typeface="Canva Sans Bold"/>
                <a:cs typeface="Canva Sans Bold"/>
                <a:sym typeface="Canva Sans Bold"/>
              </a:rPr>
              <a:t>[1]</a:t>
            </a:r>
            <a:r>
              <a:rPr lang="en-US" sz="2000" spc="120">
                <a:solidFill>
                  <a:srgbClr val="FFFFFF"/>
                </a:solidFill>
                <a:latin typeface="Canva Sans"/>
                <a:ea typeface="Canva Sans"/>
                <a:cs typeface="Canva Sans"/>
                <a:sym typeface="Canva Sans"/>
              </a:rPr>
              <a:t>  </a:t>
            </a:r>
            <a:r>
              <a:rPr lang="en-US" sz="2000" spc="120" b="true">
                <a:solidFill>
                  <a:srgbClr val="FFFFFF"/>
                </a:solidFill>
                <a:latin typeface="Canva Sans Bold"/>
                <a:ea typeface="Canva Sans Bold"/>
                <a:cs typeface="Canva Sans Bold"/>
                <a:sym typeface="Canva Sans Bold"/>
              </a:rPr>
              <a:t>“VGGFace2: A dataset for recognising faces across pose and age”</a:t>
            </a:r>
            <a:r>
              <a:rPr lang="en-US" sz="2000" spc="120">
                <a:solidFill>
                  <a:srgbClr val="FFFFFF"/>
                </a:solidFill>
                <a:latin typeface="Canva Sans"/>
                <a:ea typeface="Canva Sans"/>
                <a:cs typeface="Canva Sans"/>
                <a:sym typeface="Canva Sans"/>
              </a:rPr>
              <a:t> Qiong Cao, Li Shen, Weidi Xie, Omkar M. Parkhi and Andrew Zisserman Visual Geometry Group, Department of Engineering Science, University of Oxford {qiong,lishen,weidi,omkar,az}@robots.ox.ac.uk</a:t>
            </a:r>
          </a:p>
          <a:p>
            <a:pPr algn="l">
              <a:lnSpc>
                <a:spcPts val="2700"/>
              </a:lnSpc>
            </a:pPr>
          </a:p>
          <a:p>
            <a:pPr algn="l">
              <a:lnSpc>
                <a:spcPts val="2700"/>
              </a:lnSpc>
            </a:pPr>
            <a:r>
              <a:rPr lang="en-US" sz="2000" spc="120" b="true">
                <a:solidFill>
                  <a:srgbClr val="FFFFFF"/>
                </a:solidFill>
                <a:latin typeface="Canva Sans Bold"/>
                <a:ea typeface="Canva Sans Bold"/>
                <a:cs typeface="Canva Sans Bold"/>
                <a:sym typeface="Canva Sans Bold"/>
              </a:rPr>
              <a:t>[2] “Siamese Neural Networks for One-shot Image Recognition”</a:t>
            </a:r>
            <a:r>
              <a:rPr lang="en-US" sz="2000" spc="120">
                <a:solidFill>
                  <a:srgbClr val="FFFFFF"/>
                </a:solidFill>
                <a:latin typeface="Canva Sans"/>
                <a:ea typeface="Canva Sans"/>
                <a:cs typeface="Canva Sans"/>
                <a:sym typeface="Canva Sans"/>
              </a:rPr>
              <a:t> Gregory Koch, Richard Zemel , Ruslan Salakhutdinov, Department of Computer Science, University of Toronto. Toronto, Ontario, Canada.</a:t>
            </a:r>
          </a:p>
          <a:p>
            <a:pPr algn="l">
              <a:lnSpc>
                <a:spcPts val="2700"/>
              </a:lnSpc>
            </a:pPr>
            <a:r>
              <a:rPr lang="en-US" sz="2000" spc="120">
                <a:solidFill>
                  <a:srgbClr val="FFFFFF"/>
                </a:solidFill>
                <a:latin typeface="Canva Sans"/>
                <a:ea typeface="Canva Sans"/>
                <a:cs typeface="Canva Sans"/>
                <a:sym typeface="Canva Sans"/>
              </a:rPr>
              <a:t>[https://www.cs.cmu.edu/~rsalakhu/papers/oneshot1.pdf]</a:t>
            </a:r>
          </a:p>
          <a:p>
            <a:pPr algn="l">
              <a:lnSpc>
                <a:spcPts val="2700"/>
              </a:lnSpc>
            </a:pPr>
          </a:p>
          <a:p>
            <a:pPr algn="l">
              <a:lnSpc>
                <a:spcPts val="2700"/>
              </a:lnSpc>
            </a:pPr>
            <a:r>
              <a:rPr lang="en-US" sz="2000" spc="120" b="true">
                <a:solidFill>
                  <a:srgbClr val="FFFFFF"/>
                </a:solidFill>
                <a:latin typeface="Canva Sans Bold"/>
                <a:ea typeface="Canva Sans Bold"/>
                <a:cs typeface="Canva Sans Bold"/>
                <a:sym typeface="Canva Sans Bold"/>
              </a:rPr>
              <a:t>[3] “FaceNet: A Unified Embedding for Face Recognition and Clustering”</a:t>
            </a:r>
            <a:r>
              <a:rPr lang="en-US" sz="2000" spc="120">
                <a:solidFill>
                  <a:srgbClr val="FFFFFF"/>
                </a:solidFill>
                <a:latin typeface="Canva Sans"/>
                <a:ea typeface="Canva Sans"/>
                <a:cs typeface="Canva Sans"/>
                <a:sym typeface="Canva Sans"/>
              </a:rPr>
              <a:t> Florian Schroff, Dmitry Kalenichenko , James Philbin, Google Inc.</a:t>
            </a:r>
          </a:p>
          <a:p>
            <a:pPr algn="l">
              <a:lnSpc>
                <a:spcPts val="2700"/>
              </a:lnSpc>
            </a:pPr>
            <a:r>
              <a:rPr lang="en-US" sz="2000" spc="120">
                <a:solidFill>
                  <a:srgbClr val="FFFFFF"/>
                </a:solidFill>
                <a:latin typeface="Canva Sans"/>
                <a:ea typeface="Canva Sans"/>
                <a:cs typeface="Canva Sans"/>
                <a:sym typeface="Canva Sans"/>
              </a:rPr>
              <a:t>[https://www.cv-foundation.org/openaccess/content_cvpr_2015/papers/Schroff_FaceNet_A_Unified_2015</a:t>
            </a:r>
          </a:p>
          <a:p>
            <a:pPr algn="l">
              <a:lnSpc>
                <a:spcPts val="2700"/>
              </a:lnSpc>
            </a:pPr>
            <a:r>
              <a:rPr lang="en-US" sz="2000" spc="120">
                <a:solidFill>
                  <a:srgbClr val="FFFFFF"/>
                </a:solidFill>
                <a:latin typeface="Canva Sans"/>
                <a:ea typeface="Canva Sans"/>
                <a:cs typeface="Canva Sans"/>
                <a:sym typeface="Canva Sans"/>
              </a:rPr>
              <a:t>_CVPR_paper.pdf]</a:t>
            </a:r>
          </a:p>
          <a:p>
            <a:pPr algn="l">
              <a:lnSpc>
                <a:spcPts val="2700"/>
              </a:lnSpc>
            </a:pPr>
          </a:p>
          <a:p>
            <a:pPr algn="l">
              <a:lnSpc>
                <a:spcPts val="2700"/>
              </a:lnSpc>
            </a:pPr>
            <a:r>
              <a:rPr lang="en-US" sz="2000" spc="120" b="true">
                <a:solidFill>
                  <a:srgbClr val="FFFFFF"/>
                </a:solidFill>
                <a:latin typeface="Canva Sans Bold"/>
                <a:ea typeface="Canva Sans Bold"/>
                <a:cs typeface="Canva Sans Bold"/>
                <a:sym typeface="Canva Sans Bold"/>
              </a:rPr>
              <a:t>[4] “Learning Face Representation from Scratch”</a:t>
            </a:r>
            <a:r>
              <a:rPr lang="en-US" sz="2000" spc="120">
                <a:solidFill>
                  <a:srgbClr val="FFFFFF"/>
                </a:solidFill>
                <a:latin typeface="Canva Sans"/>
                <a:ea typeface="Canva Sans"/>
                <a:cs typeface="Canva Sans"/>
                <a:sym typeface="Canva Sans"/>
              </a:rPr>
              <a:t> Dong Yi, Zhen Lei, Shengcai Liao and Stan Z. Li</a:t>
            </a:r>
          </a:p>
          <a:p>
            <a:pPr algn="l">
              <a:lnSpc>
                <a:spcPts val="2700"/>
              </a:lnSpc>
            </a:pPr>
            <a:r>
              <a:rPr lang="en-US" sz="2000" spc="120">
                <a:solidFill>
                  <a:srgbClr val="FFFFFF"/>
                </a:solidFill>
                <a:latin typeface="Canva Sans"/>
                <a:ea typeface="Canva Sans"/>
                <a:cs typeface="Canva Sans"/>
                <a:sym typeface="Canva Sans"/>
              </a:rPr>
              <a:t>Center for Biometrics and Security Research &amp; National Laboratory of Pattern Recognition Institute of Automation, Chinese Academy of Sciences (CASIA)</a:t>
            </a:r>
          </a:p>
          <a:p>
            <a:pPr algn="l">
              <a:lnSpc>
                <a:spcPts val="2700"/>
              </a:lnSpc>
            </a:pPr>
          </a:p>
          <a:p>
            <a:pPr algn="l">
              <a:lnSpc>
                <a:spcPts val="2700"/>
              </a:lnSpc>
            </a:pPr>
            <a:r>
              <a:rPr lang="en-US" b="true" sz="2000" spc="120">
                <a:solidFill>
                  <a:srgbClr val="FFFFFF"/>
                </a:solidFill>
                <a:latin typeface="Canva Sans Bold"/>
                <a:ea typeface="Canva Sans Bold"/>
                <a:cs typeface="Canva Sans Bold"/>
                <a:sym typeface="Canva Sans Bold"/>
              </a:rPr>
              <a:t>[5]</a:t>
            </a:r>
            <a:r>
              <a:rPr lang="en-US" sz="2000" spc="120">
                <a:solidFill>
                  <a:srgbClr val="FFFFFF"/>
                </a:solidFill>
                <a:latin typeface="Canva Sans"/>
                <a:ea typeface="Canva Sans"/>
                <a:cs typeface="Canva Sans"/>
                <a:sym typeface="Canva Sans"/>
              </a:rPr>
              <a:t> </a:t>
            </a:r>
            <a:r>
              <a:rPr lang="en-US" b="true" sz="2000" spc="120">
                <a:solidFill>
                  <a:srgbClr val="FFFFFF"/>
                </a:solidFill>
                <a:latin typeface="Canva Sans Bold"/>
                <a:ea typeface="Canva Sans Bold"/>
                <a:cs typeface="Canva Sans Bold"/>
                <a:sym typeface="Canva Sans Bold"/>
              </a:rPr>
              <a:t>“Learning Robust Deep Face Representation”</a:t>
            </a:r>
            <a:r>
              <a:rPr lang="en-US" sz="2000" spc="120">
                <a:solidFill>
                  <a:srgbClr val="FFFFFF"/>
                </a:solidFill>
                <a:latin typeface="Canva Sans"/>
                <a:ea typeface="Canva Sans"/>
                <a:cs typeface="Canva Sans"/>
                <a:sym typeface="Canva Sans"/>
              </a:rPr>
              <a:t> Xiang Wu University of Science and Technology Beijing Beijing, China</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REFERENCES</a:t>
            </a:r>
          </a:p>
        </p:txBody>
      </p:sp>
      <p:sp>
        <p:nvSpPr>
          <p:cNvPr name="TextBox 7" id="7"/>
          <p:cNvSpPr txBox="true"/>
          <p:nvPr/>
        </p:nvSpPr>
        <p:spPr>
          <a:xfrm rot="0">
            <a:off x="1838739" y="2719921"/>
            <a:ext cx="14610522" cy="7200900"/>
          </a:xfrm>
          <a:prstGeom prst="rect">
            <a:avLst/>
          </a:prstGeom>
        </p:spPr>
        <p:txBody>
          <a:bodyPr anchor="t" rtlCol="false" tIns="0" lIns="0" bIns="0" rIns="0">
            <a:spAutoFit/>
          </a:bodyPr>
          <a:lstStyle/>
          <a:p>
            <a:pPr algn="l">
              <a:lnSpc>
                <a:spcPts val="2700"/>
              </a:lnSpc>
            </a:pPr>
            <a:r>
              <a:rPr lang="en-US" sz="2000" spc="120" b="true">
                <a:solidFill>
                  <a:srgbClr val="FFFFFF"/>
                </a:solidFill>
                <a:latin typeface="Canva Sans Bold"/>
                <a:ea typeface="Canva Sans Bold"/>
                <a:cs typeface="Canva Sans Bold"/>
                <a:sym typeface="Canva Sans Bold"/>
              </a:rPr>
              <a:t>[6]“Voting System Using Blockchain (Face Recognition)” Gaddam Harsha Vardhan, Swapnil Shah, Vanshika Gupta, Rohithreddy.B.C, Tanya Bisht</a:t>
            </a:r>
          </a:p>
          <a:p>
            <a:pPr algn="l">
              <a:lnSpc>
                <a:spcPts val="2700"/>
              </a:lnSpc>
            </a:pPr>
          </a:p>
          <a:p>
            <a:pPr algn="l">
              <a:lnSpc>
                <a:spcPts val="2700"/>
              </a:lnSpc>
            </a:pPr>
            <a:r>
              <a:rPr lang="en-US" sz="2000" spc="120" b="true">
                <a:solidFill>
                  <a:srgbClr val="FFFFFF"/>
                </a:solidFill>
                <a:latin typeface="Canva Sans Bold"/>
                <a:ea typeface="Canva Sans Bold"/>
                <a:cs typeface="Canva Sans Bold"/>
                <a:sym typeface="Canva Sans Bold"/>
              </a:rPr>
              <a:t>[6]</a:t>
            </a:r>
            <a:r>
              <a:rPr lang="en-US" sz="2000" spc="120">
                <a:solidFill>
                  <a:srgbClr val="FFFFFF"/>
                </a:solidFill>
                <a:latin typeface="Canva Sans"/>
                <a:ea typeface="Canva Sans"/>
                <a:cs typeface="Canva Sans"/>
                <a:sym typeface="Canva Sans"/>
              </a:rPr>
              <a:t> </a:t>
            </a:r>
            <a:r>
              <a:rPr lang="en-US" sz="2000" spc="120" b="true">
                <a:solidFill>
                  <a:srgbClr val="FFFFFF"/>
                </a:solidFill>
                <a:latin typeface="Canva Sans Bold"/>
                <a:ea typeface="Canva Sans Bold"/>
                <a:cs typeface="Canva Sans Bold"/>
                <a:sym typeface="Canva Sans Bold"/>
              </a:rPr>
              <a:t>“E-Voting using Blockchain: Moving Away from the Ballot Paper”</a:t>
            </a:r>
            <a:r>
              <a:rPr lang="en-US" sz="2000" spc="120">
                <a:solidFill>
                  <a:srgbClr val="FFFFFF"/>
                </a:solidFill>
                <a:latin typeface="Canva Sans"/>
                <a:ea typeface="Canva Sans"/>
                <a:cs typeface="Canva Sans"/>
                <a:sym typeface="Canva Sans"/>
              </a:rPr>
              <a:t> Irvine Mutandiwa, Calvin P Mugauri, Maronge Musara</a:t>
            </a:r>
          </a:p>
          <a:p>
            <a:pPr algn="l">
              <a:lnSpc>
                <a:spcPts val="2700"/>
              </a:lnSpc>
            </a:pPr>
          </a:p>
          <a:p>
            <a:pPr algn="l">
              <a:lnSpc>
                <a:spcPts val="2700"/>
              </a:lnSpc>
            </a:pPr>
            <a:r>
              <a:rPr lang="en-US" sz="2000" spc="120" b="true">
                <a:solidFill>
                  <a:srgbClr val="FFFFFF"/>
                </a:solidFill>
                <a:latin typeface="Canva Sans Bold"/>
                <a:ea typeface="Canva Sans Bold"/>
                <a:cs typeface="Canva Sans Bold"/>
                <a:sym typeface="Canva Sans Bold"/>
              </a:rPr>
              <a:t>[7]</a:t>
            </a:r>
            <a:r>
              <a:rPr lang="en-US" sz="2000" spc="120">
                <a:solidFill>
                  <a:srgbClr val="FFFFFF"/>
                </a:solidFill>
                <a:latin typeface="Canva Sans"/>
                <a:ea typeface="Canva Sans"/>
                <a:cs typeface="Canva Sans"/>
                <a:sym typeface="Canva Sans"/>
              </a:rPr>
              <a:t> </a:t>
            </a:r>
            <a:r>
              <a:rPr lang="en-US" sz="2000" spc="120" b="true">
                <a:solidFill>
                  <a:srgbClr val="FFFFFF"/>
                </a:solidFill>
                <a:latin typeface="Canva Sans Bold"/>
                <a:ea typeface="Canva Sans Bold"/>
                <a:cs typeface="Canva Sans Bold"/>
                <a:sym typeface="Canva Sans Bold"/>
              </a:rPr>
              <a:t>“Blockchain-Based Electronic Voting: A Secure and Transparent Solution”</a:t>
            </a:r>
            <a:r>
              <a:rPr lang="en-US" sz="2000" spc="120">
                <a:solidFill>
                  <a:srgbClr val="FFFFFF"/>
                </a:solidFill>
                <a:latin typeface="Canva Sans"/>
                <a:ea typeface="Canva Sans"/>
                <a:cs typeface="Canva Sans"/>
                <a:sym typeface="Canva Sans"/>
              </a:rPr>
              <a:t> Bruno Miguel Batista Pereira, José Manuel Torres, Pedro Miguel Sobral, Rui Silva Moreira, Christophe Pinto de Almeida Soares, </a:t>
            </a:r>
          </a:p>
          <a:p>
            <a:pPr algn="l">
              <a:lnSpc>
                <a:spcPts val="2700"/>
              </a:lnSpc>
            </a:pPr>
            <a:r>
              <a:rPr lang="en-US" sz="2000" spc="120">
                <a:solidFill>
                  <a:srgbClr val="FFFFFF"/>
                </a:solidFill>
                <a:latin typeface="Canva Sans"/>
                <a:ea typeface="Canva Sans"/>
                <a:cs typeface="Canva Sans"/>
                <a:sym typeface="Canva Sans"/>
              </a:rPr>
              <a:t>Ivo Pereira</a:t>
            </a:r>
          </a:p>
          <a:p>
            <a:pPr algn="l">
              <a:lnSpc>
                <a:spcPts val="2700"/>
              </a:lnSpc>
            </a:pPr>
          </a:p>
          <a:p>
            <a:pPr algn="l">
              <a:lnSpc>
                <a:spcPts val="2700"/>
              </a:lnSpc>
            </a:pPr>
            <a:r>
              <a:rPr lang="en-US" sz="2000" spc="120" b="true">
                <a:solidFill>
                  <a:srgbClr val="FFFFFF"/>
                </a:solidFill>
                <a:latin typeface="Canva Sans Bold"/>
                <a:ea typeface="Canva Sans Bold"/>
                <a:cs typeface="Canva Sans Bold"/>
                <a:sym typeface="Canva Sans Bold"/>
              </a:rPr>
              <a:t>[8] “Blockchain-Based E-Voting System with Face Recognition”</a:t>
            </a:r>
            <a:r>
              <a:rPr lang="en-US" sz="2000" spc="120">
                <a:solidFill>
                  <a:srgbClr val="FFFFFF"/>
                </a:solidFill>
                <a:latin typeface="Canva Sans"/>
                <a:ea typeface="Canva Sans"/>
                <a:cs typeface="Canva Sans"/>
                <a:sym typeface="Canva Sans"/>
              </a:rPr>
              <a:t> V. Sathya Preiya, V. D. Ambeth Kumar, R. Vijay, Vijay K., N. Kirubakaran </a:t>
            </a:r>
          </a:p>
          <a:p>
            <a:pPr algn="l">
              <a:lnSpc>
                <a:spcPts val="2700"/>
              </a:lnSpc>
            </a:pPr>
          </a:p>
          <a:p>
            <a:pPr algn="l">
              <a:lnSpc>
                <a:spcPts val="2700"/>
              </a:lnSpc>
            </a:pPr>
            <a:r>
              <a:rPr lang="en-US" sz="2000" spc="-8" b="true">
                <a:solidFill>
                  <a:srgbClr val="FFFFFF"/>
                </a:solidFill>
                <a:latin typeface="Canva Sans Bold"/>
                <a:ea typeface="Canva Sans Bold"/>
                <a:cs typeface="Canva Sans Bold"/>
                <a:sym typeface="Canva Sans Bold"/>
              </a:rPr>
              <a:t>[9]</a:t>
            </a:r>
            <a:r>
              <a:rPr lang="en-US" sz="2000" spc="-8">
                <a:solidFill>
                  <a:srgbClr val="FFFFFF"/>
                </a:solidFill>
                <a:latin typeface="Canva Sans"/>
                <a:ea typeface="Canva Sans"/>
                <a:cs typeface="Canva Sans"/>
                <a:sym typeface="Canva Sans"/>
              </a:rPr>
              <a:t> </a:t>
            </a:r>
            <a:r>
              <a:rPr lang="en-US" sz="2000" spc="-8" b="true">
                <a:solidFill>
                  <a:srgbClr val="FFFFFF"/>
                </a:solidFill>
                <a:latin typeface="Canva Sans Bold"/>
                <a:ea typeface="Canva Sans Bold"/>
                <a:cs typeface="Canva Sans Bold"/>
                <a:sym typeface="Canva Sans Bold"/>
              </a:rPr>
              <a:t>“A Blockchain-based Electronic Voting System: EtherVote”</a:t>
            </a:r>
            <a:r>
              <a:rPr lang="en-US" sz="2000" spc="-8">
                <a:solidFill>
                  <a:srgbClr val="FFFFFF"/>
                </a:solidFill>
                <a:latin typeface="Canva Sans"/>
                <a:ea typeface="Canva Sans"/>
                <a:cs typeface="Canva Sans"/>
                <a:sym typeface="Canva Sans"/>
              </a:rPr>
              <a:t> Achilleas Spanos Department of Informatics and Computer Engineering, University of West Attica Athens, Greece,</a:t>
            </a:r>
          </a:p>
          <a:p>
            <a:pPr algn="l">
              <a:lnSpc>
                <a:spcPts val="2700"/>
              </a:lnSpc>
            </a:pPr>
            <a:r>
              <a:rPr lang="en-US" sz="2000" spc="120">
                <a:solidFill>
                  <a:srgbClr val="FFFFFF"/>
                </a:solidFill>
                <a:latin typeface="Canva Sans"/>
                <a:ea typeface="Canva Sans"/>
                <a:cs typeface="Canva Sans"/>
                <a:sym typeface="Canva Sans"/>
              </a:rPr>
              <a:t>Ioanna Kantzavelou Department of Informatics and Computer Engineering, University of West Attica</a:t>
            </a:r>
          </a:p>
          <a:p>
            <a:pPr algn="l">
              <a:lnSpc>
                <a:spcPts val="2700"/>
              </a:lnSpc>
            </a:pPr>
            <a:r>
              <a:rPr lang="en-US" sz="2000" spc="120">
                <a:solidFill>
                  <a:srgbClr val="FFFFFF"/>
                </a:solidFill>
                <a:latin typeface="Canva Sans"/>
                <a:ea typeface="Canva Sans"/>
                <a:cs typeface="Canva Sans"/>
                <a:sym typeface="Canva Sans"/>
              </a:rPr>
              <a:t>Athens, Greece</a:t>
            </a:r>
          </a:p>
          <a:p>
            <a:pPr algn="l">
              <a:lnSpc>
                <a:spcPts val="2700"/>
              </a:lnSpc>
            </a:pPr>
          </a:p>
          <a:p>
            <a:pPr algn="l">
              <a:lnSpc>
                <a:spcPts val="2700"/>
              </a:lnSpc>
            </a:pPr>
            <a:r>
              <a:rPr lang="en-US" b="true" sz="2000" spc="120">
                <a:solidFill>
                  <a:srgbClr val="FFFFFF"/>
                </a:solidFill>
                <a:latin typeface="Canva Sans Bold"/>
                <a:ea typeface="Canva Sans Bold"/>
                <a:cs typeface="Canva Sans Bold"/>
                <a:sym typeface="Canva Sans Bold"/>
              </a:rPr>
              <a:t>[10] “A Privacy-Preserving Blockchain-based E-voting System” </a:t>
            </a:r>
            <a:r>
              <a:rPr lang="en-US" sz="2000" spc="120">
                <a:solidFill>
                  <a:srgbClr val="FFFFFF"/>
                </a:solidFill>
                <a:latin typeface="Canva Sans"/>
                <a:ea typeface="Canva Sans"/>
                <a:cs typeface="Canva Sans"/>
                <a:sym typeface="Canva Sans"/>
              </a:rPr>
              <a:t>Arnab Mukherjee, Souvik Majumdar, Anup Kumar Kolya, Saborni Nandi</a:t>
            </a:r>
          </a:p>
          <a:p>
            <a:pPr algn="l">
              <a:lnSpc>
                <a:spcPts val="2700"/>
              </a:lnSpc>
            </a:pP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763162" y="-789039"/>
            <a:ext cx="2875332" cy="3635478"/>
          </a:xfrm>
          <a:custGeom>
            <a:avLst/>
            <a:gdLst/>
            <a:ahLst/>
            <a:cxnLst/>
            <a:rect r="r" b="b" t="t" l="l"/>
            <a:pathLst>
              <a:path h="3635478" w="2875332">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44801" y="9258300"/>
            <a:ext cx="5315394" cy="1913542"/>
          </a:xfrm>
          <a:custGeom>
            <a:avLst/>
            <a:gdLst/>
            <a:ahLst/>
            <a:cxnLst/>
            <a:rect r="r" b="b" t="t" l="l"/>
            <a:pathLst>
              <a:path h="1913542" w="5315394">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5" id="5"/>
          <p:cNvSpPr txBox="true"/>
          <p:nvPr/>
        </p:nvSpPr>
        <p:spPr>
          <a:xfrm rot="0">
            <a:off x="5157161" y="1818354"/>
            <a:ext cx="7973677" cy="6764592"/>
          </a:xfrm>
          <a:prstGeom prst="rect">
            <a:avLst/>
          </a:prstGeom>
        </p:spPr>
        <p:txBody>
          <a:bodyPr anchor="t" rtlCol="false" tIns="0" lIns="0" bIns="0" rIns="0">
            <a:spAutoFit/>
          </a:bodyPr>
          <a:lstStyle/>
          <a:p>
            <a:pPr algn="ctr" marL="0" indent="0" lvl="0">
              <a:lnSpc>
                <a:spcPts val="15866"/>
              </a:lnSpc>
            </a:pPr>
            <a:r>
              <a:rPr lang="en-US" sz="18888" spc="-1133">
                <a:solidFill>
                  <a:srgbClr val="0B4E7C"/>
                </a:solidFill>
                <a:latin typeface="Rustic Printed"/>
                <a:ea typeface="Rustic Printed"/>
                <a:cs typeface="Rustic Printed"/>
                <a:sym typeface="Rustic Printed"/>
              </a:rPr>
              <a:t>THANK YOU VERY MUCH!</a:t>
            </a:r>
          </a:p>
        </p:txBody>
      </p:sp>
      <p:sp>
        <p:nvSpPr>
          <p:cNvPr name="Freeform 6" id="6"/>
          <p:cNvSpPr/>
          <p:nvPr/>
        </p:nvSpPr>
        <p:spPr>
          <a:xfrm flipH="false" flipV="false" rot="2830164">
            <a:off x="5322070" y="8801780"/>
            <a:ext cx="3550978" cy="3705954"/>
          </a:xfrm>
          <a:custGeom>
            <a:avLst/>
            <a:gdLst/>
            <a:ahLst/>
            <a:cxnLst/>
            <a:rect r="r" b="b" t="t" l="l"/>
            <a:pathLst>
              <a:path h="3705954" w="3550978">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950933">
            <a:off x="-2582731" y="3638336"/>
            <a:ext cx="4236628" cy="4828066"/>
          </a:xfrm>
          <a:custGeom>
            <a:avLst/>
            <a:gdLst/>
            <a:ahLst/>
            <a:cxnLst/>
            <a:rect r="r" b="b" t="t" l="l"/>
            <a:pathLst>
              <a:path h="4828066" w="4236628">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5584336" y="-1920382"/>
            <a:ext cx="4623736" cy="3907057"/>
          </a:xfrm>
          <a:custGeom>
            <a:avLst/>
            <a:gdLst/>
            <a:ahLst/>
            <a:cxnLst/>
            <a:rect r="r" b="b" t="t" l="l"/>
            <a:pathLst>
              <a:path h="3907057" w="4623736">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366315">
            <a:off x="16272866" y="2044607"/>
            <a:ext cx="3659690" cy="4299195"/>
          </a:xfrm>
          <a:custGeom>
            <a:avLst/>
            <a:gdLst/>
            <a:ahLst/>
            <a:cxnLst/>
            <a:rect r="r" b="b" t="t" l="l"/>
            <a:pathLst>
              <a:path h="4299195" w="3659690">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4624977" y="-3611469"/>
            <a:ext cx="4567505" cy="4720935"/>
          </a:xfrm>
          <a:custGeom>
            <a:avLst/>
            <a:gdLst/>
            <a:ahLst/>
            <a:cxnLst/>
            <a:rect r="r" b="b" t="t" l="l"/>
            <a:pathLst>
              <a:path h="4720935" w="456750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9924524" y="8931997"/>
            <a:ext cx="5331561" cy="3445521"/>
          </a:xfrm>
          <a:custGeom>
            <a:avLst/>
            <a:gdLst/>
            <a:ahLst/>
            <a:cxnLst/>
            <a:rect r="r" b="b" t="t" l="l"/>
            <a:pathLst>
              <a:path h="3445521" w="533156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5513261" y="7125624"/>
            <a:ext cx="3869837" cy="4265352"/>
          </a:xfrm>
          <a:custGeom>
            <a:avLst/>
            <a:gdLst/>
            <a:ahLst/>
            <a:cxnLst/>
            <a:rect r="r" b="b" t="t" l="l"/>
            <a:pathLst>
              <a:path h="4265352" w="3869837">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10800000">
            <a:off x="9144000" y="-1365351"/>
            <a:ext cx="6660247" cy="2730701"/>
          </a:xfrm>
          <a:custGeom>
            <a:avLst/>
            <a:gdLst/>
            <a:ahLst/>
            <a:cxnLst/>
            <a:rect r="r" b="b" t="t" l="l"/>
            <a:pathLst>
              <a:path h="2730701" w="6660247">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2611628">
            <a:off x="1608356" y="-1969747"/>
            <a:ext cx="4007991" cy="3041063"/>
          </a:xfrm>
          <a:custGeom>
            <a:avLst/>
            <a:gdLst/>
            <a:ahLst/>
            <a:cxnLst/>
            <a:rect r="r" b="b" t="t" l="l"/>
            <a:pathLst>
              <a:path h="3041063" w="4007991">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3439542">
            <a:off x="12477745" y="2571123"/>
            <a:ext cx="2770524" cy="1664799"/>
          </a:xfrm>
          <a:custGeom>
            <a:avLst/>
            <a:gdLst/>
            <a:ahLst/>
            <a:cxnLst/>
            <a:rect r="r" b="b" t="t" l="l"/>
            <a:pathLst>
              <a:path h="1664799" w="2770524">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6" id="16"/>
          <p:cNvSpPr/>
          <p:nvPr/>
        </p:nvSpPr>
        <p:spPr>
          <a:xfrm flipH="false" flipV="false" rot="-7235282">
            <a:off x="3033323" y="6293225"/>
            <a:ext cx="2770524" cy="1664799"/>
          </a:xfrm>
          <a:custGeom>
            <a:avLst/>
            <a:gdLst/>
            <a:ahLst/>
            <a:cxnLst/>
            <a:rect r="r" b="b" t="t" l="l"/>
            <a:pathLst>
              <a:path h="1664799" w="2770524">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7" id="17"/>
          <p:cNvSpPr/>
          <p:nvPr/>
        </p:nvSpPr>
        <p:spPr>
          <a:xfrm flipH="true" flipV="false" rot="0">
            <a:off x="4270593" y="2757734"/>
            <a:ext cx="1198548" cy="1291578"/>
          </a:xfrm>
          <a:custGeom>
            <a:avLst/>
            <a:gdLst/>
            <a:ahLst/>
            <a:cxnLst/>
            <a:rect r="r" b="b" t="t" l="l"/>
            <a:pathLst>
              <a:path h="1291578" w="119854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12722864" y="6511304"/>
            <a:ext cx="1140143" cy="1228640"/>
          </a:xfrm>
          <a:custGeom>
            <a:avLst/>
            <a:gdLst/>
            <a:ahLst/>
            <a:cxnLst/>
            <a:rect r="r" b="b" t="t" l="l"/>
            <a:pathLst>
              <a:path h="1228640" w="1140143">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507168" y="1028700"/>
            <a:ext cx="17273665" cy="8357935"/>
          </a:xfrm>
          <a:custGeom>
            <a:avLst/>
            <a:gdLst/>
            <a:ahLst/>
            <a:cxnLst/>
            <a:rect r="r" b="b" t="t" l="l"/>
            <a:pathLst>
              <a:path h="8357935" w="17273665">
                <a:moveTo>
                  <a:pt x="0" y="0"/>
                </a:moveTo>
                <a:lnTo>
                  <a:pt x="17273664" y="0"/>
                </a:lnTo>
                <a:lnTo>
                  <a:pt x="17273664" y="8357935"/>
                </a:lnTo>
                <a:lnTo>
                  <a:pt x="0" y="8357935"/>
                </a:lnTo>
                <a:lnTo>
                  <a:pt x="0" y="0"/>
                </a:lnTo>
                <a:close/>
              </a:path>
            </a:pathLst>
          </a:custGeom>
          <a:blipFill>
            <a:blip r:embed="rId3"/>
            <a:stretch>
              <a:fillRect l="0" t="0" r="0" b="0"/>
            </a:stretch>
          </a:blipFill>
        </p:spPr>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507168" y="1028700"/>
            <a:ext cx="17273665" cy="8357935"/>
          </a:xfrm>
          <a:custGeom>
            <a:avLst/>
            <a:gdLst/>
            <a:ahLst/>
            <a:cxnLst/>
            <a:rect r="r" b="b" t="t" l="l"/>
            <a:pathLst>
              <a:path h="8357935" w="17273665">
                <a:moveTo>
                  <a:pt x="0" y="0"/>
                </a:moveTo>
                <a:lnTo>
                  <a:pt x="17273664" y="0"/>
                </a:lnTo>
                <a:lnTo>
                  <a:pt x="17273664" y="8357935"/>
                </a:lnTo>
                <a:lnTo>
                  <a:pt x="0" y="8357935"/>
                </a:lnTo>
                <a:lnTo>
                  <a:pt x="0" y="0"/>
                </a:lnTo>
                <a:close/>
              </a:path>
            </a:pathLst>
          </a:custGeom>
          <a:blipFill>
            <a:blip r:embed="rId3"/>
            <a:stretch>
              <a:fillRect l="0" t="-729" r="0" b="-729"/>
            </a:stretch>
          </a:blipFill>
        </p:spPr>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9208" y="754178"/>
            <a:ext cx="16209584" cy="8778644"/>
          </a:xfrm>
          <a:custGeom>
            <a:avLst/>
            <a:gdLst/>
            <a:ahLst/>
            <a:cxnLst/>
            <a:rect r="r" b="b" t="t" l="l"/>
            <a:pathLst>
              <a:path h="8778644" w="16209584">
                <a:moveTo>
                  <a:pt x="0" y="0"/>
                </a:moveTo>
                <a:lnTo>
                  <a:pt x="16209584" y="0"/>
                </a:lnTo>
                <a:lnTo>
                  <a:pt x="16209584" y="8778644"/>
                </a:lnTo>
                <a:lnTo>
                  <a:pt x="0" y="8778644"/>
                </a:lnTo>
                <a:lnTo>
                  <a:pt x="0" y="0"/>
                </a:lnTo>
                <a:close/>
              </a:path>
            </a:pathLst>
          </a:custGeom>
          <a:blipFill>
            <a:blip r:embed="rId3"/>
            <a:stretch>
              <a:fillRect l="-5891" t="-728" r="-6011" b="-70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04</a:t>
              </a:r>
            </a:p>
          </p:txBody>
        </p:sp>
      </p:grpSp>
      <p:sp>
        <p:nvSpPr>
          <p:cNvPr name="TextBox 7" id="7"/>
          <p:cNvSpPr txBox="true"/>
          <p:nvPr/>
        </p:nvSpPr>
        <p:spPr>
          <a:xfrm rot="0">
            <a:off x="1304118" y="4468767"/>
            <a:ext cx="8435223" cy="4010027"/>
          </a:xfrm>
          <a:prstGeom prst="rect">
            <a:avLst/>
          </a:prstGeom>
        </p:spPr>
        <p:txBody>
          <a:bodyPr anchor="t" rtlCol="false" tIns="0" lIns="0" bIns="0" rIns="0">
            <a:spAutoFit/>
          </a:bodyPr>
          <a:lstStyle/>
          <a:p>
            <a:pPr algn="l">
              <a:lnSpc>
                <a:spcPts val="9600"/>
              </a:lnSpc>
            </a:pPr>
            <a:r>
              <a:rPr lang="en-US" sz="10000" spc="-600">
                <a:solidFill>
                  <a:srgbClr val="0B4E7C"/>
                </a:solidFill>
                <a:latin typeface="Rustic Printed"/>
                <a:ea typeface="Rustic Printed"/>
                <a:cs typeface="Rustic Printed"/>
                <a:sym typeface="Rustic Printed"/>
              </a:rPr>
              <a:t>SYSTEM</a:t>
            </a:r>
          </a:p>
          <a:p>
            <a:pPr algn="l">
              <a:lnSpc>
                <a:spcPts val="9600"/>
              </a:lnSpc>
            </a:pPr>
            <a:r>
              <a:rPr lang="en-US" sz="10000" spc="-600">
                <a:solidFill>
                  <a:srgbClr val="0B4E7C"/>
                </a:solidFill>
                <a:latin typeface="Rustic Printed"/>
                <a:ea typeface="Rustic Printed"/>
                <a:cs typeface="Rustic Printed"/>
                <a:sym typeface="Rustic Printed"/>
              </a:rPr>
              <a:t>ARCHITECTURE</a:t>
            </a:r>
          </a:p>
          <a:p>
            <a:pPr algn="l" marL="0" indent="0" lvl="0">
              <a:lnSpc>
                <a:spcPts val="9600"/>
              </a:lnSpc>
            </a:pP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93350" y="728779"/>
            <a:ext cx="17901299" cy="8829443"/>
          </a:xfrm>
          <a:custGeom>
            <a:avLst/>
            <a:gdLst/>
            <a:ahLst/>
            <a:cxnLst/>
            <a:rect r="r" b="b" t="t" l="l"/>
            <a:pathLst>
              <a:path h="8829443" w="17901299">
                <a:moveTo>
                  <a:pt x="0" y="0"/>
                </a:moveTo>
                <a:lnTo>
                  <a:pt x="17901300" y="0"/>
                </a:lnTo>
                <a:lnTo>
                  <a:pt x="17901300" y="8829442"/>
                </a:lnTo>
                <a:lnTo>
                  <a:pt x="0" y="8829442"/>
                </a:lnTo>
                <a:lnTo>
                  <a:pt x="0" y="0"/>
                </a:lnTo>
                <a:close/>
              </a:path>
            </a:pathLst>
          </a:custGeom>
          <a:blipFill>
            <a:blip r:embed="rId3"/>
            <a:stretch>
              <a:fillRect l="-423" t="0" r="-423" b="0"/>
            </a:stretch>
          </a:blipFill>
        </p:spPr>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209113" y="518864"/>
            <a:ext cx="17869774" cy="8739436"/>
          </a:xfrm>
          <a:custGeom>
            <a:avLst/>
            <a:gdLst/>
            <a:ahLst/>
            <a:cxnLst/>
            <a:rect r="r" b="b" t="t" l="l"/>
            <a:pathLst>
              <a:path h="8739436" w="17869774">
                <a:moveTo>
                  <a:pt x="0" y="0"/>
                </a:moveTo>
                <a:lnTo>
                  <a:pt x="17869774" y="0"/>
                </a:lnTo>
                <a:lnTo>
                  <a:pt x="17869774" y="8739436"/>
                </a:lnTo>
                <a:lnTo>
                  <a:pt x="0" y="8739436"/>
                </a:lnTo>
                <a:lnTo>
                  <a:pt x="0" y="0"/>
                </a:lnTo>
                <a:close/>
              </a:path>
            </a:pathLst>
          </a:custGeom>
          <a:blipFill>
            <a:blip r:embed="rId3"/>
            <a:stretch>
              <a:fillRect l="-3158" t="0" r="-3158" b="0"/>
            </a:stretch>
          </a:blipFill>
        </p:spPr>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457276" y="211779"/>
            <a:ext cx="15373448" cy="10438662"/>
          </a:xfrm>
          <a:custGeom>
            <a:avLst/>
            <a:gdLst/>
            <a:ahLst/>
            <a:cxnLst/>
            <a:rect r="r" b="b" t="t" l="l"/>
            <a:pathLst>
              <a:path h="10438662" w="15373448">
                <a:moveTo>
                  <a:pt x="0" y="0"/>
                </a:moveTo>
                <a:lnTo>
                  <a:pt x="15373448" y="0"/>
                </a:lnTo>
                <a:lnTo>
                  <a:pt x="15373448" y="10438662"/>
                </a:lnTo>
                <a:lnTo>
                  <a:pt x="0" y="10438662"/>
                </a:lnTo>
                <a:lnTo>
                  <a:pt x="0" y="0"/>
                </a:lnTo>
                <a:close/>
              </a:path>
            </a:pathLst>
          </a:custGeom>
          <a:blipFill>
            <a:blip r:embed="rId3"/>
            <a:stretch>
              <a:fillRect l="0" t="0" r="0" b="-85250"/>
            </a:stretch>
          </a:blipFill>
        </p:spPr>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822913" y="540780"/>
            <a:ext cx="16642174" cy="9489765"/>
          </a:xfrm>
          <a:custGeom>
            <a:avLst/>
            <a:gdLst/>
            <a:ahLst/>
            <a:cxnLst/>
            <a:rect r="r" b="b" t="t" l="l"/>
            <a:pathLst>
              <a:path h="9489765" w="16642174">
                <a:moveTo>
                  <a:pt x="0" y="0"/>
                </a:moveTo>
                <a:lnTo>
                  <a:pt x="16642174" y="0"/>
                </a:lnTo>
                <a:lnTo>
                  <a:pt x="16642174" y="9489765"/>
                </a:lnTo>
                <a:lnTo>
                  <a:pt x="0" y="9489765"/>
                </a:lnTo>
                <a:lnTo>
                  <a:pt x="0" y="0"/>
                </a:lnTo>
                <a:close/>
              </a:path>
            </a:pathLst>
          </a:custGeom>
          <a:blipFill>
            <a:blip r:embed="rId3"/>
            <a:stretch>
              <a:fillRect l="0" t="-120590" r="0" b="0"/>
            </a:stretch>
          </a:blipFill>
        </p:spPr>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34168" y="1035070"/>
            <a:ext cx="16848197" cy="8212319"/>
          </a:xfrm>
          <a:custGeom>
            <a:avLst/>
            <a:gdLst/>
            <a:ahLst/>
            <a:cxnLst/>
            <a:rect r="r" b="b" t="t" l="l"/>
            <a:pathLst>
              <a:path h="8212319" w="16848197">
                <a:moveTo>
                  <a:pt x="0" y="0"/>
                </a:moveTo>
                <a:lnTo>
                  <a:pt x="16848196" y="0"/>
                </a:lnTo>
                <a:lnTo>
                  <a:pt x="16848196" y="8212319"/>
                </a:lnTo>
                <a:lnTo>
                  <a:pt x="0" y="8212319"/>
                </a:lnTo>
                <a:lnTo>
                  <a:pt x="0" y="0"/>
                </a:lnTo>
                <a:close/>
              </a:path>
            </a:pathLst>
          </a:custGeom>
          <a:blipFill>
            <a:blip r:embed="rId3"/>
            <a:stretch>
              <a:fillRect l="-458" t="-741" r="-289" b="-796"/>
            </a:stretch>
          </a:blipFill>
        </p:spPr>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1249067" y="296227"/>
            <a:ext cx="15280484" cy="1417320"/>
          </a:xfrm>
          <a:prstGeom prst="rect">
            <a:avLst/>
          </a:prstGeom>
        </p:spPr>
        <p:txBody>
          <a:bodyPr anchor="t" rtlCol="false" tIns="0" lIns="0" bIns="0" rIns="0">
            <a:spAutoFit/>
          </a:bodyPr>
          <a:lstStyle/>
          <a:p>
            <a:pPr algn="ctr" marL="0" indent="0" lvl="0">
              <a:lnSpc>
                <a:spcPts val="8640"/>
              </a:lnSpc>
              <a:spcBef>
                <a:spcPct val="0"/>
              </a:spcBef>
            </a:pPr>
            <a:r>
              <a:rPr lang="en-US" sz="9000" spc="-540">
                <a:solidFill>
                  <a:srgbClr val="0B4E7C"/>
                </a:solidFill>
                <a:latin typeface="Rustic Printed"/>
                <a:ea typeface="Rustic Printed"/>
                <a:cs typeface="Rustic Printed"/>
                <a:sym typeface="Rustic Printed"/>
              </a:rPr>
              <a:t>AGENDA</a:t>
            </a:r>
          </a:p>
        </p:txBody>
      </p:sp>
      <p:sp>
        <p:nvSpPr>
          <p:cNvPr name="Freeform 4" id="4"/>
          <p:cNvSpPr/>
          <p:nvPr/>
        </p:nvSpPr>
        <p:spPr>
          <a:xfrm flipH="false" flipV="false" rot="0">
            <a:off x="7377816" y="2126638"/>
            <a:ext cx="3111714" cy="2098992"/>
          </a:xfrm>
          <a:custGeom>
            <a:avLst/>
            <a:gdLst/>
            <a:ahLst/>
            <a:cxnLst/>
            <a:rect r="r" b="b" t="t" l="l"/>
            <a:pathLst>
              <a:path h="2098992" w="3111714">
                <a:moveTo>
                  <a:pt x="0" y="0"/>
                </a:moveTo>
                <a:lnTo>
                  <a:pt x="3111714" y="0"/>
                </a:lnTo>
                <a:lnTo>
                  <a:pt x="3111714" y="2098992"/>
                </a:lnTo>
                <a:lnTo>
                  <a:pt x="0" y="20989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249067" y="2126638"/>
            <a:ext cx="3141053" cy="2118783"/>
          </a:xfrm>
          <a:custGeom>
            <a:avLst/>
            <a:gdLst/>
            <a:ahLst/>
            <a:cxnLst/>
            <a:rect r="r" b="b" t="t" l="l"/>
            <a:pathLst>
              <a:path h="2118783" w="3141053">
                <a:moveTo>
                  <a:pt x="0" y="0"/>
                </a:moveTo>
                <a:lnTo>
                  <a:pt x="3141053" y="0"/>
                </a:lnTo>
                <a:lnTo>
                  <a:pt x="3141053" y="2118783"/>
                </a:lnTo>
                <a:lnTo>
                  <a:pt x="0" y="2118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6" id="6"/>
          <p:cNvSpPr txBox="true"/>
          <p:nvPr/>
        </p:nvSpPr>
        <p:spPr>
          <a:xfrm rot="0">
            <a:off x="1785163" y="3062788"/>
            <a:ext cx="2420773" cy="913665"/>
          </a:xfrm>
          <a:prstGeom prst="rect">
            <a:avLst/>
          </a:prstGeom>
        </p:spPr>
        <p:txBody>
          <a:bodyPr anchor="t" rtlCol="false" tIns="0" lIns="0" bIns="0" rIns="0">
            <a:spAutoFit/>
          </a:bodyPr>
          <a:lstStyle/>
          <a:p>
            <a:pPr algn="ctr">
              <a:lnSpc>
                <a:spcPts val="3671"/>
              </a:lnSpc>
            </a:pPr>
            <a:r>
              <a:rPr lang="en-US" sz="2622" b="true">
                <a:solidFill>
                  <a:srgbClr val="FFFFFF"/>
                </a:solidFill>
                <a:latin typeface="Canva Sans Medium"/>
                <a:ea typeface="Canva Sans Medium"/>
                <a:cs typeface="Canva Sans Medium"/>
                <a:sym typeface="Canva Sans Medium"/>
              </a:rPr>
              <a:t>Problem Definition</a:t>
            </a:r>
          </a:p>
        </p:txBody>
      </p:sp>
      <p:sp>
        <p:nvSpPr>
          <p:cNvPr name="TextBox 7" id="7"/>
          <p:cNvSpPr txBox="true"/>
          <p:nvPr/>
        </p:nvSpPr>
        <p:spPr>
          <a:xfrm rot="0">
            <a:off x="7477077" y="3273540"/>
            <a:ext cx="3083809" cy="441758"/>
          </a:xfrm>
          <a:prstGeom prst="rect">
            <a:avLst/>
          </a:prstGeom>
        </p:spPr>
        <p:txBody>
          <a:bodyPr anchor="t" rtlCol="false" tIns="0" lIns="0" bIns="0" rIns="0">
            <a:spAutoFit/>
          </a:bodyPr>
          <a:lstStyle/>
          <a:p>
            <a:pPr algn="ctr" marL="0" indent="0" lvl="0">
              <a:lnSpc>
                <a:spcPts val="3608"/>
              </a:lnSpc>
            </a:pPr>
            <a:r>
              <a:rPr lang="en-US" b="true" sz="2577">
                <a:solidFill>
                  <a:srgbClr val="FFFFFF"/>
                </a:solidFill>
                <a:latin typeface="Canva Sans Medium"/>
                <a:ea typeface="Canva Sans Medium"/>
                <a:cs typeface="Canva Sans Medium"/>
                <a:sym typeface="Canva Sans Medium"/>
              </a:rPr>
              <a:t>Motivation</a:t>
            </a:r>
          </a:p>
        </p:txBody>
      </p:sp>
      <p:sp>
        <p:nvSpPr>
          <p:cNvPr name="TextBox 8" id="8"/>
          <p:cNvSpPr txBox="true"/>
          <p:nvPr/>
        </p:nvSpPr>
        <p:spPr>
          <a:xfrm rot="0">
            <a:off x="2336573" y="2367791"/>
            <a:ext cx="1074553" cy="659579"/>
          </a:xfrm>
          <a:prstGeom prst="rect">
            <a:avLst/>
          </a:prstGeom>
        </p:spPr>
        <p:txBody>
          <a:bodyPr anchor="t" rtlCol="false" tIns="0" lIns="0" bIns="0" rIns="0">
            <a:spAutoFit/>
          </a:bodyPr>
          <a:lstStyle/>
          <a:p>
            <a:pPr algn="ctr">
              <a:lnSpc>
                <a:spcPts val="4248"/>
              </a:lnSpc>
            </a:pPr>
            <a:r>
              <a:rPr lang="en-US" sz="3934">
                <a:solidFill>
                  <a:srgbClr val="FFFFFF"/>
                </a:solidFill>
                <a:latin typeface="Rustic Printed"/>
                <a:ea typeface="Rustic Printed"/>
                <a:cs typeface="Rustic Printed"/>
                <a:sym typeface="Rustic Printed"/>
              </a:rPr>
              <a:t>01</a:t>
            </a:r>
          </a:p>
        </p:txBody>
      </p:sp>
      <p:sp>
        <p:nvSpPr>
          <p:cNvPr name="TextBox 9" id="9"/>
          <p:cNvSpPr txBox="true"/>
          <p:nvPr/>
        </p:nvSpPr>
        <p:spPr>
          <a:xfrm rot="0">
            <a:off x="8111485" y="2371986"/>
            <a:ext cx="1669420" cy="639789"/>
          </a:xfrm>
          <a:prstGeom prst="rect">
            <a:avLst/>
          </a:prstGeom>
        </p:spPr>
        <p:txBody>
          <a:bodyPr anchor="t" rtlCol="false" tIns="0" lIns="0" bIns="0" rIns="0">
            <a:spAutoFit/>
          </a:bodyPr>
          <a:lstStyle/>
          <a:p>
            <a:pPr algn="ctr">
              <a:lnSpc>
                <a:spcPts val="4175"/>
              </a:lnSpc>
            </a:pPr>
            <a:r>
              <a:rPr lang="en-US" sz="3866">
                <a:solidFill>
                  <a:srgbClr val="FFFFFF"/>
                </a:solidFill>
                <a:latin typeface="Rustic Printed"/>
                <a:ea typeface="Rustic Printed"/>
                <a:cs typeface="Rustic Printed"/>
                <a:sym typeface="Rustic Printed"/>
              </a:rPr>
              <a:t>02</a:t>
            </a:r>
          </a:p>
        </p:txBody>
      </p:sp>
      <p:sp>
        <p:nvSpPr>
          <p:cNvPr name="Freeform 10" id="10"/>
          <p:cNvSpPr/>
          <p:nvPr/>
        </p:nvSpPr>
        <p:spPr>
          <a:xfrm flipH="false" flipV="false" rot="0">
            <a:off x="1266911" y="4654996"/>
            <a:ext cx="3123210" cy="2106747"/>
          </a:xfrm>
          <a:custGeom>
            <a:avLst/>
            <a:gdLst/>
            <a:ahLst/>
            <a:cxnLst/>
            <a:rect r="r" b="b" t="t" l="l"/>
            <a:pathLst>
              <a:path h="2106747" w="3123210">
                <a:moveTo>
                  <a:pt x="0" y="0"/>
                </a:moveTo>
                <a:lnTo>
                  <a:pt x="3123209" y="0"/>
                </a:lnTo>
                <a:lnTo>
                  <a:pt x="3123209" y="2106747"/>
                </a:lnTo>
                <a:lnTo>
                  <a:pt x="0" y="21067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1" id="11"/>
          <p:cNvSpPr txBox="true"/>
          <p:nvPr/>
        </p:nvSpPr>
        <p:spPr>
          <a:xfrm rot="0">
            <a:off x="1279841" y="5625785"/>
            <a:ext cx="3095202" cy="1346648"/>
          </a:xfrm>
          <a:prstGeom prst="rect">
            <a:avLst/>
          </a:prstGeom>
        </p:spPr>
        <p:txBody>
          <a:bodyPr anchor="t" rtlCol="false" tIns="0" lIns="0" bIns="0" rIns="0">
            <a:spAutoFit/>
          </a:bodyPr>
          <a:lstStyle/>
          <a:p>
            <a:pPr algn="ctr">
              <a:lnSpc>
                <a:spcPts val="3621"/>
              </a:lnSpc>
            </a:pPr>
            <a:r>
              <a:rPr lang="en-US" sz="2586" b="true">
                <a:solidFill>
                  <a:srgbClr val="FFFFFF"/>
                </a:solidFill>
                <a:latin typeface="Canva Sans Medium"/>
                <a:ea typeface="Canva Sans Medium"/>
                <a:cs typeface="Canva Sans Medium"/>
                <a:sym typeface="Canva Sans Medium"/>
              </a:rPr>
              <a:t>System</a:t>
            </a:r>
          </a:p>
          <a:p>
            <a:pPr algn="ctr" marL="0" indent="0" lvl="0">
              <a:lnSpc>
                <a:spcPts val="3621"/>
              </a:lnSpc>
            </a:pPr>
            <a:r>
              <a:rPr lang="en-US" b="true" sz="2586">
                <a:solidFill>
                  <a:srgbClr val="FFFFFF"/>
                </a:solidFill>
                <a:latin typeface="Canva Sans Medium"/>
                <a:ea typeface="Canva Sans Medium"/>
                <a:cs typeface="Canva Sans Medium"/>
                <a:sym typeface="Canva Sans Medium"/>
              </a:rPr>
              <a:t> Architcure</a:t>
            </a:r>
          </a:p>
          <a:p>
            <a:pPr algn="ctr" marL="0" indent="0" lvl="0">
              <a:lnSpc>
                <a:spcPts val="3621"/>
              </a:lnSpc>
            </a:pPr>
          </a:p>
        </p:txBody>
      </p:sp>
      <p:sp>
        <p:nvSpPr>
          <p:cNvPr name="TextBox 12" id="12"/>
          <p:cNvSpPr txBox="true"/>
          <p:nvPr/>
        </p:nvSpPr>
        <p:spPr>
          <a:xfrm rot="0">
            <a:off x="1989648" y="4874980"/>
            <a:ext cx="1675588" cy="651466"/>
          </a:xfrm>
          <a:prstGeom prst="rect">
            <a:avLst/>
          </a:prstGeom>
        </p:spPr>
        <p:txBody>
          <a:bodyPr anchor="t" rtlCol="false" tIns="0" lIns="0" bIns="0" rIns="0">
            <a:spAutoFit/>
          </a:bodyPr>
          <a:lstStyle/>
          <a:p>
            <a:pPr algn="ctr">
              <a:lnSpc>
                <a:spcPts val="4190"/>
              </a:lnSpc>
            </a:pPr>
            <a:r>
              <a:rPr lang="en-US" sz="3880">
                <a:solidFill>
                  <a:srgbClr val="FFFFFF"/>
                </a:solidFill>
                <a:latin typeface="Rustic Printed"/>
                <a:ea typeface="Rustic Printed"/>
                <a:cs typeface="Rustic Printed"/>
                <a:sym typeface="Rustic Printed"/>
              </a:rPr>
              <a:t>04</a:t>
            </a:r>
          </a:p>
        </p:txBody>
      </p:sp>
      <p:sp>
        <p:nvSpPr>
          <p:cNvPr name="Freeform 13" id="13"/>
          <p:cNvSpPr/>
          <p:nvPr/>
        </p:nvSpPr>
        <p:spPr>
          <a:xfrm flipH="false" flipV="false" rot="0">
            <a:off x="13646985" y="2126638"/>
            <a:ext cx="3021835" cy="2038365"/>
          </a:xfrm>
          <a:custGeom>
            <a:avLst/>
            <a:gdLst/>
            <a:ahLst/>
            <a:cxnLst/>
            <a:rect r="r" b="b" t="t" l="l"/>
            <a:pathLst>
              <a:path h="2038365" w="3021835">
                <a:moveTo>
                  <a:pt x="0" y="0"/>
                </a:moveTo>
                <a:lnTo>
                  <a:pt x="3021836" y="0"/>
                </a:lnTo>
                <a:lnTo>
                  <a:pt x="3021836" y="2038365"/>
                </a:lnTo>
                <a:lnTo>
                  <a:pt x="0" y="20383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4" id="14"/>
          <p:cNvSpPr txBox="true"/>
          <p:nvPr/>
        </p:nvSpPr>
        <p:spPr>
          <a:xfrm rot="0">
            <a:off x="13993457" y="3226267"/>
            <a:ext cx="2328893" cy="441690"/>
          </a:xfrm>
          <a:prstGeom prst="rect">
            <a:avLst/>
          </a:prstGeom>
        </p:spPr>
        <p:txBody>
          <a:bodyPr anchor="t" rtlCol="false" tIns="0" lIns="0" bIns="0" rIns="0">
            <a:spAutoFit/>
          </a:bodyPr>
          <a:lstStyle/>
          <a:p>
            <a:pPr algn="ctr">
              <a:lnSpc>
                <a:spcPts val="3532"/>
              </a:lnSpc>
            </a:pPr>
            <a:r>
              <a:rPr lang="en-US" sz="2523" b="true">
                <a:solidFill>
                  <a:srgbClr val="FFFFFF"/>
                </a:solidFill>
                <a:latin typeface="Canva Sans Medium"/>
                <a:ea typeface="Canva Sans Medium"/>
                <a:cs typeface="Canva Sans Medium"/>
                <a:sym typeface="Canva Sans Medium"/>
              </a:rPr>
              <a:t>Objective</a:t>
            </a:r>
          </a:p>
        </p:txBody>
      </p:sp>
      <p:sp>
        <p:nvSpPr>
          <p:cNvPr name="TextBox 15" id="15"/>
          <p:cNvSpPr txBox="true"/>
          <p:nvPr/>
        </p:nvSpPr>
        <p:spPr>
          <a:xfrm rot="0">
            <a:off x="14651931" y="2365632"/>
            <a:ext cx="1033768" cy="627551"/>
          </a:xfrm>
          <a:prstGeom prst="rect">
            <a:avLst/>
          </a:prstGeom>
        </p:spPr>
        <p:txBody>
          <a:bodyPr anchor="t" rtlCol="false" tIns="0" lIns="0" bIns="0" rIns="0">
            <a:spAutoFit/>
          </a:bodyPr>
          <a:lstStyle/>
          <a:p>
            <a:pPr algn="ctr">
              <a:lnSpc>
                <a:spcPts val="4087"/>
              </a:lnSpc>
            </a:pPr>
            <a:r>
              <a:rPr lang="en-US" sz="3784">
                <a:solidFill>
                  <a:srgbClr val="FFFFFF"/>
                </a:solidFill>
                <a:latin typeface="Rustic Printed"/>
                <a:ea typeface="Rustic Printed"/>
                <a:cs typeface="Rustic Printed"/>
                <a:sym typeface="Rustic Printed"/>
              </a:rPr>
              <a:t>03</a:t>
            </a:r>
          </a:p>
        </p:txBody>
      </p:sp>
      <p:sp>
        <p:nvSpPr>
          <p:cNvPr name="Freeform 16" id="16"/>
          <p:cNvSpPr/>
          <p:nvPr/>
        </p:nvSpPr>
        <p:spPr>
          <a:xfrm flipH="false" flipV="false" rot="0">
            <a:off x="13708718" y="4545330"/>
            <a:ext cx="3104981" cy="2094451"/>
          </a:xfrm>
          <a:custGeom>
            <a:avLst/>
            <a:gdLst/>
            <a:ahLst/>
            <a:cxnLst/>
            <a:rect r="r" b="b" t="t" l="l"/>
            <a:pathLst>
              <a:path h="2094451" w="3104981">
                <a:moveTo>
                  <a:pt x="0" y="0"/>
                </a:moveTo>
                <a:lnTo>
                  <a:pt x="3104980" y="0"/>
                </a:lnTo>
                <a:lnTo>
                  <a:pt x="3104980" y="2094450"/>
                </a:lnTo>
                <a:lnTo>
                  <a:pt x="0" y="2094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7" id="17"/>
          <p:cNvSpPr txBox="true"/>
          <p:nvPr/>
        </p:nvSpPr>
        <p:spPr>
          <a:xfrm rot="0">
            <a:off x="14052125" y="5320580"/>
            <a:ext cx="2392972" cy="811524"/>
          </a:xfrm>
          <a:prstGeom prst="rect">
            <a:avLst/>
          </a:prstGeom>
        </p:spPr>
        <p:txBody>
          <a:bodyPr anchor="t" rtlCol="false" tIns="0" lIns="0" bIns="0" rIns="0">
            <a:spAutoFit/>
          </a:bodyPr>
          <a:lstStyle/>
          <a:p>
            <a:pPr algn="ctr">
              <a:lnSpc>
                <a:spcPts val="3266"/>
              </a:lnSpc>
            </a:pPr>
            <a:r>
              <a:rPr lang="en-US" sz="2333" b="true">
                <a:solidFill>
                  <a:srgbClr val="FFFFFF"/>
                </a:solidFill>
                <a:latin typeface="Canva Sans Medium"/>
                <a:ea typeface="Canva Sans Medium"/>
                <a:cs typeface="Canva Sans Medium"/>
                <a:sym typeface="Canva Sans Medium"/>
              </a:rPr>
              <a:t>Data Preprocessing</a:t>
            </a:r>
          </a:p>
        </p:txBody>
      </p:sp>
      <p:sp>
        <p:nvSpPr>
          <p:cNvPr name="TextBox 18" id="18"/>
          <p:cNvSpPr txBox="true"/>
          <p:nvPr/>
        </p:nvSpPr>
        <p:spPr>
          <a:xfrm rot="0">
            <a:off x="14717505" y="4752334"/>
            <a:ext cx="1062212" cy="662295"/>
          </a:xfrm>
          <a:prstGeom prst="rect">
            <a:avLst/>
          </a:prstGeom>
        </p:spPr>
        <p:txBody>
          <a:bodyPr anchor="t" rtlCol="false" tIns="0" lIns="0" bIns="0" rIns="0">
            <a:spAutoFit/>
          </a:bodyPr>
          <a:lstStyle/>
          <a:p>
            <a:pPr algn="ctr">
              <a:lnSpc>
                <a:spcPts val="4200"/>
              </a:lnSpc>
            </a:pPr>
            <a:r>
              <a:rPr lang="en-US" sz="3888">
                <a:solidFill>
                  <a:srgbClr val="FFFFFF"/>
                </a:solidFill>
                <a:latin typeface="Rustic Printed"/>
                <a:ea typeface="Rustic Printed"/>
                <a:cs typeface="Rustic Printed"/>
                <a:sym typeface="Rustic Printed"/>
              </a:rPr>
              <a:t>06</a:t>
            </a:r>
          </a:p>
        </p:txBody>
      </p:sp>
      <p:sp>
        <p:nvSpPr>
          <p:cNvPr name="Freeform 19" id="19"/>
          <p:cNvSpPr/>
          <p:nvPr/>
        </p:nvSpPr>
        <p:spPr>
          <a:xfrm flipH="false" flipV="false" rot="0">
            <a:off x="7539514" y="7267422"/>
            <a:ext cx="3092628" cy="2086118"/>
          </a:xfrm>
          <a:custGeom>
            <a:avLst/>
            <a:gdLst/>
            <a:ahLst/>
            <a:cxnLst/>
            <a:rect r="r" b="b" t="t" l="l"/>
            <a:pathLst>
              <a:path h="2086118" w="3092628">
                <a:moveTo>
                  <a:pt x="0" y="0"/>
                </a:moveTo>
                <a:lnTo>
                  <a:pt x="3092629" y="0"/>
                </a:lnTo>
                <a:lnTo>
                  <a:pt x="3092629" y="2086119"/>
                </a:lnTo>
                <a:lnTo>
                  <a:pt x="0" y="20861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20" id="20"/>
          <p:cNvSpPr txBox="true"/>
          <p:nvPr/>
        </p:nvSpPr>
        <p:spPr>
          <a:xfrm rot="0">
            <a:off x="8085912" y="8250495"/>
            <a:ext cx="1808766" cy="346283"/>
          </a:xfrm>
          <a:prstGeom prst="rect">
            <a:avLst/>
          </a:prstGeom>
        </p:spPr>
        <p:txBody>
          <a:bodyPr anchor="t" rtlCol="false" tIns="0" lIns="0" bIns="0" rIns="0">
            <a:spAutoFit/>
          </a:bodyPr>
          <a:lstStyle/>
          <a:p>
            <a:pPr algn="ctr">
              <a:lnSpc>
                <a:spcPts val="2743"/>
              </a:lnSpc>
            </a:pPr>
            <a:r>
              <a:rPr lang="en-US" sz="1959" b="true">
                <a:solidFill>
                  <a:srgbClr val="FFFFFF"/>
                </a:solidFill>
                <a:latin typeface="Canva Sans Medium"/>
                <a:ea typeface="Canva Sans Medium"/>
                <a:cs typeface="Canva Sans Medium"/>
                <a:sym typeface="Canva Sans Medium"/>
              </a:rPr>
              <a:t>Demo</a:t>
            </a:r>
          </a:p>
        </p:txBody>
      </p:sp>
      <p:sp>
        <p:nvSpPr>
          <p:cNvPr name="TextBox 21" id="21"/>
          <p:cNvSpPr txBox="true"/>
          <p:nvPr/>
        </p:nvSpPr>
        <p:spPr>
          <a:xfrm rot="0">
            <a:off x="8437012" y="7497891"/>
            <a:ext cx="1057987" cy="650438"/>
          </a:xfrm>
          <a:prstGeom prst="rect">
            <a:avLst/>
          </a:prstGeom>
        </p:spPr>
        <p:txBody>
          <a:bodyPr anchor="t" rtlCol="false" tIns="0" lIns="0" bIns="0" rIns="0">
            <a:spAutoFit/>
          </a:bodyPr>
          <a:lstStyle/>
          <a:p>
            <a:pPr algn="ctr">
              <a:lnSpc>
                <a:spcPts val="4183"/>
              </a:lnSpc>
            </a:pPr>
            <a:r>
              <a:rPr lang="en-US" sz="3873">
                <a:solidFill>
                  <a:srgbClr val="FFFFFF"/>
                </a:solidFill>
                <a:latin typeface="Rustic Printed"/>
                <a:ea typeface="Rustic Printed"/>
                <a:cs typeface="Rustic Printed"/>
                <a:sym typeface="Rustic Printed"/>
              </a:rPr>
              <a:t>08</a:t>
            </a:r>
          </a:p>
        </p:txBody>
      </p:sp>
      <p:sp>
        <p:nvSpPr>
          <p:cNvPr name="Freeform 22" id="22"/>
          <p:cNvSpPr/>
          <p:nvPr/>
        </p:nvSpPr>
        <p:spPr>
          <a:xfrm flipH="false" flipV="false" rot="0">
            <a:off x="1249067" y="7267422"/>
            <a:ext cx="3194822" cy="2155053"/>
          </a:xfrm>
          <a:custGeom>
            <a:avLst/>
            <a:gdLst/>
            <a:ahLst/>
            <a:cxnLst/>
            <a:rect r="r" b="b" t="t" l="l"/>
            <a:pathLst>
              <a:path h="2155053" w="3194822">
                <a:moveTo>
                  <a:pt x="0" y="0"/>
                </a:moveTo>
                <a:lnTo>
                  <a:pt x="3194822" y="0"/>
                </a:lnTo>
                <a:lnTo>
                  <a:pt x="3194822" y="2155053"/>
                </a:lnTo>
                <a:lnTo>
                  <a:pt x="0" y="2155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3" id="23"/>
          <p:cNvSpPr txBox="true"/>
          <p:nvPr/>
        </p:nvSpPr>
        <p:spPr>
          <a:xfrm rot="0">
            <a:off x="1208235" y="8262856"/>
            <a:ext cx="3140404" cy="897623"/>
          </a:xfrm>
          <a:prstGeom prst="rect">
            <a:avLst/>
          </a:prstGeom>
        </p:spPr>
        <p:txBody>
          <a:bodyPr anchor="t" rtlCol="false" tIns="0" lIns="0" bIns="0" rIns="0">
            <a:spAutoFit/>
          </a:bodyPr>
          <a:lstStyle/>
          <a:p>
            <a:pPr algn="ctr" marL="0" indent="0" lvl="0">
              <a:lnSpc>
                <a:spcPts val="3674"/>
              </a:lnSpc>
            </a:pPr>
            <a:r>
              <a:rPr lang="en-US" b="true" sz="2624">
                <a:solidFill>
                  <a:srgbClr val="FFFFFF"/>
                </a:solidFill>
                <a:latin typeface="Canva Sans Medium"/>
                <a:ea typeface="Canva Sans Medium"/>
                <a:cs typeface="Canva Sans Medium"/>
                <a:sym typeface="Canva Sans Medium"/>
              </a:rPr>
              <a:t>Algorithms used &amp; Results</a:t>
            </a:r>
          </a:p>
        </p:txBody>
      </p:sp>
      <p:sp>
        <p:nvSpPr>
          <p:cNvPr name="TextBox 24" id="24"/>
          <p:cNvSpPr txBox="true"/>
          <p:nvPr/>
        </p:nvSpPr>
        <p:spPr>
          <a:xfrm rot="0">
            <a:off x="1941033" y="7487448"/>
            <a:ext cx="1700058" cy="660006"/>
          </a:xfrm>
          <a:prstGeom prst="rect">
            <a:avLst/>
          </a:prstGeom>
        </p:spPr>
        <p:txBody>
          <a:bodyPr anchor="t" rtlCol="false" tIns="0" lIns="0" bIns="0" rIns="0">
            <a:spAutoFit/>
          </a:bodyPr>
          <a:lstStyle/>
          <a:p>
            <a:pPr algn="ctr">
              <a:lnSpc>
                <a:spcPts val="4251"/>
              </a:lnSpc>
            </a:pPr>
            <a:r>
              <a:rPr lang="en-US" sz="3936">
                <a:solidFill>
                  <a:srgbClr val="FFFFFF"/>
                </a:solidFill>
                <a:latin typeface="Rustic Printed"/>
                <a:ea typeface="Rustic Printed"/>
                <a:cs typeface="Rustic Printed"/>
                <a:sym typeface="Rustic Printed"/>
              </a:rPr>
              <a:t>07</a:t>
            </a:r>
          </a:p>
        </p:txBody>
      </p:sp>
      <p:sp>
        <p:nvSpPr>
          <p:cNvPr name="Freeform 25" id="25"/>
          <p:cNvSpPr/>
          <p:nvPr/>
        </p:nvSpPr>
        <p:spPr>
          <a:xfrm flipH="false" flipV="false" rot="0">
            <a:off x="7453454" y="4592166"/>
            <a:ext cx="3107431" cy="2096104"/>
          </a:xfrm>
          <a:custGeom>
            <a:avLst/>
            <a:gdLst/>
            <a:ahLst/>
            <a:cxnLst/>
            <a:rect r="r" b="b" t="t" l="l"/>
            <a:pathLst>
              <a:path h="2096104" w="3107431">
                <a:moveTo>
                  <a:pt x="0" y="0"/>
                </a:moveTo>
                <a:lnTo>
                  <a:pt x="3107431" y="0"/>
                </a:lnTo>
                <a:lnTo>
                  <a:pt x="3107431" y="2096104"/>
                </a:lnTo>
                <a:lnTo>
                  <a:pt x="0" y="2096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26" id="26"/>
          <p:cNvSpPr txBox="true"/>
          <p:nvPr/>
        </p:nvSpPr>
        <p:spPr>
          <a:xfrm rot="0">
            <a:off x="7552578" y="5880251"/>
            <a:ext cx="3079565" cy="441228"/>
          </a:xfrm>
          <a:prstGeom prst="rect">
            <a:avLst/>
          </a:prstGeom>
        </p:spPr>
        <p:txBody>
          <a:bodyPr anchor="t" rtlCol="false" tIns="0" lIns="0" bIns="0" rIns="0">
            <a:spAutoFit/>
          </a:bodyPr>
          <a:lstStyle/>
          <a:p>
            <a:pPr algn="ctr" marL="0" indent="0" lvl="0">
              <a:lnSpc>
                <a:spcPts val="3603"/>
              </a:lnSpc>
            </a:pPr>
            <a:r>
              <a:rPr lang="en-US" b="true" sz="2573">
                <a:solidFill>
                  <a:srgbClr val="FFFFFF"/>
                </a:solidFill>
                <a:latin typeface="Canva Sans Medium"/>
                <a:ea typeface="Canva Sans Medium"/>
                <a:cs typeface="Canva Sans Medium"/>
                <a:sym typeface="Canva Sans Medium"/>
              </a:rPr>
              <a:t>Survey</a:t>
            </a:r>
          </a:p>
        </p:txBody>
      </p:sp>
      <p:sp>
        <p:nvSpPr>
          <p:cNvPr name="TextBox 27" id="27"/>
          <p:cNvSpPr txBox="true"/>
          <p:nvPr/>
        </p:nvSpPr>
        <p:spPr>
          <a:xfrm rot="0">
            <a:off x="8041675" y="4848050"/>
            <a:ext cx="1667123" cy="638987"/>
          </a:xfrm>
          <a:prstGeom prst="rect">
            <a:avLst/>
          </a:prstGeom>
        </p:spPr>
        <p:txBody>
          <a:bodyPr anchor="t" rtlCol="false" tIns="0" lIns="0" bIns="0" rIns="0">
            <a:spAutoFit/>
          </a:bodyPr>
          <a:lstStyle/>
          <a:p>
            <a:pPr algn="ctr">
              <a:lnSpc>
                <a:spcPts val="4169"/>
              </a:lnSpc>
            </a:pPr>
            <a:r>
              <a:rPr lang="en-US" sz="3860">
                <a:solidFill>
                  <a:srgbClr val="FFFFFF"/>
                </a:solidFill>
                <a:latin typeface="Rustic Printed"/>
                <a:ea typeface="Rustic Printed"/>
                <a:cs typeface="Rustic Printed"/>
                <a:sym typeface="Rustic Printed"/>
              </a:rPr>
              <a:t>05</a:t>
            </a:r>
          </a:p>
        </p:txBody>
      </p:sp>
      <p:sp>
        <p:nvSpPr>
          <p:cNvPr name="Freeform 28" id="28"/>
          <p:cNvSpPr/>
          <p:nvPr/>
        </p:nvSpPr>
        <p:spPr>
          <a:xfrm flipH="false" flipV="false" rot="0">
            <a:off x="13819579" y="7252100"/>
            <a:ext cx="3026552" cy="2041547"/>
          </a:xfrm>
          <a:custGeom>
            <a:avLst/>
            <a:gdLst/>
            <a:ahLst/>
            <a:cxnLst/>
            <a:rect r="r" b="b" t="t" l="l"/>
            <a:pathLst>
              <a:path h="2041547" w="3026552">
                <a:moveTo>
                  <a:pt x="0" y="0"/>
                </a:moveTo>
                <a:lnTo>
                  <a:pt x="3026552" y="0"/>
                </a:lnTo>
                <a:lnTo>
                  <a:pt x="3026552" y="2041547"/>
                </a:lnTo>
                <a:lnTo>
                  <a:pt x="0" y="204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9" id="29"/>
          <p:cNvSpPr txBox="true"/>
          <p:nvPr/>
        </p:nvSpPr>
        <p:spPr>
          <a:xfrm rot="0">
            <a:off x="13730233" y="8177275"/>
            <a:ext cx="3045744" cy="427485"/>
          </a:xfrm>
          <a:prstGeom prst="rect">
            <a:avLst/>
          </a:prstGeom>
        </p:spPr>
        <p:txBody>
          <a:bodyPr anchor="t" rtlCol="false" tIns="0" lIns="0" bIns="0" rIns="0">
            <a:spAutoFit/>
          </a:bodyPr>
          <a:lstStyle/>
          <a:p>
            <a:pPr algn="ctr" marL="0" indent="0" lvl="0">
              <a:lnSpc>
                <a:spcPts val="3563"/>
              </a:lnSpc>
            </a:pPr>
            <a:r>
              <a:rPr lang="en-US" b="true" sz="2545">
                <a:solidFill>
                  <a:srgbClr val="FFFFFF"/>
                </a:solidFill>
                <a:latin typeface="Canva Sans Medium"/>
                <a:ea typeface="Canva Sans Medium"/>
                <a:cs typeface="Canva Sans Medium"/>
                <a:sym typeface="Canva Sans Medium"/>
              </a:rPr>
              <a:t>Next Phase</a:t>
            </a:r>
          </a:p>
        </p:txBody>
      </p:sp>
      <p:sp>
        <p:nvSpPr>
          <p:cNvPr name="TextBox 30" id="30"/>
          <p:cNvSpPr txBox="true"/>
          <p:nvPr/>
        </p:nvSpPr>
        <p:spPr>
          <a:xfrm rot="0">
            <a:off x="14401341" y="7463484"/>
            <a:ext cx="1648814" cy="642122"/>
          </a:xfrm>
          <a:prstGeom prst="rect">
            <a:avLst/>
          </a:prstGeom>
        </p:spPr>
        <p:txBody>
          <a:bodyPr anchor="t" rtlCol="false" tIns="0" lIns="0" bIns="0" rIns="0">
            <a:spAutoFit/>
          </a:bodyPr>
          <a:lstStyle/>
          <a:p>
            <a:pPr algn="ctr">
              <a:lnSpc>
                <a:spcPts val="4123"/>
              </a:lnSpc>
            </a:pPr>
            <a:r>
              <a:rPr lang="en-US" sz="3818">
                <a:solidFill>
                  <a:srgbClr val="FFFFFF"/>
                </a:solidFill>
                <a:latin typeface="Rustic Printed"/>
                <a:ea typeface="Rustic Printed"/>
                <a:cs typeface="Rustic Printed"/>
                <a:sym typeface="Rustic Printed"/>
              </a:rPr>
              <a:t>09</a:t>
            </a:r>
          </a:p>
        </p:txBody>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38739" y="2758021"/>
            <a:ext cx="14610522" cy="3235032"/>
            <a:chOff x="0" y="0"/>
            <a:chExt cx="3848039" cy="852025"/>
          </a:xfrm>
        </p:grpSpPr>
        <p:sp>
          <p:nvSpPr>
            <p:cNvPr name="Freeform 7" id="7"/>
            <p:cNvSpPr/>
            <p:nvPr/>
          </p:nvSpPr>
          <p:spPr>
            <a:xfrm flipH="false" flipV="false" rot="0">
              <a:off x="0" y="0"/>
              <a:ext cx="3848039" cy="852025"/>
            </a:xfrm>
            <a:custGeom>
              <a:avLst/>
              <a:gdLst/>
              <a:ahLst/>
              <a:cxnLst/>
              <a:rect r="r" b="b" t="t" l="l"/>
              <a:pathLst>
                <a:path h="852025" w="3848039">
                  <a:moveTo>
                    <a:pt x="27024" y="0"/>
                  </a:moveTo>
                  <a:lnTo>
                    <a:pt x="3821014" y="0"/>
                  </a:lnTo>
                  <a:cubicBezTo>
                    <a:pt x="3835940" y="0"/>
                    <a:pt x="3848039" y="12099"/>
                    <a:pt x="3848039" y="27024"/>
                  </a:cubicBezTo>
                  <a:lnTo>
                    <a:pt x="3848039" y="825001"/>
                  </a:lnTo>
                  <a:cubicBezTo>
                    <a:pt x="3848039" y="839926"/>
                    <a:pt x="3835940" y="852025"/>
                    <a:pt x="3821014" y="852025"/>
                  </a:cubicBezTo>
                  <a:lnTo>
                    <a:pt x="27024" y="852025"/>
                  </a:lnTo>
                  <a:cubicBezTo>
                    <a:pt x="12099" y="852025"/>
                    <a:pt x="0" y="839926"/>
                    <a:pt x="0" y="825001"/>
                  </a:cubicBezTo>
                  <a:lnTo>
                    <a:pt x="0" y="27024"/>
                  </a:lnTo>
                  <a:cubicBezTo>
                    <a:pt x="0" y="12099"/>
                    <a:pt x="12099" y="0"/>
                    <a:pt x="27024" y="0"/>
                  </a:cubicBezTo>
                  <a:close/>
                </a:path>
              </a:pathLst>
            </a:custGeom>
            <a:solidFill>
              <a:srgbClr val="F4F4F4"/>
            </a:solidFill>
          </p:spPr>
        </p:sp>
        <p:sp>
          <p:nvSpPr>
            <p:cNvPr name="TextBox 8" id="8"/>
            <p:cNvSpPr txBox="true"/>
            <p:nvPr/>
          </p:nvSpPr>
          <p:spPr>
            <a:xfrm>
              <a:off x="0" y="-47625"/>
              <a:ext cx="3848039" cy="89965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815822" y="6023268"/>
            <a:ext cx="14610522" cy="3235032"/>
            <a:chOff x="0" y="0"/>
            <a:chExt cx="3848039" cy="852025"/>
          </a:xfrm>
        </p:grpSpPr>
        <p:sp>
          <p:nvSpPr>
            <p:cNvPr name="Freeform 10" id="10"/>
            <p:cNvSpPr/>
            <p:nvPr/>
          </p:nvSpPr>
          <p:spPr>
            <a:xfrm flipH="false" flipV="false" rot="0">
              <a:off x="0" y="0"/>
              <a:ext cx="3848039" cy="852025"/>
            </a:xfrm>
            <a:custGeom>
              <a:avLst/>
              <a:gdLst/>
              <a:ahLst/>
              <a:cxnLst/>
              <a:rect r="r" b="b" t="t" l="l"/>
              <a:pathLst>
                <a:path h="852025" w="3848039">
                  <a:moveTo>
                    <a:pt x="27024" y="0"/>
                  </a:moveTo>
                  <a:lnTo>
                    <a:pt x="3821014" y="0"/>
                  </a:lnTo>
                  <a:cubicBezTo>
                    <a:pt x="3835940" y="0"/>
                    <a:pt x="3848039" y="12099"/>
                    <a:pt x="3848039" y="27024"/>
                  </a:cubicBezTo>
                  <a:lnTo>
                    <a:pt x="3848039" y="825001"/>
                  </a:lnTo>
                  <a:cubicBezTo>
                    <a:pt x="3848039" y="839926"/>
                    <a:pt x="3835940" y="852025"/>
                    <a:pt x="3821014" y="852025"/>
                  </a:cubicBezTo>
                  <a:lnTo>
                    <a:pt x="27024" y="852025"/>
                  </a:lnTo>
                  <a:cubicBezTo>
                    <a:pt x="12099" y="852025"/>
                    <a:pt x="0" y="839926"/>
                    <a:pt x="0" y="825001"/>
                  </a:cubicBezTo>
                  <a:lnTo>
                    <a:pt x="0" y="27024"/>
                  </a:lnTo>
                  <a:cubicBezTo>
                    <a:pt x="0" y="12099"/>
                    <a:pt x="12099" y="0"/>
                    <a:pt x="27024" y="0"/>
                  </a:cubicBezTo>
                  <a:close/>
                </a:path>
              </a:pathLst>
            </a:custGeom>
            <a:solidFill>
              <a:srgbClr val="F4F4F4"/>
            </a:solidFill>
          </p:spPr>
        </p:sp>
        <p:sp>
          <p:nvSpPr>
            <p:cNvPr name="TextBox 11" id="11"/>
            <p:cNvSpPr txBox="true"/>
            <p:nvPr/>
          </p:nvSpPr>
          <p:spPr>
            <a:xfrm>
              <a:off x="0" y="-47625"/>
              <a:ext cx="3848039" cy="899650"/>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6005537" y="3102393"/>
            <a:ext cx="2572621" cy="2991404"/>
            <a:chOff x="0" y="0"/>
            <a:chExt cx="3430161" cy="3988539"/>
          </a:xfrm>
        </p:grpSpPr>
        <p:sp>
          <p:nvSpPr>
            <p:cNvPr name="Freeform 13" id="13"/>
            <p:cNvSpPr/>
            <p:nvPr/>
          </p:nvSpPr>
          <p:spPr>
            <a:xfrm flipH="false" flipV="false" rot="0">
              <a:off x="188937" y="936252"/>
              <a:ext cx="3052287" cy="3052287"/>
            </a:xfrm>
            <a:custGeom>
              <a:avLst/>
              <a:gdLst/>
              <a:ahLst/>
              <a:cxnLst/>
              <a:rect r="r" b="b" t="t" l="l"/>
              <a:pathLst>
                <a:path h="3052287" w="3052287">
                  <a:moveTo>
                    <a:pt x="0" y="0"/>
                  </a:moveTo>
                  <a:lnTo>
                    <a:pt x="3052287" y="0"/>
                  </a:lnTo>
                  <a:lnTo>
                    <a:pt x="3052287" y="3052287"/>
                  </a:lnTo>
                  <a:lnTo>
                    <a:pt x="0" y="3052287"/>
                  </a:lnTo>
                  <a:lnTo>
                    <a:pt x="0" y="0"/>
                  </a:lnTo>
                  <a:close/>
                </a:path>
              </a:pathLst>
            </a:custGeom>
            <a:blipFill>
              <a:blip r:embed="rId3"/>
              <a:stretch>
                <a:fillRect l="0" t="0" r="0" b="0"/>
              </a:stretch>
            </a:blipFill>
          </p:spPr>
        </p:sp>
        <p:sp>
          <p:nvSpPr>
            <p:cNvPr name="TextBox 14" id="14"/>
            <p:cNvSpPr txBox="true"/>
            <p:nvPr/>
          </p:nvSpPr>
          <p:spPr>
            <a:xfrm rot="0">
              <a:off x="0" y="-57150"/>
              <a:ext cx="3430161" cy="958850"/>
            </a:xfrm>
            <a:prstGeom prst="rect">
              <a:avLst/>
            </a:prstGeom>
          </p:spPr>
          <p:txBody>
            <a:bodyPr anchor="t" rtlCol="false" tIns="0" lIns="0" bIns="0" rIns="0">
              <a:spAutoFit/>
            </a:bodyPr>
            <a:lstStyle/>
            <a:p>
              <a:pPr algn="l">
                <a:lnSpc>
                  <a:spcPts val="6074"/>
                </a:lnSpc>
              </a:pPr>
              <a:r>
                <a:rPr lang="en-US" b="true" sz="4499" spc="269">
                  <a:solidFill>
                    <a:srgbClr val="155C94"/>
                  </a:solidFill>
                  <a:latin typeface="Canva Sans Bold"/>
                  <a:ea typeface="Canva Sans Bold"/>
                  <a:cs typeface="Canva Sans Bold"/>
                  <a:sym typeface="Canva Sans Bold"/>
                </a:rPr>
                <a:t>Solidity</a:t>
              </a:r>
            </a:p>
          </p:txBody>
        </p:sp>
      </p:grpSp>
      <p:grpSp>
        <p:nvGrpSpPr>
          <p:cNvPr name="Group 15" id="15"/>
          <p:cNvGrpSpPr/>
          <p:nvPr/>
        </p:nvGrpSpPr>
        <p:grpSpPr>
          <a:xfrm rot="0">
            <a:off x="2188841" y="3102393"/>
            <a:ext cx="2957977" cy="3311171"/>
            <a:chOff x="0" y="0"/>
            <a:chExt cx="3943969" cy="4414895"/>
          </a:xfrm>
        </p:grpSpPr>
        <p:sp>
          <p:nvSpPr>
            <p:cNvPr name="Freeform 16" id="16"/>
            <p:cNvSpPr/>
            <p:nvPr/>
          </p:nvSpPr>
          <p:spPr>
            <a:xfrm flipH="false" flipV="false" rot="0">
              <a:off x="0" y="470926"/>
              <a:ext cx="3943969" cy="3943969"/>
            </a:xfrm>
            <a:custGeom>
              <a:avLst/>
              <a:gdLst/>
              <a:ahLst/>
              <a:cxnLst/>
              <a:rect r="r" b="b" t="t" l="l"/>
              <a:pathLst>
                <a:path h="3943969" w="3943969">
                  <a:moveTo>
                    <a:pt x="0" y="0"/>
                  </a:moveTo>
                  <a:lnTo>
                    <a:pt x="3943969" y="0"/>
                  </a:lnTo>
                  <a:lnTo>
                    <a:pt x="3943969" y="3943969"/>
                  </a:lnTo>
                  <a:lnTo>
                    <a:pt x="0" y="3943969"/>
                  </a:lnTo>
                  <a:lnTo>
                    <a:pt x="0" y="0"/>
                  </a:lnTo>
                  <a:close/>
                </a:path>
              </a:pathLst>
            </a:custGeom>
            <a:blipFill>
              <a:blip r:embed="rId4"/>
              <a:stretch>
                <a:fillRect l="0" t="0" r="0" b="0"/>
              </a:stretch>
            </a:blipFill>
          </p:spPr>
        </p:sp>
        <p:sp>
          <p:nvSpPr>
            <p:cNvPr name="TextBox 17" id="17"/>
            <p:cNvSpPr txBox="true"/>
            <p:nvPr/>
          </p:nvSpPr>
          <p:spPr>
            <a:xfrm rot="0">
              <a:off x="229195" y="-57150"/>
              <a:ext cx="3485580" cy="958850"/>
            </a:xfrm>
            <a:prstGeom prst="rect">
              <a:avLst/>
            </a:prstGeom>
          </p:spPr>
          <p:txBody>
            <a:bodyPr anchor="t" rtlCol="false" tIns="0" lIns="0" bIns="0" rIns="0">
              <a:spAutoFit/>
            </a:bodyPr>
            <a:lstStyle/>
            <a:p>
              <a:pPr algn="l">
                <a:lnSpc>
                  <a:spcPts val="6074"/>
                </a:lnSpc>
              </a:pPr>
              <a:r>
                <a:rPr lang="en-US" b="true" sz="4499" spc="269">
                  <a:solidFill>
                    <a:srgbClr val="155C94"/>
                  </a:solidFill>
                  <a:latin typeface="Canva Sans Bold"/>
                  <a:ea typeface="Canva Sans Bold"/>
                  <a:cs typeface="Canva Sans Bold"/>
                  <a:sym typeface="Canva Sans Bold"/>
                </a:rPr>
                <a:t>ZK-Sync</a:t>
              </a:r>
            </a:p>
          </p:txBody>
        </p:sp>
      </p:grpSp>
      <p:grpSp>
        <p:nvGrpSpPr>
          <p:cNvPr name="Group 18" id="18"/>
          <p:cNvGrpSpPr/>
          <p:nvPr/>
        </p:nvGrpSpPr>
        <p:grpSpPr>
          <a:xfrm rot="0">
            <a:off x="9833192" y="3102393"/>
            <a:ext cx="2320955" cy="2665758"/>
            <a:chOff x="0" y="0"/>
            <a:chExt cx="3094607" cy="3554345"/>
          </a:xfrm>
        </p:grpSpPr>
        <p:sp>
          <p:nvSpPr>
            <p:cNvPr name="TextBox 19" id="19"/>
            <p:cNvSpPr txBox="true"/>
            <p:nvPr/>
          </p:nvSpPr>
          <p:spPr>
            <a:xfrm rot="0">
              <a:off x="0" y="-57150"/>
              <a:ext cx="3094607" cy="958851"/>
            </a:xfrm>
            <a:prstGeom prst="rect">
              <a:avLst/>
            </a:prstGeom>
          </p:spPr>
          <p:txBody>
            <a:bodyPr anchor="t" rtlCol="false" tIns="0" lIns="0" bIns="0" rIns="0">
              <a:spAutoFit/>
            </a:bodyPr>
            <a:lstStyle/>
            <a:p>
              <a:pPr algn="l">
                <a:lnSpc>
                  <a:spcPts val="6074"/>
                </a:lnSpc>
              </a:pPr>
              <a:r>
                <a:rPr lang="en-US" b="true" sz="4499" spc="269">
                  <a:solidFill>
                    <a:srgbClr val="155C94"/>
                  </a:solidFill>
                  <a:latin typeface="Canva Sans Bold"/>
                  <a:ea typeface="Canva Sans Bold"/>
                  <a:cs typeface="Canva Sans Bold"/>
                  <a:sym typeface="Canva Sans Bold"/>
                </a:rPr>
                <a:t>Python</a:t>
              </a:r>
            </a:p>
          </p:txBody>
        </p:sp>
        <p:sp>
          <p:nvSpPr>
            <p:cNvPr name="Freeform 20" id="20"/>
            <p:cNvSpPr/>
            <p:nvPr/>
          </p:nvSpPr>
          <p:spPr>
            <a:xfrm flipH="false" flipV="false" rot="0">
              <a:off x="414567" y="1288872"/>
              <a:ext cx="2265473" cy="2265473"/>
            </a:xfrm>
            <a:custGeom>
              <a:avLst/>
              <a:gdLst/>
              <a:ahLst/>
              <a:cxnLst/>
              <a:rect r="r" b="b" t="t" l="l"/>
              <a:pathLst>
                <a:path h="2265473" w="2265473">
                  <a:moveTo>
                    <a:pt x="0" y="0"/>
                  </a:moveTo>
                  <a:lnTo>
                    <a:pt x="2265473" y="0"/>
                  </a:lnTo>
                  <a:lnTo>
                    <a:pt x="2265473" y="2265473"/>
                  </a:lnTo>
                  <a:lnTo>
                    <a:pt x="0" y="2265473"/>
                  </a:lnTo>
                  <a:lnTo>
                    <a:pt x="0" y="0"/>
                  </a:lnTo>
                  <a:close/>
                </a:path>
              </a:pathLst>
            </a:custGeom>
            <a:blipFill>
              <a:blip r:embed="rId5"/>
              <a:stretch>
                <a:fillRect l="0" t="0" r="0" b="0"/>
              </a:stretch>
            </a:blipFill>
          </p:spPr>
        </p:sp>
      </p:grpSp>
      <p:grpSp>
        <p:nvGrpSpPr>
          <p:cNvPr name="Group 21" id="21"/>
          <p:cNvGrpSpPr/>
          <p:nvPr/>
        </p:nvGrpSpPr>
        <p:grpSpPr>
          <a:xfrm rot="0">
            <a:off x="13525076" y="3028117"/>
            <a:ext cx="2468712" cy="2814310"/>
            <a:chOff x="0" y="0"/>
            <a:chExt cx="3291616" cy="3752413"/>
          </a:xfrm>
        </p:grpSpPr>
        <p:sp>
          <p:nvSpPr>
            <p:cNvPr name="Freeform 22" id="22"/>
            <p:cNvSpPr/>
            <p:nvPr/>
          </p:nvSpPr>
          <p:spPr>
            <a:xfrm flipH="false" flipV="false" rot="0">
              <a:off x="255051" y="1047100"/>
              <a:ext cx="2705313" cy="2705313"/>
            </a:xfrm>
            <a:custGeom>
              <a:avLst/>
              <a:gdLst/>
              <a:ahLst/>
              <a:cxnLst/>
              <a:rect r="r" b="b" t="t" l="l"/>
              <a:pathLst>
                <a:path h="2705313" w="2705313">
                  <a:moveTo>
                    <a:pt x="0" y="0"/>
                  </a:moveTo>
                  <a:lnTo>
                    <a:pt x="2705314" y="0"/>
                  </a:lnTo>
                  <a:lnTo>
                    <a:pt x="2705314" y="2705313"/>
                  </a:lnTo>
                  <a:lnTo>
                    <a:pt x="0" y="2705313"/>
                  </a:lnTo>
                  <a:lnTo>
                    <a:pt x="0" y="0"/>
                  </a:lnTo>
                  <a:close/>
                </a:path>
              </a:pathLst>
            </a:custGeom>
            <a:blipFill>
              <a:blip r:embed="rId6"/>
              <a:stretch>
                <a:fillRect l="0" t="0" r="0" b="0"/>
              </a:stretch>
            </a:blipFill>
          </p:spPr>
        </p:sp>
        <p:sp>
          <p:nvSpPr>
            <p:cNvPr name="TextBox 23" id="23"/>
            <p:cNvSpPr txBox="true"/>
            <p:nvPr/>
          </p:nvSpPr>
          <p:spPr>
            <a:xfrm rot="0">
              <a:off x="0" y="-57150"/>
              <a:ext cx="3291616" cy="958850"/>
            </a:xfrm>
            <a:prstGeom prst="rect">
              <a:avLst/>
            </a:prstGeom>
          </p:spPr>
          <p:txBody>
            <a:bodyPr anchor="t" rtlCol="false" tIns="0" lIns="0" bIns="0" rIns="0">
              <a:spAutoFit/>
            </a:bodyPr>
            <a:lstStyle/>
            <a:p>
              <a:pPr algn="l">
                <a:lnSpc>
                  <a:spcPts val="6074"/>
                </a:lnSpc>
              </a:pPr>
              <a:r>
                <a:rPr lang="en-US" b="true" sz="4499" spc="269">
                  <a:solidFill>
                    <a:srgbClr val="155C94"/>
                  </a:solidFill>
                  <a:latin typeface="Canva Sans Bold"/>
                  <a:ea typeface="Canva Sans Bold"/>
                  <a:cs typeface="Canva Sans Bold"/>
                  <a:sym typeface="Canva Sans Bold"/>
                </a:rPr>
                <a:t>Angular</a:t>
              </a:r>
            </a:p>
          </p:txBody>
        </p:sp>
      </p:grpSp>
      <p:sp>
        <p:nvSpPr>
          <p:cNvPr name="TextBox 24" id="24"/>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TOOLS</a:t>
            </a:r>
          </a:p>
        </p:txBody>
      </p:sp>
      <p:sp>
        <p:nvSpPr>
          <p:cNvPr name="AutoShape 25" id="25"/>
          <p:cNvSpPr/>
          <p:nvPr/>
        </p:nvSpPr>
        <p:spPr>
          <a:xfrm>
            <a:off x="5459580" y="2873291"/>
            <a:ext cx="0" cy="6385009"/>
          </a:xfrm>
          <a:prstGeom prst="line">
            <a:avLst/>
          </a:prstGeom>
          <a:ln cap="flat" w="38100">
            <a:solidFill>
              <a:srgbClr val="155C94"/>
            </a:solidFill>
            <a:prstDash val="solid"/>
            <a:headEnd type="none" len="sm" w="sm"/>
            <a:tailEnd type="none" len="sm" w="sm"/>
          </a:ln>
        </p:spPr>
      </p:sp>
      <p:sp>
        <p:nvSpPr>
          <p:cNvPr name="AutoShape 26" id="26"/>
          <p:cNvSpPr/>
          <p:nvPr/>
        </p:nvSpPr>
        <p:spPr>
          <a:xfrm>
            <a:off x="9144000" y="2758021"/>
            <a:ext cx="0" cy="6469548"/>
          </a:xfrm>
          <a:prstGeom prst="line">
            <a:avLst/>
          </a:prstGeom>
          <a:ln cap="flat" w="38100">
            <a:solidFill>
              <a:srgbClr val="155C94"/>
            </a:solidFill>
            <a:prstDash val="solid"/>
            <a:headEnd type="none" len="sm" w="sm"/>
            <a:tailEnd type="none" len="sm" w="sm"/>
          </a:ln>
        </p:spPr>
      </p:sp>
      <p:sp>
        <p:nvSpPr>
          <p:cNvPr name="AutoShape 27" id="27"/>
          <p:cNvSpPr/>
          <p:nvPr/>
        </p:nvSpPr>
        <p:spPr>
          <a:xfrm>
            <a:off x="12843335" y="2758021"/>
            <a:ext cx="138820" cy="6391031"/>
          </a:xfrm>
          <a:prstGeom prst="line">
            <a:avLst/>
          </a:prstGeom>
          <a:ln cap="flat" w="38100">
            <a:solidFill>
              <a:srgbClr val="155C94"/>
            </a:solidFill>
            <a:prstDash val="solid"/>
            <a:headEnd type="none" len="sm" w="sm"/>
            <a:tailEnd type="none" len="sm" w="sm"/>
          </a:ln>
        </p:spPr>
      </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Survey Conclusion</a:t>
            </a:r>
          </a:p>
        </p:txBody>
      </p:sp>
      <p:sp>
        <p:nvSpPr>
          <p:cNvPr name="TextBox 7" id="7"/>
          <p:cNvSpPr txBox="true"/>
          <p:nvPr/>
        </p:nvSpPr>
        <p:spPr>
          <a:xfrm rot="0">
            <a:off x="1838739" y="2719921"/>
            <a:ext cx="14610522" cy="7215188"/>
          </a:xfrm>
          <a:prstGeom prst="rect">
            <a:avLst/>
          </a:prstGeom>
        </p:spPr>
        <p:txBody>
          <a:bodyPr anchor="t" rtlCol="false" tIns="0" lIns="0" bIns="0" rIns="0">
            <a:spAutoFit/>
          </a:bodyPr>
          <a:lstStyle/>
          <a:p>
            <a:pPr algn="l" marL="647700" indent="-323850" lvl="1">
              <a:lnSpc>
                <a:spcPts val="4050"/>
              </a:lnSpc>
              <a:buFont typeface="Arial"/>
              <a:buChar char="•"/>
            </a:pPr>
            <a:r>
              <a:rPr lang="en-US" sz="3000" spc="179">
                <a:solidFill>
                  <a:srgbClr val="FFFFFF"/>
                </a:solidFill>
                <a:latin typeface="Canva Sans"/>
                <a:ea typeface="Canva Sans"/>
                <a:cs typeface="Canva Sans"/>
                <a:sym typeface="Canva Sans"/>
              </a:rPr>
              <a:t>It may seem that Ethereum is the best blockchain for our goal, yet it isn't the most optimal choice!</a:t>
            </a:r>
          </a:p>
          <a:p>
            <a:pPr algn="l">
              <a:lnSpc>
                <a:spcPts val="4050"/>
              </a:lnSpc>
            </a:pPr>
          </a:p>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Ethereum limitations</a:t>
            </a:r>
            <a:r>
              <a:rPr lang="en-US" b="true" sz="3000" spc="179">
                <a:solidFill>
                  <a:srgbClr val="FFFFFF"/>
                </a:solidFill>
                <a:latin typeface="Canva Sans Bold"/>
                <a:ea typeface="Canva Sans Bold"/>
                <a:cs typeface="Canva Sans Bold"/>
                <a:sym typeface="Canva Sans Bold"/>
              </a:rPr>
              <a:t>: </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Limited to 15-30 TPS, causing bottleneck during high demand.</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Slower transaction processing with 10–15 seconds per block.</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High and unpredictable transaction fees.</a:t>
            </a:r>
          </a:p>
          <a:p>
            <a:pPr algn="l">
              <a:lnSpc>
                <a:spcPts val="4050"/>
              </a:lnSpc>
            </a:pPr>
          </a:p>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“Ethereum rough patch”</a:t>
            </a:r>
            <a:r>
              <a:rPr lang="en-US" sz="3000" spc="179">
                <a:solidFill>
                  <a:srgbClr val="FFFFFF"/>
                </a:solidFill>
                <a:latin typeface="Canva Sans"/>
                <a:ea typeface="Canva Sans"/>
                <a:cs typeface="Canva Sans"/>
                <a:sym typeface="Canva Sans"/>
              </a:rPr>
              <a:t>:</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On May 1, 2022, Ethereum's average transaction fee reached its all-time high, approximately </a:t>
            </a:r>
            <a:r>
              <a:rPr lang="en-US" b="true" sz="3000" spc="179">
                <a:solidFill>
                  <a:srgbClr val="FFFFFF"/>
                </a:solidFill>
                <a:latin typeface="Canva Sans Bold"/>
                <a:ea typeface="Canva Sans Bold"/>
                <a:cs typeface="Canva Sans Bold"/>
                <a:sym typeface="Canva Sans Bold"/>
              </a:rPr>
              <a:t>$196.64</a:t>
            </a:r>
            <a:r>
              <a:rPr lang="en-US" sz="3000" spc="179">
                <a:solidFill>
                  <a:srgbClr val="FFFFFF"/>
                </a:solidFill>
                <a:latin typeface="Canva Sans"/>
                <a:ea typeface="Canva Sans"/>
                <a:cs typeface="Canva Sans"/>
                <a:sym typeface="Canva Sans"/>
              </a:rPr>
              <a:t> per transaction</a:t>
            </a:r>
          </a:p>
          <a:p>
            <a:pPr algn="l">
              <a:lnSpc>
                <a:spcPts val="4050"/>
              </a:lnSpc>
            </a:pPr>
          </a:p>
          <a:p>
            <a:pPr algn="l">
              <a:lnSpc>
                <a:spcPts val="4050"/>
              </a:lnSpc>
            </a:pPr>
          </a:p>
          <a:p>
            <a:pPr algn="l">
              <a:lnSpc>
                <a:spcPts val="4050"/>
              </a:lnSpc>
              <a:spcBef>
                <a:spcPct val="0"/>
              </a:spcBef>
            </a:pPr>
          </a:p>
        </p:txBody>
      </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From The Previous Seminar</a:t>
            </a:r>
          </a:p>
        </p:txBody>
      </p:sp>
      <p:sp>
        <p:nvSpPr>
          <p:cNvPr name="TextBox 7" id="7"/>
          <p:cNvSpPr txBox="true"/>
          <p:nvPr/>
        </p:nvSpPr>
        <p:spPr>
          <a:xfrm rot="0">
            <a:off x="1838739" y="2719921"/>
            <a:ext cx="14610522" cy="4610100"/>
          </a:xfrm>
          <a:prstGeom prst="rect">
            <a:avLst/>
          </a:prstGeom>
        </p:spPr>
        <p:txBody>
          <a:bodyPr anchor="t" rtlCol="false" tIns="0" lIns="0" bIns="0" rIns="0">
            <a:spAutoFit/>
          </a:bodyPr>
          <a:lstStyle/>
          <a:p>
            <a:pPr algn="l" marL="647700" indent="-323850" lvl="1">
              <a:lnSpc>
                <a:spcPts val="4050"/>
              </a:lnSpc>
              <a:buFont typeface="Arial"/>
              <a:buChar char="•"/>
            </a:pPr>
            <a:r>
              <a:rPr lang="en-US" sz="3000" spc="179">
                <a:solidFill>
                  <a:srgbClr val="FFFFFF"/>
                </a:solidFill>
                <a:latin typeface="Canva Sans"/>
                <a:ea typeface="Canva Sans"/>
                <a:cs typeface="Canva Sans"/>
                <a:sym typeface="Canva Sans"/>
              </a:rPr>
              <a:t>Most common dataset used: </a:t>
            </a:r>
            <a:r>
              <a:rPr lang="en-US" b="true" sz="3000" spc="179">
                <a:solidFill>
                  <a:srgbClr val="FFFFFF"/>
                </a:solidFill>
                <a:latin typeface="Canva Sans Bold"/>
                <a:ea typeface="Canva Sans Bold"/>
                <a:cs typeface="Canva Sans Bold"/>
                <a:sym typeface="Canva Sans Bold"/>
              </a:rPr>
              <a:t>VGGFace2</a:t>
            </a:r>
          </a:p>
          <a:p>
            <a:pPr algn="l">
              <a:lnSpc>
                <a:spcPts val="4050"/>
              </a:lnSpc>
            </a:pPr>
          </a:p>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Preprocessing: </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Face Detection</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Face Alignment</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Normalization</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Augmentation</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Cropping and Resizing</a:t>
            </a:r>
          </a:p>
          <a:p>
            <a:pPr algn="l" marL="1295400" indent="-431800" lvl="2">
              <a:lnSpc>
                <a:spcPts val="4050"/>
              </a:lnSpc>
              <a:spcBef>
                <a:spcPct val="0"/>
              </a:spcBef>
              <a:buFont typeface="Arial"/>
              <a:buChar char="⚬"/>
            </a:pPr>
            <a:r>
              <a:rPr lang="en-US" sz="3000" spc="179">
                <a:solidFill>
                  <a:srgbClr val="FFFFFF"/>
                </a:solidFill>
                <a:latin typeface="Canva Sans"/>
                <a:ea typeface="Canva Sans"/>
                <a:cs typeface="Canva Sans"/>
                <a:sym typeface="Canva Sans"/>
              </a:rPr>
              <a:t>Filtering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11" r="0" b="0"/>
            </a:stretch>
          </a:blipFill>
        </p:spPr>
      </p:sp>
      <p:grpSp>
        <p:nvGrpSpPr>
          <p:cNvPr name="Group 3" id="3"/>
          <p:cNvGrpSpPr/>
          <p:nvPr/>
        </p:nvGrpSpPr>
        <p:grpSpPr>
          <a:xfrm rot="0">
            <a:off x="-287485" y="-238118"/>
            <a:ext cx="19150848" cy="11194857"/>
            <a:chOff x="0" y="0"/>
            <a:chExt cx="5043845" cy="2948440"/>
          </a:xfrm>
        </p:grpSpPr>
        <p:sp>
          <p:nvSpPr>
            <p:cNvPr name="Freeform 4" id="4"/>
            <p:cNvSpPr/>
            <p:nvPr/>
          </p:nvSpPr>
          <p:spPr>
            <a:xfrm flipH="false" flipV="false" rot="0">
              <a:off x="0" y="0"/>
              <a:ext cx="5043844" cy="2948440"/>
            </a:xfrm>
            <a:custGeom>
              <a:avLst/>
              <a:gdLst/>
              <a:ahLst/>
              <a:cxnLst/>
              <a:rect r="r" b="b" t="t" l="l"/>
              <a:pathLst>
                <a:path h="2948440" w="5043844">
                  <a:moveTo>
                    <a:pt x="8894" y="0"/>
                  </a:moveTo>
                  <a:lnTo>
                    <a:pt x="5034951" y="0"/>
                  </a:lnTo>
                  <a:cubicBezTo>
                    <a:pt x="5037310" y="0"/>
                    <a:pt x="5039572" y="937"/>
                    <a:pt x="5041240" y="2605"/>
                  </a:cubicBezTo>
                  <a:cubicBezTo>
                    <a:pt x="5042907" y="4273"/>
                    <a:pt x="5043844" y="6535"/>
                    <a:pt x="5043844" y="8894"/>
                  </a:cubicBezTo>
                  <a:lnTo>
                    <a:pt x="5043844" y="2939546"/>
                  </a:lnTo>
                  <a:cubicBezTo>
                    <a:pt x="5043844" y="2941905"/>
                    <a:pt x="5042907" y="2944167"/>
                    <a:pt x="5041240" y="2945835"/>
                  </a:cubicBezTo>
                  <a:cubicBezTo>
                    <a:pt x="5039572" y="2947503"/>
                    <a:pt x="5037310" y="2948440"/>
                    <a:pt x="5034951" y="2948440"/>
                  </a:cubicBezTo>
                  <a:lnTo>
                    <a:pt x="8894" y="2948440"/>
                  </a:lnTo>
                  <a:cubicBezTo>
                    <a:pt x="6535" y="2948440"/>
                    <a:pt x="4273" y="2947503"/>
                    <a:pt x="2605" y="2945835"/>
                  </a:cubicBezTo>
                  <a:cubicBezTo>
                    <a:pt x="937" y="2944167"/>
                    <a:pt x="0" y="2941905"/>
                    <a:pt x="0" y="2939546"/>
                  </a:cubicBezTo>
                  <a:lnTo>
                    <a:pt x="0" y="8894"/>
                  </a:lnTo>
                  <a:cubicBezTo>
                    <a:pt x="0" y="6535"/>
                    <a:pt x="937" y="4273"/>
                    <a:pt x="2605" y="2605"/>
                  </a:cubicBezTo>
                  <a:cubicBezTo>
                    <a:pt x="4273" y="937"/>
                    <a:pt x="6535" y="0"/>
                    <a:pt x="8894" y="0"/>
                  </a:cubicBezTo>
                  <a:close/>
                </a:path>
              </a:pathLst>
            </a:custGeom>
            <a:solidFill>
              <a:srgbClr val="155C94"/>
            </a:solidFill>
          </p:spPr>
        </p:sp>
        <p:sp>
          <p:nvSpPr>
            <p:cNvPr name="TextBox 5" id="5"/>
            <p:cNvSpPr txBox="true"/>
            <p:nvPr/>
          </p:nvSpPr>
          <p:spPr>
            <a:xfrm>
              <a:off x="0" y="-38100"/>
              <a:ext cx="5043845" cy="29865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85850" y="1813084"/>
            <a:ext cx="945671" cy="1028582"/>
          </a:xfrm>
          <a:custGeom>
            <a:avLst/>
            <a:gdLst/>
            <a:ahLst/>
            <a:cxnLst/>
            <a:rect r="r" b="b" t="t" l="l"/>
            <a:pathLst>
              <a:path h="1028582" w="945671">
                <a:moveTo>
                  <a:pt x="0" y="0"/>
                </a:moveTo>
                <a:lnTo>
                  <a:pt x="945671" y="0"/>
                </a:lnTo>
                <a:lnTo>
                  <a:pt x="945671" y="1028582"/>
                </a:lnTo>
                <a:lnTo>
                  <a:pt x="0" y="10285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181600" y="515335"/>
            <a:ext cx="3647207" cy="3490147"/>
            <a:chOff x="0" y="0"/>
            <a:chExt cx="960581" cy="919216"/>
          </a:xfrm>
        </p:grpSpPr>
        <p:sp>
          <p:nvSpPr>
            <p:cNvPr name="Freeform 8" id="8"/>
            <p:cNvSpPr/>
            <p:nvPr/>
          </p:nvSpPr>
          <p:spPr>
            <a:xfrm flipH="false" flipV="false" rot="0">
              <a:off x="0" y="0"/>
              <a:ext cx="960581" cy="919216"/>
            </a:xfrm>
            <a:custGeom>
              <a:avLst/>
              <a:gdLst/>
              <a:ahLst/>
              <a:cxnLst/>
              <a:rect r="r" b="b" t="t" l="l"/>
              <a:pathLst>
                <a:path h="919216" w="960581">
                  <a:moveTo>
                    <a:pt x="108258" y="0"/>
                  </a:moveTo>
                  <a:lnTo>
                    <a:pt x="852324" y="0"/>
                  </a:lnTo>
                  <a:cubicBezTo>
                    <a:pt x="912113" y="0"/>
                    <a:pt x="960581" y="48469"/>
                    <a:pt x="960581" y="108258"/>
                  </a:cubicBezTo>
                  <a:lnTo>
                    <a:pt x="960581" y="810958"/>
                  </a:lnTo>
                  <a:cubicBezTo>
                    <a:pt x="960581" y="839670"/>
                    <a:pt x="949175" y="867205"/>
                    <a:pt x="928873" y="887508"/>
                  </a:cubicBezTo>
                  <a:cubicBezTo>
                    <a:pt x="908571" y="907810"/>
                    <a:pt x="881035" y="919216"/>
                    <a:pt x="852324" y="919216"/>
                  </a:cubicBezTo>
                  <a:lnTo>
                    <a:pt x="108258" y="919216"/>
                  </a:lnTo>
                  <a:cubicBezTo>
                    <a:pt x="48469" y="919216"/>
                    <a:pt x="0" y="870747"/>
                    <a:pt x="0" y="810958"/>
                  </a:cubicBezTo>
                  <a:lnTo>
                    <a:pt x="0" y="108258"/>
                  </a:lnTo>
                  <a:cubicBezTo>
                    <a:pt x="0" y="48469"/>
                    <a:pt x="48469" y="0"/>
                    <a:pt x="108258" y="0"/>
                  </a:cubicBezTo>
                  <a:close/>
                </a:path>
              </a:pathLst>
            </a:custGeom>
            <a:solidFill>
              <a:srgbClr val="0E4A74"/>
            </a:solidFill>
            <a:ln w="38100" cap="rnd">
              <a:solidFill>
                <a:srgbClr val="FCFCFC"/>
              </a:solidFill>
              <a:prstDash val="solid"/>
              <a:round/>
            </a:ln>
          </p:spPr>
        </p:sp>
        <p:sp>
          <p:nvSpPr>
            <p:cNvPr name="TextBox 9" id="9"/>
            <p:cNvSpPr txBox="true"/>
            <p:nvPr/>
          </p:nvSpPr>
          <p:spPr>
            <a:xfrm>
              <a:off x="0" y="-47625"/>
              <a:ext cx="960581" cy="966841"/>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4394314" y="720840"/>
            <a:ext cx="2208472" cy="822151"/>
            <a:chOff x="0" y="0"/>
            <a:chExt cx="581655" cy="216534"/>
          </a:xfrm>
        </p:grpSpPr>
        <p:sp>
          <p:nvSpPr>
            <p:cNvPr name="Freeform 11" id="11"/>
            <p:cNvSpPr/>
            <p:nvPr/>
          </p:nvSpPr>
          <p:spPr>
            <a:xfrm flipH="false" flipV="false" rot="0">
              <a:off x="0" y="0"/>
              <a:ext cx="581655" cy="216534"/>
            </a:xfrm>
            <a:custGeom>
              <a:avLst/>
              <a:gdLst/>
              <a:ahLst/>
              <a:cxnLst/>
              <a:rect r="r" b="b" t="t" l="l"/>
              <a:pathLst>
                <a:path h="216534" w="581655">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sp>
        <p:sp>
          <p:nvSpPr>
            <p:cNvPr name="TextBox 12" id="12"/>
            <p:cNvSpPr txBox="true"/>
            <p:nvPr/>
          </p:nvSpPr>
          <p:spPr>
            <a:xfrm>
              <a:off x="0" y="-47625"/>
              <a:ext cx="581655" cy="264159"/>
            </a:xfrm>
            <a:prstGeom prst="rect">
              <a:avLst/>
            </a:prstGeom>
          </p:spPr>
          <p:txBody>
            <a:bodyPr anchor="ctr" rtlCol="false" tIns="50800" lIns="50800" bIns="50800" rIns="50800"/>
            <a:lstStyle/>
            <a:p>
              <a:pPr algn="ctr">
                <a:lnSpc>
                  <a:spcPts val="2800"/>
                </a:lnSpc>
              </a:pPr>
              <a:r>
                <a:rPr lang="en-US" sz="2000">
                  <a:solidFill>
                    <a:srgbClr val="155C94"/>
                  </a:solidFill>
                  <a:latin typeface="Canva Sans"/>
                  <a:ea typeface="Canva Sans"/>
                  <a:cs typeface="Canva Sans"/>
                  <a:sym typeface="Canva Sans"/>
                </a:rPr>
                <a:t>Facial Recognition </a:t>
              </a:r>
            </a:p>
          </p:txBody>
        </p:sp>
      </p:grpSp>
      <p:sp>
        <p:nvSpPr>
          <p:cNvPr name="AutoShape 13" id="13"/>
          <p:cNvSpPr/>
          <p:nvPr/>
        </p:nvSpPr>
        <p:spPr>
          <a:xfrm>
            <a:off x="2031521" y="2327375"/>
            <a:ext cx="2761034" cy="0"/>
          </a:xfrm>
          <a:prstGeom prst="line">
            <a:avLst/>
          </a:prstGeom>
          <a:ln cap="flat" w="38100">
            <a:solidFill>
              <a:srgbClr val="FFFFFF"/>
            </a:solidFill>
            <a:prstDash val="solid"/>
            <a:headEnd type="none" len="sm" w="sm"/>
            <a:tailEnd type="triangle" len="med" w="lg"/>
          </a:ln>
        </p:spPr>
      </p:sp>
      <p:sp>
        <p:nvSpPr>
          <p:cNvPr name="Freeform 14" id="14"/>
          <p:cNvSpPr/>
          <p:nvPr/>
        </p:nvSpPr>
        <p:spPr>
          <a:xfrm flipH="false" flipV="false" rot="0">
            <a:off x="4792555" y="1975661"/>
            <a:ext cx="705995" cy="703428"/>
          </a:xfrm>
          <a:custGeom>
            <a:avLst/>
            <a:gdLst/>
            <a:ahLst/>
            <a:cxnLst/>
            <a:rect r="r" b="b" t="t" l="l"/>
            <a:pathLst>
              <a:path h="703428" w="705995">
                <a:moveTo>
                  <a:pt x="0" y="0"/>
                </a:moveTo>
                <a:lnTo>
                  <a:pt x="705995" y="0"/>
                </a:lnTo>
                <a:lnTo>
                  <a:pt x="705995" y="703428"/>
                </a:lnTo>
                <a:lnTo>
                  <a:pt x="0" y="703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6582032" y="2200734"/>
            <a:ext cx="858657" cy="852978"/>
          </a:xfrm>
          <a:custGeom>
            <a:avLst/>
            <a:gdLst/>
            <a:ahLst/>
            <a:cxnLst/>
            <a:rect r="r" b="b" t="t" l="l"/>
            <a:pathLst>
              <a:path h="852978" w="858657">
                <a:moveTo>
                  <a:pt x="0" y="0"/>
                </a:moveTo>
                <a:lnTo>
                  <a:pt x="858657" y="0"/>
                </a:lnTo>
                <a:lnTo>
                  <a:pt x="858657" y="852978"/>
                </a:lnTo>
                <a:lnTo>
                  <a:pt x="0" y="8529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6" id="16"/>
          <p:cNvSpPr/>
          <p:nvPr/>
        </p:nvSpPr>
        <p:spPr>
          <a:xfrm>
            <a:off x="5498550" y="2327375"/>
            <a:ext cx="1083482" cy="299848"/>
          </a:xfrm>
          <a:prstGeom prst="line">
            <a:avLst/>
          </a:prstGeom>
          <a:ln cap="flat" w="38100">
            <a:solidFill>
              <a:srgbClr val="FFFFFF"/>
            </a:solidFill>
            <a:prstDash val="solid"/>
            <a:headEnd type="none" len="sm" w="sm"/>
            <a:tailEnd type="triangle" len="med" w="lg"/>
          </a:ln>
        </p:spPr>
      </p:sp>
      <p:grpSp>
        <p:nvGrpSpPr>
          <p:cNvPr name="Group 17" id="17"/>
          <p:cNvGrpSpPr/>
          <p:nvPr/>
        </p:nvGrpSpPr>
        <p:grpSpPr>
          <a:xfrm rot="0">
            <a:off x="13021774" y="6152787"/>
            <a:ext cx="2683254" cy="3186811"/>
            <a:chOff x="0" y="0"/>
            <a:chExt cx="706701" cy="839325"/>
          </a:xfrm>
        </p:grpSpPr>
        <p:sp>
          <p:nvSpPr>
            <p:cNvPr name="Freeform 18" id="18"/>
            <p:cNvSpPr/>
            <p:nvPr/>
          </p:nvSpPr>
          <p:spPr>
            <a:xfrm flipH="false" flipV="false" rot="0">
              <a:off x="0" y="0"/>
              <a:ext cx="706701" cy="839325"/>
            </a:xfrm>
            <a:custGeom>
              <a:avLst/>
              <a:gdLst/>
              <a:ahLst/>
              <a:cxnLst/>
              <a:rect r="r" b="b" t="t" l="l"/>
              <a:pathLst>
                <a:path h="839325" w="706701">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sp>
        <p:sp>
          <p:nvSpPr>
            <p:cNvPr name="TextBox 19" id="19"/>
            <p:cNvSpPr txBox="true"/>
            <p:nvPr/>
          </p:nvSpPr>
          <p:spPr>
            <a:xfrm>
              <a:off x="0" y="-47625"/>
              <a:ext cx="706701" cy="886950"/>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9201150" y="1028700"/>
            <a:ext cx="945671" cy="1028582"/>
            <a:chOff x="0" y="0"/>
            <a:chExt cx="1260894" cy="1371443"/>
          </a:xfrm>
        </p:grpSpPr>
        <p:sp>
          <p:nvSpPr>
            <p:cNvPr name="Freeform 21" id="21"/>
            <p:cNvSpPr/>
            <p:nvPr/>
          </p:nvSpPr>
          <p:spPr>
            <a:xfrm flipH="false" flipV="false" rot="0">
              <a:off x="0" y="0"/>
              <a:ext cx="1260894" cy="1371443"/>
            </a:xfrm>
            <a:custGeom>
              <a:avLst/>
              <a:gdLst/>
              <a:ahLst/>
              <a:cxnLst/>
              <a:rect r="r" b="b" t="t" l="l"/>
              <a:pathLst>
                <a:path h="1371443" w="1260894">
                  <a:moveTo>
                    <a:pt x="0" y="0"/>
                  </a:moveTo>
                  <a:lnTo>
                    <a:pt x="1260894" y="0"/>
                  </a:lnTo>
                  <a:lnTo>
                    <a:pt x="1260894" y="1371443"/>
                  </a:lnTo>
                  <a:lnTo>
                    <a:pt x="0" y="13714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366012" y="784115"/>
              <a:ext cx="528871" cy="489832"/>
            </a:xfrm>
            <a:custGeom>
              <a:avLst/>
              <a:gdLst/>
              <a:ahLst/>
              <a:cxnLst/>
              <a:rect r="r" b="b" t="t" l="l"/>
              <a:pathLst>
                <a:path h="489832" w="528871">
                  <a:moveTo>
                    <a:pt x="0" y="0"/>
                  </a:moveTo>
                  <a:lnTo>
                    <a:pt x="528871" y="0"/>
                  </a:lnTo>
                  <a:lnTo>
                    <a:pt x="528871" y="489832"/>
                  </a:lnTo>
                  <a:lnTo>
                    <a:pt x="0" y="4898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AutoShape 23" id="23"/>
          <p:cNvSpPr/>
          <p:nvPr/>
        </p:nvSpPr>
        <p:spPr>
          <a:xfrm flipV="true">
            <a:off x="7440689" y="1542991"/>
            <a:ext cx="1760461" cy="1084232"/>
          </a:xfrm>
          <a:prstGeom prst="line">
            <a:avLst/>
          </a:prstGeom>
          <a:ln cap="flat" w="38100">
            <a:solidFill>
              <a:srgbClr val="FFFFFF"/>
            </a:solidFill>
            <a:prstDash val="solid"/>
            <a:headEnd type="none" len="sm" w="sm"/>
            <a:tailEnd type="triangle" len="med" w="lg"/>
          </a:ln>
        </p:spPr>
      </p:sp>
      <p:grpSp>
        <p:nvGrpSpPr>
          <p:cNvPr name="Group 24" id="24"/>
          <p:cNvGrpSpPr/>
          <p:nvPr/>
        </p:nvGrpSpPr>
        <p:grpSpPr>
          <a:xfrm rot="0">
            <a:off x="4663576" y="6152787"/>
            <a:ext cx="2683254" cy="3186811"/>
            <a:chOff x="0" y="0"/>
            <a:chExt cx="706701" cy="839325"/>
          </a:xfrm>
        </p:grpSpPr>
        <p:sp>
          <p:nvSpPr>
            <p:cNvPr name="Freeform 25" id="25"/>
            <p:cNvSpPr/>
            <p:nvPr/>
          </p:nvSpPr>
          <p:spPr>
            <a:xfrm flipH="false" flipV="false" rot="0">
              <a:off x="0" y="0"/>
              <a:ext cx="706701" cy="839325"/>
            </a:xfrm>
            <a:custGeom>
              <a:avLst/>
              <a:gdLst/>
              <a:ahLst/>
              <a:cxnLst/>
              <a:rect r="r" b="b" t="t" l="l"/>
              <a:pathLst>
                <a:path h="839325" w="706701">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sp>
        <p:sp>
          <p:nvSpPr>
            <p:cNvPr name="TextBox 26" id="26"/>
            <p:cNvSpPr txBox="true"/>
            <p:nvPr/>
          </p:nvSpPr>
          <p:spPr>
            <a:xfrm>
              <a:off x="0" y="-47625"/>
              <a:ext cx="706701" cy="886950"/>
            </a:xfrm>
            <a:prstGeom prst="rect">
              <a:avLst/>
            </a:prstGeom>
          </p:spPr>
          <p:txBody>
            <a:bodyPr anchor="ctr" rtlCol="false" tIns="50800" lIns="50800" bIns="50800" rIns="50800"/>
            <a:lstStyle/>
            <a:p>
              <a:pPr algn="ctr">
                <a:lnSpc>
                  <a:spcPts val="2800"/>
                </a:lnSpc>
              </a:pPr>
            </a:p>
          </p:txBody>
        </p:sp>
      </p:grpSp>
      <p:sp>
        <p:nvSpPr>
          <p:cNvPr name="Freeform 27" id="27"/>
          <p:cNvSpPr/>
          <p:nvPr/>
        </p:nvSpPr>
        <p:spPr>
          <a:xfrm flipH="false" flipV="false" rot="0">
            <a:off x="12803291" y="1923978"/>
            <a:ext cx="3120221" cy="2582165"/>
          </a:xfrm>
          <a:custGeom>
            <a:avLst/>
            <a:gdLst/>
            <a:ahLst/>
            <a:cxnLst/>
            <a:rect r="r" b="b" t="t" l="l"/>
            <a:pathLst>
              <a:path h="2582165" w="3120221">
                <a:moveTo>
                  <a:pt x="0" y="0"/>
                </a:moveTo>
                <a:lnTo>
                  <a:pt x="3120221" y="0"/>
                </a:lnTo>
                <a:lnTo>
                  <a:pt x="3120221" y="2582165"/>
                </a:lnTo>
                <a:lnTo>
                  <a:pt x="0" y="25821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AutoShape 28" id="28"/>
          <p:cNvSpPr/>
          <p:nvPr/>
        </p:nvSpPr>
        <p:spPr>
          <a:xfrm>
            <a:off x="10146821" y="1542991"/>
            <a:ext cx="4216581" cy="380987"/>
          </a:xfrm>
          <a:prstGeom prst="line">
            <a:avLst/>
          </a:prstGeom>
          <a:ln cap="flat" w="38100">
            <a:solidFill>
              <a:srgbClr val="FFFFFF"/>
            </a:solidFill>
            <a:prstDash val="solid"/>
            <a:headEnd type="none" len="sm" w="sm"/>
            <a:tailEnd type="triangle" len="med" w="lg"/>
          </a:ln>
        </p:spPr>
      </p:sp>
      <p:sp>
        <p:nvSpPr>
          <p:cNvPr name="AutoShape 29" id="29"/>
          <p:cNvSpPr/>
          <p:nvPr/>
        </p:nvSpPr>
        <p:spPr>
          <a:xfrm flipH="true">
            <a:off x="14363401" y="4506143"/>
            <a:ext cx="0" cy="1646644"/>
          </a:xfrm>
          <a:prstGeom prst="line">
            <a:avLst/>
          </a:prstGeom>
          <a:ln cap="flat" w="38100">
            <a:solidFill>
              <a:srgbClr val="FFFFFF"/>
            </a:solidFill>
            <a:prstDash val="solid"/>
            <a:headEnd type="none" len="sm" w="sm"/>
            <a:tailEnd type="triangle" len="med" w="lg"/>
          </a:ln>
        </p:spPr>
      </p:sp>
      <p:sp>
        <p:nvSpPr>
          <p:cNvPr name="AutoShape 30" id="30"/>
          <p:cNvSpPr/>
          <p:nvPr/>
        </p:nvSpPr>
        <p:spPr>
          <a:xfrm>
            <a:off x="7011361" y="2200734"/>
            <a:ext cx="8693668" cy="5545458"/>
          </a:xfrm>
          <a:prstGeom prst="line">
            <a:avLst/>
          </a:prstGeom>
          <a:ln cap="flat" w="38100">
            <a:solidFill>
              <a:srgbClr val="FFFFFF"/>
            </a:solidFill>
            <a:prstDash val="solid"/>
            <a:headEnd type="none" len="sm" w="sm"/>
            <a:tailEnd type="triangle" len="med" w="lg"/>
          </a:ln>
        </p:spPr>
      </p:sp>
      <p:sp>
        <p:nvSpPr>
          <p:cNvPr name="AutoShape 31" id="31"/>
          <p:cNvSpPr/>
          <p:nvPr/>
        </p:nvSpPr>
        <p:spPr>
          <a:xfrm flipH="true">
            <a:off x="7346830" y="8278525"/>
            <a:ext cx="5674944" cy="0"/>
          </a:xfrm>
          <a:prstGeom prst="line">
            <a:avLst/>
          </a:prstGeom>
          <a:ln cap="flat" w="38100">
            <a:solidFill>
              <a:srgbClr val="FFFFFF"/>
            </a:solidFill>
            <a:prstDash val="solid"/>
            <a:headEnd type="none" len="sm" w="sm"/>
            <a:tailEnd type="triangle" len="med" w="lg"/>
          </a:ln>
        </p:spPr>
      </p:sp>
      <p:sp>
        <p:nvSpPr>
          <p:cNvPr name="AutoShape 32" id="32"/>
          <p:cNvSpPr/>
          <p:nvPr/>
        </p:nvSpPr>
        <p:spPr>
          <a:xfrm flipH="true" flipV="true">
            <a:off x="6582032" y="2978937"/>
            <a:ext cx="7781369" cy="6360661"/>
          </a:xfrm>
          <a:prstGeom prst="line">
            <a:avLst/>
          </a:prstGeom>
          <a:ln cap="flat" w="38100">
            <a:solidFill>
              <a:srgbClr val="FFFFFF"/>
            </a:solidFill>
            <a:prstDash val="solid"/>
            <a:headEnd type="none" len="sm" w="sm"/>
            <a:tailEnd type="triangle" len="med" w="lg"/>
          </a:ln>
        </p:spPr>
      </p:sp>
      <p:sp>
        <p:nvSpPr>
          <p:cNvPr name="AutoShape 33" id="33"/>
          <p:cNvSpPr/>
          <p:nvPr/>
        </p:nvSpPr>
        <p:spPr>
          <a:xfrm flipH="true">
            <a:off x="7346830" y="7746193"/>
            <a:ext cx="5674944" cy="0"/>
          </a:xfrm>
          <a:prstGeom prst="line">
            <a:avLst/>
          </a:prstGeom>
          <a:ln cap="flat" w="38100">
            <a:solidFill>
              <a:srgbClr val="FFFFFF"/>
            </a:solidFill>
            <a:prstDash val="solid"/>
            <a:headEnd type="none" len="sm" w="sm"/>
            <a:tailEnd type="triangle" len="med" w="lg"/>
          </a:ln>
        </p:spPr>
      </p:sp>
      <p:sp>
        <p:nvSpPr>
          <p:cNvPr name="AutoShape 34" id="34"/>
          <p:cNvSpPr/>
          <p:nvPr/>
        </p:nvSpPr>
        <p:spPr>
          <a:xfrm>
            <a:off x="7346830" y="8776221"/>
            <a:ext cx="5674944" cy="0"/>
          </a:xfrm>
          <a:prstGeom prst="line">
            <a:avLst/>
          </a:prstGeom>
          <a:ln cap="flat" w="38100">
            <a:solidFill>
              <a:srgbClr val="FFFFFF"/>
            </a:solidFill>
            <a:prstDash val="solid"/>
            <a:headEnd type="none" len="sm" w="sm"/>
            <a:tailEnd type="triangle" len="med" w="lg"/>
          </a:ln>
        </p:spPr>
      </p:sp>
      <p:sp>
        <p:nvSpPr>
          <p:cNvPr name="AutoShape 35" id="35"/>
          <p:cNvSpPr/>
          <p:nvPr/>
        </p:nvSpPr>
        <p:spPr>
          <a:xfrm flipV="true">
            <a:off x="7346830" y="3215060"/>
            <a:ext cx="5456461" cy="4100659"/>
          </a:xfrm>
          <a:prstGeom prst="line">
            <a:avLst/>
          </a:prstGeom>
          <a:ln cap="flat" w="38100">
            <a:solidFill>
              <a:srgbClr val="FFFFFF"/>
            </a:solidFill>
            <a:prstDash val="solid"/>
            <a:headEnd type="none" len="sm" w="sm"/>
            <a:tailEnd type="triangle" len="med" w="lg"/>
          </a:ln>
        </p:spPr>
      </p:sp>
      <p:sp>
        <p:nvSpPr>
          <p:cNvPr name="TextBox 36" id="36"/>
          <p:cNvSpPr txBox="true"/>
          <p:nvPr/>
        </p:nvSpPr>
        <p:spPr>
          <a:xfrm rot="0">
            <a:off x="8958182" y="2141925"/>
            <a:ext cx="1431608" cy="2971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CFCFC"/>
                </a:solidFill>
                <a:latin typeface="Canva Sans"/>
                <a:ea typeface="Canva Sans"/>
                <a:cs typeface="Canva Sans"/>
                <a:sym typeface="Canva Sans"/>
              </a:rPr>
              <a:t>Verified User</a:t>
            </a:r>
          </a:p>
        </p:txBody>
      </p:sp>
      <p:sp>
        <p:nvSpPr>
          <p:cNvPr name="TextBox 37" id="37"/>
          <p:cNvSpPr txBox="true"/>
          <p:nvPr/>
        </p:nvSpPr>
        <p:spPr>
          <a:xfrm rot="0">
            <a:off x="1304447" y="2950362"/>
            <a:ext cx="508476" cy="2971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CFCFC"/>
                </a:solidFill>
                <a:latin typeface="Canva Sans"/>
                <a:ea typeface="Canva Sans"/>
                <a:cs typeface="Canva Sans"/>
                <a:sym typeface="Canva Sans"/>
              </a:rPr>
              <a:t>User</a:t>
            </a:r>
          </a:p>
        </p:txBody>
      </p:sp>
      <p:sp>
        <p:nvSpPr>
          <p:cNvPr name="TextBox 38" id="38"/>
          <p:cNvSpPr txBox="true"/>
          <p:nvPr/>
        </p:nvSpPr>
        <p:spPr>
          <a:xfrm rot="0">
            <a:off x="4591039" y="2769232"/>
            <a:ext cx="1109028" cy="540385"/>
          </a:xfrm>
          <a:prstGeom prst="rect">
            <a:avLst/>
          </a:prstGeom>
        </p:spPr>
        <p:txBody>
          <a:bodyPr anchor="t" rtlCol="false" tIns="0" lIns="0" bIns="0" rIns="0">
            <a:spAutoFit/>
          </a:bodyPr>
          <a:lstStyle/>
          <a:p>
            <a:pPr algn="ctr">
              <a:lnSpc>
                <a:spcPts val="2240"/>
              </a:lnSpc>
            </a:pPr>
            <a:r>
              <a:rPr lang="en-US" sz="1600">
                <a:solidFill>
                  <a:srgbClr val="FCFCFC"/>
                </a:solidFill>
                <a:latin typeface="Canva Sans"/>
                <a:ea typeface="Canva Sans"/>
                <a:cs typeface="Canva Sans"/>
                <a:sym typeface="Canva Sans"/>
              </a:rPr>
              <a:t>Feature </a:t>
            </a:r>
          </a:p>
          <a:p>
            <a:pPr algn="ctr" marL="0" indent="0" lvl="0">
              <a:lnSpc>
                <a:spcPts val="2240"/>
              </a:lnSpc>
              <a:spcBef>
                <a:spcPct val="0"/>
              </a:spcBef>
            </a:pPr>
            <a:r>
              <a:rPr lang="en-US" sz="1600">
                <a:solidFill>
                  <a:srgbClr val="FCFCFC"/>
                </a:solidFill>
                <a:latin typeface="Canva Sans"/>
                <a:ea typeface="Canva Sans"/>
                <a:cs typeface="Canva Sans"/>
                <a:sym typeface="Canva Sans"/>
              </a:rPr>
              <a:t>Extractions</a:t>
            </a:r>
          </a:p>
        </p:txBody>
      </p:sp>
      <p:sp>
        <p:nvSpPr>
          <p:cNvPr name="TextBox 39" id="39"/>
          <p:cNvSpPr txBox="true"/>
          <p:nvPr/>
        </p:nvSpPr>
        <p:spPr>
          <a:xfrm rot="0">
            <a:off x="6442004" y="3100150"/>
            <a:ext cx="1138714" cy="540385"/>
          </a:xfrm>
          <a:prstGeom prst="rect">
            <a:avLst/>
          </a:prstGeom>
        </p:spPr>
        <p:txBody>
          <a:bodyPr anchor="t" rtlCol="false" tIns="0" lIns="0" bIns="0" rIns="0">
            <a:spAutoFit/>
          </a:bodyPr>
          <a:lstStyle/>
          <a:p>
            <a:pPr algn="ctr">
              <a:lnSpc>
                <a:spcPts val="2240"/>
              </a:lnSpc>
            </a:pPr>
            <a:r>
              <a:rPr lang="en-US" sz="1600">
                <a:solidFill>
                  <a:srgbClr val="FCFCFC"/>
                </a:solidFill>
                <a:latin typeface="Canva Sans"/>
                <a:ea typeface="Canva Sans"/>
                <a:cs typeface="Canva Sans"/>
                <a:sym typeface="Canva Sans"/>
              </a:rPr>
              <a:t>AI</a:t>
            </a:r>
          </a:p>
          <a:p>
            <a:pPr algn="ctr" marL="0" indent="0" lvl="0">
              <a:lnSpc>
                <a:spcPts val="2240"/>
              </a:lnSpc>
              <a:spcBef>
                <a:spcPct val="0"/>
              </a:spcBef>
            </a:pPr>
            <a:r>
              <a:rPr lang="en-US" sz="1600">
                <a:solidFill>
                  <a:srgbClr val="FCFCFC"/>
                </a:solidFill>
                <a:latin typeface="Canva Sans"/>
                <a:ea typeface="Canva Sans"/>
                <a:cs typeface="Canva Sans"/>
                <a:sym typeface="Canva Sans"/>
              </a:rPr>
              <a:t>Verification</a:t>
            </a:r>
          </a:p>
        </p:txBody>
      </p:sp>
      <p:grpSp>
        <p:nvGrpSpPr>
          <p:cNvPr name="Group 40" id="40"/>
          <p:cNvGrpSpPr/>
          <p:nvPr/>
        </p:nvGrpSpPr>
        <p:grpSpPr>
          <a:xfrm rot="0">
            <a:off x="4900967" y="7315719"/>
            <a:ext cx="2208472" cy="822151"/>
            <a:chOff x="0" y="0"/>
            <a:chExt cx="581655" cy="216534"/>
          </a:xfrm>
        </p:grpSpPr>
        <p:sp>
          <p:nvSpPr>
            <p:cNvPr name="Freeform 41" id="41"/>
            <p:cNvSpPr/>
            <p:nvPr/>
          </p:nvSpPr>
          <p:spPr>
            <a:xfrm flipH="false" flipV="false" rot="0">
              <a:off x="0" y="0"/>
              <a:ext cx="581655" cy="216534"/>
            </a:xfrm>
            <a:custGeom>
              <a:avLst/>
              <a:gdLst/>
              <a:ahLst/>
              <a:cxnLst/>
              <a:rect r="r" b="b" t="t" l="l"/>
              <a:pathLst>
                <a:path h="216534" w="581655">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sp>
        <p:sp>
          <p:nvSpPr>
            <p:cNvPr name="TextBox 42" id="42"/>
            <p:cNvSpPr txBox="true"/>
            <p:nvPr/>
          </p:nvSpPr>
          <p:spPr>
            <a:xfrm>
              <a:off x="0" y="-47625"/>
              <a:ext cx="581655" cy="264159"/>
            </a:xfrm>
            <a:prstGeom prst="rect">
              <a:avLst/>
            </a:prstGeom>
          </p:spPr>
          <p:txBody>
            <a:bodyPr anchor="ctr" rtlCol="false" tIns="50800" lIns="50800" bIns="50800" rIns="50800"/>
            <a:lstStyle/>
            <a:p>
              <a:pPr algn="ctr">
                <a:lnSpc>
                  <a:spcPts val="2800"/>
                </a:lnSpc>
              </a:pPr>
              <a:r>
                <a:rPr lang="en-US" sz="2000">
                  <a:solidFill>
                    <a:srgbClr val="155C94"/>
                  </a:solidFill>
                  <a:latin typeface="Canva Sans"/>
                  <a:ea typeface="Canva Sans"/>
                  <a:cs typeface="Canva Sans"/>
                  <a:sym typeface="Canva Sans"/>
                </a:rPr>
                <a:t>Blockchain</a:t>
              </a:r>
            </a:p>
          </p:txBody>
        </p:sp>
      </p:grpSp>
      <p:grpSp>
        <p:nvGrpSpPr>
          <p:cNvPr name="Group 43" id="43"/>
          <p:cNvGrpSpPr/>
          <p:nvPr/>
        </p:nvGrpSpPr>
        <p:grpSpPr>
          <a:xfrm rot="0">
            <a:off x="13259166" y="7144926"/>
            <a:ext cx="2208472" cy="1202533"/>
            <a:chOff x="0" y="0"/>
            <a:chExt cx="581655" cy="316717"/>
          </a:xfrm>
        </p:grpSpPr>
        <p:sp>
          <p:nvSpPr>
            <p:cNvPr name="Freeform 44" id="44"/>
            <p:cNvSpPr/>
            <p:nvPr/>
          </p:nvSpPr>
          <p:spPr>
            <a:xfrm flipH="false" flipV="false" rot="0">
              <a:off x="0" y="0"/>
              <a:ext cx="581655" cy="316717"/>
            </a:xfrm>
            <a:custGeom>
              <a:avLst/>
              <a:gdLst/>
              <a:ahLst/>
              <a:cxnLst/>
              <a:rect r="r" b="b" t="t" l="l"/>
              <a:pathLst>
                <a:path h="316717" w="581655">
                  <a:moveTo>
                    <a:pt x="158358" y="0"/>
                  </a:moveTo>
                  <a:lnTo>
                    <a:pt x="423297" y="0"/>
                  </a:lnTo>
                  <a:cubicBezTo>
                    <a:pt x="510756" y="0"/>
                    <a:pt x="581655" y="70899"/>
                    <a:pt x="581655" y="158358"/>
                  </a:cubicBezTo>
                  <a:lnTo>
                    <a:pt x="581655" y="158358"/>
                  </a:lnTo>
                  <a:cubicBezTo>
                    <a:pt x="581655" y="200357"/>
                    <a:pt x="564971" y="240637"/>
                    <a:pt x="535273" y="270334"/>
                  </a:cubicBezTo>
                  <a:cubicBezTo>
                    <a:pt x="505575" y="300032"/>
                    <a:pt x="465296" y="316717"/>
                    <a:pt x="423297" y="316717"/>
                  </a:cubicBezTo>
                  <a:lnTo>
                    <a:pt x="158358" y="316717"/>
                  </a:lnTo>
                  <a:cubicBezTo>
                    <a:pt x="70899" y="316717"/>
                    <a:pt x="0" y="245817"/>
                    <a:pt x="0" y="158358"/>
                  </a:cubicBezTo>
                  <a:lnTo>
                    <a:pt x="0" y="158358"/>
                  </a:lnTo>
                  <a:cubicBezTo>
                    <a:pt x="0" y="70899"/>
                    <a:pt x="70899" y="0"/>
                    <a:pt x="158358" y="0"/>
                  </a:cubicBezTo>
                  <a:close/>
                </a:path>
              </a:pathLst>
            </a:custGeom>
            <a:solidFill>
              <a:srgbClr val="FCFCFC"/>
            </a:solidFill>
          </p:spPr>
        </p:sp>
        <p:sp>
          <p:nvSpPr>
            <p:cNvPr name="TextBox 45" id="45"/>
            <p:cNvSpPr txBox="true"/>
            <p:nvPr/>
          </p:nvSpPr>
          <p:spPr>
            <a:xfrm>
              <a:off x="0" y="-47625"/>
              <a:ext cx="581655" cy="364342"/>
            </a:xfrm>
            <a:prstGeom prst="rect">
              <a:avLst/>
            </a:prstGeom>
          </p:spPr>
          <p:txBody>
            <a:bodyPr anchor="ctr" rtlCol="false" tIns="50800" lIns="50800" bIns="50800" rIns="50800"/>
            <a:lstStyle/>
            <a:p>
              <a:pPr algn="ctr">
                <a:lnSpc>
                  <a:spcPts val="2800"/>
                </a:lnSpc>
              </a:pPr>
              <a:r>
                <a:rPr lang="en-US" sz="2000">
                  <a:solidFill>
                    <a:srgbClr val="155C94"/>
                  </a:solidFill>
                  <a:latin typeface="Canva Sans"/>
                  <a:ea typeface="Canva Sans"/>
                  <a:cs typeface="Canva Sans"/>
                  <a:sym typeface="Canva Sans"/>
                </a:rPr>
                <a:t>Encryption / Decryption Module</a:t>
              </a:r>
            </a:p>
          </p:txBody>
        </p:sp>
      </p:grpSp>
      <p:grpSp>
        <p:nvGrpSpPr>
          <p:cNvPr name="Group 46" id="46"/>
          <p:cNvGrpSpPr/>
          <p:nvPr/>
        </p:nvGrpSpPr>
        <p:grpSpPr>
          <a:xfrm rot="0">
            <a:off x="13259166" y="2386732"/>
            <a:ext cx="2208472" cy="822151"/>
            <a:chOff x="0" y="0"/>
            <a:chExt cx="581655" cy="216534"/>
          </a:xfrm>
        </p:grpSpPr>
        <p:sp>
          <p:nvSpPr>
            <p:cNvPr name="Freeform 47" id="47"/>
            <p:cNvSpPr/>
            <p:nvPr/>
          </p:nvSpPr>
          <p:spPr>
            <a:xfrm flipH="false" flipV="false" rot="0">
              <a:off x="0" y="0"/>
              <a:ext cx="581655" cy="216534"/>
            </a:xfrm>
            <a:custGeom>
              <a:avLst/>
              <a:gdLst/>
              <a:ahLst/>
              <a:cxnLst/>
              <a:rect r="r" b="b" t="t" l="l"/>
              <a:pathLst>
                <a:path h="216534" w="581655">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sp>
        <p:sp>
          <p:nvSpPr>
            <p:cNvPr name="TextBox 48" id="48"/>
            <p:cNvSpPr txBox="true"/>
            <p:nvPr/>
          </p:nvSpPr>
          <p:spPr>
            <a:xfrm>
              <a:off x="0" y="-47625"/>
              <a:ext cx="581655" cy="264159"/>
            </a:xfrm>
            <a:prstGeom prst="rect">
              <a:avLst/>
            </a:prstGeom>
          </p:spPr>
          <p:txBody>
            <a:bodyPr anchor="ctr" rtlCol="false" tIns="50800" lIns="50800" bIns="50800" rIns="50800"/>
            <a:lstStyle/>
            <a:p>
              <a:pPr algn="ctr">
                <a:lnSpc>
                  <a:spcPts val="2800"/>
                </a:lnSpc>
              </a:pPr>
              <a:r>
                <a:rPr lang="en-US" sz="2000">
                  <a:solidFill>
                    <a:srgbClr val="155C94"/>
                  </a:solidFill>
                  <a:latin typeface="Canva Sans"/>
                  <a:ea typeface="Canva Sans"/>
                  <a:cs typeface="Canva Sans"/>
                  <a:sym typeface="Canva Sans"/>
                </a:rPr>
                <a:t>Frontend</a:t>
              </a:r>
            </a:p>
            <a:p>
              <a:pPr algn="ctr">
                <a:lnSpc>
                  <a:spcPts val="2800"/>
                </a:lnSpc>
              </a:pPr>
              <a:r>
                <a:rPr lang="en-US" sz="2000">
                  <a:solidFill>
                    <a:srgbClr val="155C94"/>
                  </a:solidFill>
                  <a:latin typeface="Canva Sans"/>
                  <a:ea typeface="Canva Sans"/>
                  <a:cs typeface="Canva Sans"/>
                  <a:sym typeface="Canva Sans"/>
                </a:rPr>
                <a:t>Enterface</a:t>
              </a:r>
            </a:p>
          </p:txBody>
        </p:sp>
      </p:gr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IDENTITY VERIFICATION</a:t>
            </a:r>
          </a:p>
        </p:txBody>
      </p:sp>
      <p:sp>
        <p:nvSpPr>
          <p:cNvPr name="TextBox 7" id="7"/>
          <p:cNvSpPr txBox="true"/>
          <p:nvPr/>
        </p:nvSpPr>
        <p:spPr>
          <a:xfrm rot="0">
            <a:off x="1838739" y="4642199"/>
            <a:ext cx="14610522" cy="964502"/>
          </a:xfrm>
          <a:prstGeom prst="rect">
            <a:avLst/>
          </a:prstGeom>
        </p:spPr>
        <p:txBody>
          <a:bodyPr anchor="t" rtlCol="false" tIns="0" lIns="0" bIns="0" rIns="0">
            <a:spAutoFit/>
          </a:bodyPr>
          <a:lstStyle/>
          <a:p>
            <a:pPr algn="ctr">
              <a:lnSpc>
                <a:spcPts val="4050"/>
              </a:lnSpc>
            </a:pPr>
            <a:r>
              <a:rPr lang="en-US" sz="3000" spc="179">
                <a:solidFill>
                  <a:srgbClr val="FFFFFF"/>
                </a:solidFill>
                <a:latin typeface="Canva Sans"/>
                <a:ea typeface="Canva Sans"/>
                <a:cs typeface="Canva Sans"/>
                <a:sym typeface="Canva Sans"/>
              </a:rPr>
              <a:t>AI-based facial recognition module will ensure voter authentication.</a:t>
            </a:r>
          </a:p>
          <a:p>
            <a:pPr algn="ctr" marL="0" indent="0" lvl="0">
              <a:lnSpc>
                <a:spcPts val="3698"/>
              </a:lnSpc>
              <a:spcBef>
                <a:spcPct val="0"/>
              </a:spcBef>
            </a:pPr>
          </a:p>
        </p:txBody>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Blockchain </a:t>
            </a:r>
          </a:p>
        </p:txBody>
      </p:sp>
      <p:sp>
        <p:nvSpPr>
          <p:cNvPr name="TextBox 7" id="7"/>
          <p:cNvSpPr txBox="true"/>
          <p:nvPr/>
        </p:nvSpPr>
        <p:spPr>
          <a:xfrm rot="0">
            <a:off x="6966865" y="3613591"/>
            <a:ext cx="4354270" cy="1529909"/>
          </a:xfrm>
          <a:prstGeom prst="rect">
            <a:avLst/>
          </a:prstGeom>
        </p:spPr>
        <p:txBody>
          <a:bodyPr anchor="t" rtlCol="false" tIns="0" lIns="0" bIns="0" rIns="0">
            <a:spAutoFit/>
          </a:bodyPr>
          <a:lstStyle/>
          <a:p>
            <a:pPr algn="l" marL="0" indent="0" lvl="0">
              <a:lnSpc>
                <a:spcPts val="12406"/>
              </a:lnSpc>
              <a:spcBef>
                <a:spcPct val="0"/>
              </a:spcBef>
            </a:pPr>
            <a:r>
              <a:rPr lang="en-US" b="true" sz="9189" spc="-183">
                <a:solidFill>
                  <a:srgbClr val="F5F5F5"/>
                </a:solidFill>
                <a:latin typeface="Canva Sans Bold"/>
                <a:ea typeface="Canva Sans Bold"/>
                <a:cs typeface="Canva Sans Bold"/>
                <a:sym typeface="Canva Sans Bold"/>
              </a:rPr>
              <a:t>zk-Sync </a:t>
            </a:r>
          </a:p>
        </p:txBody>
      </p:sp>
      <p:sp>
        <p:nvSpPr>
          <p:cNvPr name="TextBox 8" id="8"/>
          <p:cNvSpPr txBox="true"/>
          <p:nvPr/>
        </p:nvSpPr>
        <p:spPr>
          <a:xfrm rot="0">
            <a:off x="4193451" y="5377487"/>
            <a:ext cx="9901097" cy="1477548"/>
          </a:xfrm>
          <a:prstGeom prst="rect">
            <a:avLst/>
          </a:prstGeom>
        </p:spPr>
        <p:txBody>
          <a:bodyPr anchor="t" rtlCol="false" tIns="0" lIns="0" bIns="0" rIns="0">
            <a:spAutoFit/>
          </a:bodyPr>
          <a:lstStyle/>
          <a:p>
            <a:pPr algn="l">
              <a:lnSpc>
                <a:spcPts val="5991"/>
              </a:lnSpc>
            </a:pPr>
            <a:r>
              <a:rPr lang="en-US" sz="4438">
                <a:solidFill>
                  <a:srgbClr val="F5F5F5"/>
                </a:solidFill>
                <a:latin typeface="Canva Sans"/>
                <a:ea typeface="Canva Sans"/>
                <a:cs typeface="Canva Sans"/>
                <a:sym typeface="Canva Sans"/>
              </a:rPr>
              <a:t>A Layer 2 Ethereum scaling solution</a:t>
            </a:r>
          </a:p>
          <a:p>
            <a:pPr algn="l" marL="0" indent="0" lvl="0">
              <a:lnSpc>
                <a:spcPts val="5991"/>
              </a:lnSpc>
              <a:spcBef>
                <a:spcPct val="0"/>
              </a:spcBef>
            </a:pP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ZK-SYNC</a:t>
            </a:r>
            <a:r>
              <a:rPr lang="en-US" sz="6500" spc="-390">
                <a:solidFill>
                  <a:srgbClr val="FFFFFF"/>
                </a:solidFill>
                <a:latin typeface="Rustic Printed"/>
                <a:ea typeface="Rustic Printed"/>
                <a:cs typeface="Rustic Printed"/>
                <a:sym typeface="Rustic Printed"/>
              </a:rPr>
              <a:t> </a:t>
            </a:r>
            <a:r>
              <a:rPr lang="en-US" sz="6500" spc="-390">
                <a:solidFill>
                  <a:srgbClr val="FFFFFF"/>
                </a:solidFill>
                <a:latin typeface="Rustic Printed"/>
                <a:ea typeface="Rustic Printed"/>
                <a:cs typeface="Rustic Printed"/>
                <a:sym typeface="Rustic Printed"/>
              </a:rPr>
              <a:t> </a:t>
            </a:r>
          </a:p>
        </p:txBody>
      </p:sp>
      <p:sp>
        <p:nvSpPr>
          <p:cNvPr name="TextBox 7" id="7"/>
          <p:cNvSpPr txBox="true"/>
          <p:nvPr/>
        </p:nvSpPr>
        <p:spPr>
          <a:xfrm rot="0">
            <a:off x="1838739" y="2719921"/>
            <a:ext cx="14610522" cy="6167438"/>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Security and Immutability:</a:t>
            </a:r>
            <a:r>
              <a:rPr lang="en-US" sz="3000" spc="179">
                <a:solidFill>
                  <a:srgbClr val="FFFFFF"/>
                </a:solidFill>
                <a:latin typeface="Canva Sans"/>
                <a:ea typeface="Canva Sans"/>
                <a:cs typeface="Canva Sans"/>
                <a:sym typeface="Canva Sans"/>
              </a:rPr>
              <a:t> zkSync uses zero-knowledge proofs to ensure that all transactions are secure and immutable, meeting the system’s requirement for tamper-proof voting records.</a:t>
            </a:r>
          </a:p>
          <a:p>
            <a:pPr algn="l">
              <a:lnSpc>
                <a:spcPts val="4050"/>
              </a:lnSpc>
            </a:pPr>
          </a:p>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Layer 1 Security:</a:t>
            </a:r>
            <a:r>
              <a:rPr lang="en-US" sz="3000" spc="179">
                <a:solidFill>
                  <a:srgbClr val="FFFFFF"/>
                </a:solidFill>
                <a:latin typeface="Canva Sans"/>
                <a:ea typeface="Canva Sans"/>
                <a:cs typeface="Canva Sans"/>
                <a:sym typeface="Canva Sans"/>
              </a:rPr>
              <a:t> zkSync inherits the security guarantees of Ethereum Layer 1, meaning the system does not sacrifice any security while benefiting from scalability.</a:t>
            </a:r>
          </a:p>
          <a:p>
            <a:pPr algn="l">
              <a:lnSpc>
                <a:spcPts val="4050"/>
              </a:lnSpc>
            </a:pPr>
          </a:p>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Smart Contract Support: </a:t>
            </a:r>
            <a:r>
              <a:rPr lang="en-US" sz="3000" spc="179">
                <a:solidFill>
                  <a:srgbClr val="FFFFFF"/>
                </a:solidFill>
                <a:latin typeface="Canva Sans"/>
                <a:ea typeface="Canva Sans"/>
                <a:cs typeface="Canva Sans"/>
                <a:sym typeface="Canva Sans"/>
              </a:rPr>
              <a:t>zkSync is compatible with Solidity, enabling seamless development and integration of voting-related smart contracts.</a:t>
            </a:r>
          </a:p>
          <a:p>
            <a:pPr algn="l" marL="0" indent="0" lvl="0">
              <a:lnSpc>
                <a:spcPts val="4050"/>
              </a:lnSpc>
              <a:spcBef>
                <a:spcPct val="0"/>
              </a:spcBef>
            </a:pPr>
          </a:p>
        </p:txBody>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ZK-SYNC</a:t>
            </a:r>
            <a:r>
              <a:rPr lang="en-US" sz="6500" spc="-390">
                <a:solidFill>
                  <a:srgbClr val="FFFFFF"/>
                </a:solidFill>
                <a:latin typeface="Rustic Printed"/>
                <a:ea typeface="Rustic Printed"/>
                <a:cs typeface="Rustic Printed"/>
                <a:sym typeface="Rustic Printed"/>
              </a:rPr>
              <a:t> </a:t>
            </a:r>
            <a:r>
              <a:rPr lang="en-US" sz="6500" spc="-390">
                <a:solidFill>
                  <a:srgbClr val="FFFFFF"/>
                </a:solidFill>
                <a:latin typeface="Rustic Printed"/>
                <a:ea typeface="Rustic Printed"/>
                <a:cs typeface="Rustic Printed"/>
                <a:sym typeface="Rustic Printed"/>
              </a:rPr>
              <a:t> </a:t>
            </a:r>
          </a:p>
        </p:txBody>
      </p:sp>
      <p:sp>
        <p:nvSpPr>
          <p:cNvPr name="TextBox 7" id="7"/>
          <p:cNvSpPr txBox="true"/>
          <p:nvPr/>
        </p:nvSpPr>
        <p:spPr>
          <a:xfrm rot="0">
            <a:off x="1838739" y="2719921"/>
            <a:ext cx="14610522" cy="3590925"/>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Scalability: </a:t>
            </a:r>
            <a:r>
              <a:rPr lang="en-US" sz="3000" spc="179">
                <a:solidFill>
                  <a:srgbClr val="FFFFFF"/>
                </a:solidFill>
                <a:latin typeface="Canva Sans"/>
                <a:ea typeface="Canva Sans"/>
                <a:cs typeface="Canva Sans"/>
                <a:sym typeface="Canva Sans"/>
              </a:rPr>
              <a:t>Capable of handling thousands of transactions per second.</a:t>
            </a:r>
          </a:p>
          <a:p>
            <a:pPr algn="l">
              <a:lnSpc>
                <a:spcPts val="4050"/>
              </a:lnSpc>
            </a:pPr>
          </a:p>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Cost-Efficiency:</a:t>
            </a:r>
            <a:r>
              <a:rPr lang="en-US" sz="3000" spc="179">
                <a:solidFill>
                  <a:srgbClr val="FFFFFF"/>
                </a:solidFill>
                <a:latin typeface="Canva Sans"/>
                <a:ea typeface="Canva Sans"/>
                <a:cs typeface="Canva Sans"/>
                <a:sym typeface="Canva Sans"/>
              </a:rPr>
              <a:t> zkSync significantly reduces transaction fees up to </a:t>
            </a:r>
            <a:r>
              <a:rPr lang="en-US" b="true" sz="3000" spc="179">
                <a:solidFill>
                  <a:srgbClr val="FFFFFF"/>
                </a:solidFill>
                <a:latin typeface="Canva Sans Bold"/>
                <a:ea typeface="Canva Sans Bold"/>
                <a:cs typeface="Canva Sans Bold"/>
                <a:sym typeface="Canva Sans Bold"/>
              </a:rPr>
              <a:t>95-98%</a:t>
            </a:r>
            <a:r>
              <a:rPr lang="en-US" sz="3000" spc="179">
                <a:solidFill>
                  <a:srgbClr val="FFFFFF"/>
                </a:solidFill>
                <a:latin typeface="Canva Sans"/>
                <a:ea typeface="Canva Sans"/>
                <a:cs typeface="Canva Sans"/>
                <a:sym typeface="Canva Sans"/>
              </a:rPr>
              <a:t> compared to Ethereum Layer 1, making it suitable for high-volume voting scenarios.</a:t>
            </a:r>
          </a:p>
          <a:p>
            <a:pPr algn="l" marL="0" indent="0" lvl="0">
              <a:lnSpc>
                <a:spcPts val="4050"/>
              </a:lnSpc>
              <a:spcBef>
                <a:spcPct val="0"/>
              </a:spcBef>
            </a:pPr>
          </a:p>
        </p:txBody>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376695" y="4815131"/>
            <a:ext cx="1752665" cy="484604"/>
            <a:chOff x="0" y="0"/>
            <a:chExt cx="461607" cy="127632"/>
          </a:xfrm>
        </p:grpSpPr>
        <p:sp>
          <p:nvSpPr>
            <p:cNvPr name="Freeform 7" id="7"/>
            <p:cNvSpPr/>
            <p:nvPr/>
          </p:nvSpPr>
          <p:spPr>
            <a:xfrm flipH="false" flipV="false" rot="0">
              <a:off x="0" y="0"/>
              <a:ext cx="461607" cy="127632"/>
            </a:xfrm>
            <a:custGeom>
              <a:avLst/>
              <a:gdLst/>
              <a:ahLst/>
              <a:cxnLst/>
              <a:rect r="r" b="b" t="t" l="l"/>
              <a:pathLst>
                <a:path h="127632" w="461607">
                  <a:moveTo>
                    <a:pt x="63816" y="0"/>
                  </a:moveTo>
                  <a:lnTo>
                    <a:pt x="397791" y="0"/>
                  </a:lnTo>
                  <a:cubicBezTo>
                    <a:pt x="433036" y="0"/>
                    <a:pt x="461607" y="28571"/>
                    <a:pt x="461607" y="63816"/>
                  </a:cubicBezTo>
                  <a:lnTo>
                    <a:pt x="461607" y="63816"/>
                  </a:lnTo>
                  <a:cubicBezTo>
                    <a:pt x="461607" y="80741"/>
                    <a:pt x="454884" y="96973"/>
                    <a:pt x="442916" y="108941"/>
                  </a:cubicBezTo>
                  <a:cubicBezTo>
                    <a:pt x="430948" y="120909"/>
                    <a:pt x="414716" y="127632"/>
                    <a:pt x="397791" y="127632"/>
                  </a:cubicBezTo>
                  <a:lnTo>
                    <a:pt x="63816" y="127632"/>
                  </a:lnTo>
                  <a:cubicBezTo>
                    <a:pt x="28571" y="127632"/>
                    <a:pt x="0" y="99061"/>
                    <a:pt x="0" y="63816"/>
                  </a:cubicBezTo>
                  <a:lnTo>
                    <a:pt x="0" y="63816"/>
                  </a:lnTo>
                  <a:cubicBezTo>
                    <a:pt x="0" y="28571"/>
                    <a:pt x="28571" y="0"/>
                    <a:pt x="63816" y="0"/>
                  </a:cubicBezTo>
                  <a:close/>
                </a:path>
              </a:pathLst>
            </a:custGeom>
            <a:solidFill>
              <a:srgbClr val="FFDE59"/>
            </a:solidFill>
          </p:spPr>
        </p:sp>
        <p:sp>
          <p:nvSpPr>
            <p:cNvPr name="TextBox 8" id="8"/>
            <p:cNvSpPr txBox="true"/>
            <p:nvPr/>
          </p:nvSpPr>
          <p:spPr>
            <a:xfrm>
              <a:off x="0" y="-38100"/>
              <a:ext cx="461607" cy="16573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838739" y="2719921"/>
            <a:ext cx="14610522" cy="3590925"/>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Scalability:</a:t>
            </a:r>
            <a:r>
              <a:rPr lang="en-US" sz="3000" spc="179">
                <a:solidFill>
                  <a:srgbClr val="FFFFFF"/>
                </a:solidFill>
                <a:latin typeface="Canva Sans"/>
                <a:ea typeface="Canva Sans"/>
                <a:cs typeface="Canva Sans"/>
                <a:sym typeface="Canva Sans"/>
              </a:rPr>
              <a:t> Capable of handling thousands of transactions per second.</a:t>
            </a:r>
          </a:p>
          <a:p>
            <a:pPr algn="l">
              <a:lnSpc>
                <a:spcPts val="4050"/>
              </a:lnSpc>
            </a:pPr>
          </a:p>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Cost-Efficiency:</a:t>
            </a:r>
            <a:r>
              <a:rPr lang="en-US" sz="3000" spc="179">
                <a:solidFill>
                  <a:srgbClr val="FFFFFF"/>
                </a:solidFill>
                <a:latin typeface="Canva Sans"/>
                <a:ea typeface="Canva Sans"/>
                <a:cs typeface="Canva Sans"/>
                <a:sym typeface="Canva Sans"/>
              </a:rPr>
              <a:t> zkSync significantly reduces transaction fees up to </a:t>
            </a:r>
            <a:r>
              <a:rPr lang="en-US" b="true" sz="3000" spc="179">
                <a:solidFill>
                  <a:srgbClr val="000000"/>
                </a:solidFill>
                <a:latin typeface="Canva Sans Bold"/>
                <a:ea typeface="Canva Sans Bold"/>
                <a:cs typeface="Canva Sans Bold"/>
                <a:sym typeface="Canva Sans Bold"/>
              </a:rPr>
              <a:t>95-98%</a:t>
            </a:r>
            <a:r>
              <a:rPr lang="en-US" sz="3000" spc="179">
                <a:solidFill>
                  <a:srgbClr val="FFFFFF"/>
                </a:solidFill>
                <a:latin typeface="Canva Sans"/>
                <a:ea typeface="Canva Sans"/>
                <a:cs typeface="Canva Sans"/>
                <a:sym typeface="Canva Sans"/>
              </a:rPr>
              <a:t> compared to Ethereum Layer 1, making it suitable for high-volume voting scenarios.</a:t>
            </a:r>
          </a:p>
          <a:p>
            <a:pPr algn="l" marL="0" indent="0" lvl="0">
              <a:lnSpc>
                <a:spcPts val="4050"/>
              </a:lnSpc>
              <a:spcBef>
                <a:spcPct val="0"/>
              </a:spcBef>
            </a:pPr>
          </a:p>
        </p:txBody>
      </p:sp>
      <p:sp>
        <p:nvSpPr>
          <p:cNvPr name="TextBox 10" id="10"/>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ZK-SYNC</a:t>
            </a:r>
            <a:r>
              <a:rPr lang="en-US" sz="6500" spc="-390">
                <a:solidFill>
                  <a:srgbClr val="FFFFFF"/>
                </a:solidFill>
                <a:latin typeface="Rustic Printed"/>
                <a:ea typeface="Rustic Printed"/>
                <a:cs typeface="Rustic Printed"/>
                <a:sym typeface="Rustic Printed"/>
              </a:rPr>
              <a:t> </a:t>
            </a:r>
            <a:r>
              <a:rPr lang="en-US" sz="6500" spc="-390">
                <a:solidFill>
                  <a:srgbClr val="FFFFFF"/>
                </a:solidFill>
                <a:latin typeface="Rustic Printed"/>
                <a:ea typeface="Rustic Printed"/>
                <a:cs typeface="Rustic Printed"/>
                <a:sym typeface="Rustic Printed"/>
              </a:rPr>
              <a:t> </a:t>
            </a:r>
          </a:p>
        </p:txBody>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 SMART CONTRACTS</a:t>
            </a:r>
          </a:p>
        </p:txBody>
      </p:sp>
      <p:sp>
        <p:nvSpPr>
          <p:cNvPr name="TextBox 7" id="7"/>
          <p:cNvSpPr txBox="true"/>
          <p:nvPr/>
        </p:nvSpPr>
        <p:spPr>
          <a:xfrm rot="0">
            <a:off x="1838739" y="4362450"/>
            <a:ext cx="14610522" cy="1524000"/>
          </a:xfrm>
          <a:prstGeom prst="rect">
            <a:avLst/>
          </a:prstGeom>
        </p:spPr>
        <p:txBody>
          <a:bodyPr anchor="t" rtlCol="false" tIns="0" lIns="0" bIns="0" rIns="0">
            <a:spAutoFit/>
          </a:bodyPr>
          <a:lstStyle/>
          <a:p>
            <a:pPr algn="ctr">
              <a:lnSpc>
                <a:spcPts val="4050"/>
              </a:lnSpc>
            </a:pPr>
            <a:r>
              <a:rPr lang="en-US" sz="3000" spc="179">
                <a:solidFill>
                  <a:srgbClr val="FFFFFF"/>
                </a:solidFill>
                <a:latin typeface="Canva Sans"/>
                <a:ea typeface="Canva Sans"/>
                <a:cs typeface="Canva Sans"/>
                <a:sym typeface="Canva Sans"/>
              </a:rPr>
              <a:t>Smart contracts written in </a:t>
            </a:r>
            <a:r>
              <a:rPr lang="en-US" b="true" sz="3000" spc="179">
                <a:solidFill>
                  <a:srgbClr val="FFFFFF"/>
                </a:solidFill>
                <a:latin typeface="Canva Sans Bold"/>
                <a:ea typeface="Canva Sans Bold"/>
                <a:cs typeface="Canva Sans Bold"/>
                <a:sym typeface="Canva Sans Bold"/>
              </a:rPr>
              <a:t>Solidity</a:t>
            </a:r>
            <a:r>
              <a:rPr lang="en-US" sz="3000" spc="179">
                <a:solidFill>
                  <a:srgbClr val="FFFFFF"/>
                </a:solidFill>
                <a:latin typeface="Canva Sans"/>
                <a:ea typeface="Canva Sans"/>
                <a:cs typeface="Canva Sans"/>
                <a:sym typeface="Canva Sans"/>
              </a:rPr>
              <a:t> will handle the core voting logic, including vote casting, encryption, and result aggregation.</a:t>
            </a:r>
          </a:p>
          <a:p>
            <a:pPr algn="ctr" marL="0" indent="0" lvl="0">
              <a:lnSpc>
                <a:spcPts val="4050"/>
              </a:lnSpc>
              <a:spcBef>
                <a:spcPct val="0"/>
              </a:spcBef>
            </a:pPr>
          </a:p>
        </p:txBody>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 SMART CONTRACTS</a:t>
            </a:r>
          </a:p>
        </p:txBody>
      </p:sp>
      <p:sp>
        <p:nvSpPr>
          <p:cNvPr name="TextBox 7" id="7"/>
          <p:cNvSpPr txBox="true"/>
          <p:nvPr/>
        </p:nvSpPr>
        <p:spPr>
          <a:xfrm rot="0">
            <a:off x="1838739" y="2748496"/>
            <a:ext cx="14610522" cy="6128385"/>
          </a:xfrm>
          <a:prstGeom prst="rect">
            <a:avLst/>
          </a:prstGeom>
        </p:spPr>
        <p:txBody>
          <a:bodyPr anchor="t" rtlCol="false" tIns="0" lIns="0" bIns="0" rIns="0">
            <a:spAutoFit/>
          </a:bodyPr>
          <a:lstStyle/>
          <a:p>
            <a:pPr algn="l" marL="647700" indent="-323850" lvl="1">
              <a:lnSpc>
                <a:spcPts val="3720"/>
              </a:lnSpc>
              <a:buFont typeface="Arial"/>
              <a:buChar char="•"/>
            </a:pPr>
            <a:r>
              <a:rPr lang="en-US" b="true" sz="3000" spc="179">
                <a:solidFill>
                  <a:srgbClr val="FFFFFF"/>
                </a:solidFill>
                <a:latin typeface="Canva Sans Bold"/>
                <a:ea typeface="Canva Sans Bold"/>
                <a:cs typeface="Canva Sans Bold"/>
                <a:sym typeface="Canva Sans Bold"/>
              </a:rPr>
              <a:t>Transparency:</a:t>
            </a:r>
            <a:r>
              <a:rPr lang="en-US" sz="3000" spc="179">
                <a:solidFill>
                  <a:srgbClr val="FFFFFF"/>
                </a:solidFill>
                <a:latin typeface="Canva Sans"/>
                <a:ea typeface="Canva Sans"/>
                <a:cs typeface="Canva Sans"/>
                <a:sym typeface="Canva Sans"/>
              </a:rPr>
              <a:t> All voting operations are recorded on the blockchain, ensuring that the process is auditable and verifiable by all stakeholders.</a:t>
            </a:r>
          </a:p>
          <a:p>
            <a:pPr algn="l">
              <a:lnSpc>
                <a:spcPts val="4050"/>
              </a:lnSpc>
            </a:pPr>
          </a:p>
          <a:p>
            <a:pPr algn="l" marL="647700" indent="-323850" lvl="1">
              <a:lnSpc>
                <a:spcPts val="3720"/>
              </a:lnSpc>
              <a:buFont typeface="Arial"/>
              <a:buChar char="•"/>
            </a:pPr>
            <a:r>
              <a:rPr lang="en-US" b="true" sz="3000" spc="179">
                <a:solidFill>
                  <a:srgbClr val="FFFFFF"/>
                </a:solidFill>
                <a:latin typeface="Canva Sans Bold"/>
                <a:ea typeface="Canva Sans Bold"/>
                <a:cs typeface="Canva Sans Bold"/>
                <a:sym typeface="Canva Sans Bold"/>
              </a:rPr>
              <a:t>Automation:</a:t>
            </a:r>
            <a:r>
              <a:rPr lang="en-US" sz="3000" spc="179">
                <a:solidFill>
                  <a:srgbClr val="FFFFFF"/>
                </a:solidFill>
                <a:latin typeface="Canva Sans"/>
                <a:ea typeface="Canva Sans"/>
                <a:cs typeface="Canva Sans"/>
                <a:sym typeface="Canva Sans"/>
              </a:rPr>
              <a:t> Smart contracts eliminate the need for manual intervention by automating processes such as vote counting and validation.</a:t>
            </a:r>
          </a:p>
          <a:p>
            <a:pPr algn="l">
              <a:lnSpc>
                <a:spcPts val="3720"/>
              </a:lnSpc>
            </a:pPr>
          </a:p>
          <a:p>
            <a:pPr algn="l" marL="647700" indent="-323850" lvl="1">
              <a:lnSpc>
                <a:spcPts val="3720"/>
              </a:lnSpc>
              <a:buFont typeface="Arial"/>
              <a:buChar char="•"/>
            </a:pPr>
            <a:r>
              <a:rPr lang="en-US" b="true" sz="3000" spc="179">
                <a:solidFill>
                  <a:srgbClr val="FFFFFF"/>
                </a:solidFill>
                <a:latin typeface="Canva Sans Bold"/>
                <a:ea typeface="Canva Sans Bold"/>
                <a:cs typeface="Canva Sans Bold"/>
                <a:sym typeface="Canva Sans Bold"/>
              </a:rPr>
              <a:t>Anonymity: </a:t>
            </a:r>
            <a:r>
              <a:rPr lang="en-US" sz="3000" spc="179">
                <a:solidFill>
                  <a:srgbClr val="FFFFFF"/>
                </a:solidFill>
                <a:latin typeface="Canva Sans"/>
                <a:ea typeface="Canva Sans"/>
                <a:cs typeface="Canva Sans"/>
                <a:sym typeface="Canva Sans"/>
              </a:rPr>
              <a:t>The system will encrypt votes before storing them, ensuring that individual voter preferences remain private.</a:t>
            </a:r>
          </a:p>
          <a:p>
            <a:pPr algn="l">
              <a:lnSpc>
                <a:spcPts val="3720"/>
              </a:lnSpc>
            </a:pPr>
          </a:p>
          <a:p>
            <a:pPr algn="l" marL="647700" indent="-323850" lvl="1">
              <a:lnSpc>
                <a:spcPts val="3720"/>
              </a:lnSpc>
              <a:buFont typeface="Arial"/>
              <a:buChar char="•"/>
            </a:pPr>
            <a:r>
              <a:rPr lang="en-US" b="true" sz="3000" spc="179">
                <a:solidFill>
                  <a:srgbClr val="FFFFFF"/>
                </a:solidFill>
                <a:latin typeface="Canva Sans Bold"/>
                <a:ea typeface="Canva Sans Bold"/>
                <a:cs typeface="Canva Sans Bold"/>
                <a:sym typeface="Canva Sans Bold"/>
              </a:rPr>
              <a:t>Tamper-Proof: </a:t>
            </a:r>
            <a:r>
              <a:rPr lang="en-US" sz="3000" spc="179">
                <a:solidFill>
                  <a:srgbClr val="FFFFFF"/>
                </a:solidFill>
                <a:latin typeface="Canva Sans"/>
                <a:ea typeface="Canva Sans"/>
                <a:cs typeface="Canva Sans"/>
                <a:sym typeface="Canva Sans"/>
              </a:rPr>
              <a:t>Once deployed, the smart contract logic cannot be altered, ensuring trust in the system’s integrity.</a:t>
            </a:r>
          </a:p>
        </p:txBody>
      </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838739" y="3806690"/>
            <a:ext cx="1337451" cy="1454712"/>
          </a:xfrm>
          <a:custGeom>
            <a:avLst/>
            <a:gdLst/>
            <a:ahLst/>
            <a:cxnLst/>
            <a:rect r="r" b="b" t="t" l="l"/>
            <a:pathLst>
              <a:path h="1454712" w="1337451">
                <a:moveTo>
                  <a:pt x="0" y="0"/>
                </a:moveTo>
                <a:lnTo>
                  <a:pt x="1337451" y="0"/>
                </a:lnTo>
                <a:lnTo>
                  <a:pt x="1337451" y="1454712"/>
                </a:lnTo>
                <a:lnTo>
                  <a:pt x="0" y="1454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310720" y="3414604"/>
            <a:ext cx="1526512" cy="2238884"/>
          </a:xfrm>
          <a:custGeom>
            <a:avLst/>
            <a:gdLst/>
            <a:ahLst/>
            <a:cxnLst/>
            <a:rect r="r" b="b" t="t" l="l"/>
            <a:pathLst>
              <a:path h="2238884" w="1526512">
                <a:moveTo>
                  <a:pt x="0" y="0"/>
                </a:moveTo>
                <a:lnTo>
                  <a:pt x="1526512" y="0"/>
                </a:lnTo>
                <a:lnTo>
                  <a:pt x="1526512" y="2238884"/>
                </a:lnTo>
                <a:lnTo>
                  <a:pt x="0" y="22388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 UPGRADABLE SMART CONTRACTS</a:t>
            </a:r>
          </a:p>
        </p:txBody>
      </p:sp>
      <p:sp>
        <p:nvSpPr>
          <p:cNvPr name="Freeform 9" id="9"/>
          <p:cNvSpPr/>
          <p:nvPr/>
        </p:nvSpPr>
        <p:spPr>
          <a:xfrm flipH="false" flipV="false" rot="0">
            <a:off x="12178783" y="2504573"/>
            <a:ext cx="1456174" cy="2135722"/>
          </a:xfrm>
          <a:custGeom>
            <a:avLst/>
            <a:gdLst/>
            <a:ahLst/>
            <a:cxnLst/>
            <a:rect r="r" b="b" t="t" l="l"/>
            <a:pathLst>
              <a:path h="2135722" w="1456174">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178783" y="4938004"/>
            <a:ext cx="1456174" cy="2135722"/>
          </a:xfrm>
          <a:custGeom>
            <a:avLst/>
            <a:gdLst/>
            <a:ahLst/>
            <a:cxnLst/>
            <a:rect r="r" b="b" t="t" l="l"/>
            <a:pathLst>
              <a:path h="2135722" w="1456174">
                <a:moveTo>
                  <a:pt x="0" y="0"/>
                </a:moveTo>
                <a:lnTo>
                  <a:pt x="1456174" y="0"/>
                </a:lnTo>
                <a:lnTo>
                  <a:pt x="1456174" y="2135722"/>
                </a:lnTo>
                <a:lnTo>
                  <a:pt x="0" y="213572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178783" y="7369001"/>
            <a:ext cx="1456174" cy="2135722"/>
          </a:xfrm>
          <a:custGeom>
            <a:avLst/>
            <a:gdLst/>
            <a:ahLst/>
            <a:cxnLst/>
            <a:rect r="r" b="b" t="t" l="l"/>
            <a:pathLst>
              <a:path h="2135722" w="1456174">
                <a:moveTo>
                  <a:pt x="0" y="0"/>
                </a:moveTo>
                <a:lnTo>
                  <a:pt x="1456174" y="0"/>
                </a:lnTo>
                <a:lnTo>
                  <a:pt x="1456174" y="2135722"/>
                </a:lnTo>
                <a:lnTo>
                  <a:pt x="0" y="213572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3176190" y="4534046"/>
            <a:ext cx="2134530" cy="0"/>
          </a:xfrm>
          <a:prstGeom prst="line">
            <a:avLst/>
          </a:prstGeom>
          <a:ln cap="rnd" w="47625">
            <a:solidFill>
              <a:srgbClr val="FFFFFF"/>
            </a:solidFill>
            <a:prstDash val="solid"/>
            <a:headEnd type="none" len="sm" w="sm"/>
            <a:tailEnd type="triangle" len="med" w="lg"/>
          </a:ln>
        </p:spPr>
      </p:sp>
      <p:sp>
        <p:nvSpPr>
          <p:cNvPr name="AutoShape 13" id="13"/>
          <p:cNvSpPr/>
          <p:nvPr/>
        </p:nvSpPr>
        <p:spPr>
          <a:xfrm flipV="true">
            <a:off x="6837232" y="3572434"/>
            <a:ext cx="5341551" cy="961612"/>
          </a:xfrm>
          <a:prstGeom prst="line">
            <a:avLst/>
          </a:prstGeom>
          <a:ln cap="rnd" w="47625">
            <a:solidFill>
              <a:srgbClr val="FFFFFF"/>
            </a:solidFill>
            <a:prstDash val="solid"/>
            <a:headEnd type="none" len="sm" w="sm"/>
            <a:tailEnd type="triangle" len="med" w="lg"/>
          </a:ln>
        </p:spPr>
      </p:sp>
      <p:sp>
        <p:nvSpPr>
          <p:cNvPr name="TextBox 14" id="14"/>
          <p:cNvSpPr txBox="true"/>
          <p:nvPr/>
        </p:nvSpPr>
        <p:spPr>
          <a:xfrm rot="0">
            <a:off x="5529622" y="5850909"/>
            <a:ext cx="1088708" cy="701675"/>
          </a:xfrm>
          <a:prstGeom prst="rect">
            <a:avLst/>
          </a:prstGeom>
        </p:spPr>
        <p:txBody>
          <a:bodyPr anchor="t" rtlCol="false" tIns="0" lIns="0" bIns="0" rIns="0">
            <a:spAutoFit/>
          </a:bodyPr>
          <a:lstStyle/>
          <a:p>
            <a:pPr algn="ctr">
              <a:lnSpc>
                <a:spcPts val="2800"/>
              </a:lnSpc>
            </a:pPr>
            <a:r>
              <a:rPr lang="en-US" sz="2000">
                <a:solidFill>
                  <a:srgbClr val="FCFCFC"/>
                </a:solidFill>
                <a:latin typeface="Canva Sans"/>
                <a:ea typeface="Canva Sans"/>
                <a:cs typeface="Canva Sans"/>
                <a:sym typeface="Canva Sans"/>
              </a:rPr>
              <a:t>Proxy</a:t>
            </a:r>
          </a:p>
          <a:p>
            <a:pPr algn="ctr" marL="0" indent="0" lvl="0">
              <a:lnSpc>
                <a:spcPts val="2800"/>
              </a:lnSpc>
              <a:spcBef>
                <a:spcPct val="0"/>
              </a:spcBef>
            </a:pPr>
            <a:r>
              <a:rPr lang="en-US" sz="2000">
                <a:solidFill>
                  <a:srgbClr val="FCFCFC"/>
                </a:solidFill>
                <a:latin typeface="Canva Sans"/>
                <a:ea typeface="Canva Sans"/>
                <a:cs typeface="Canva Sans"/>
                <a:sym typeface="Canva Sans"/>
              </a:rPr>
              <a:t>Contract</a:t>
            </a:r>
          </a:p>
        </p:txBody>
      </p:sp>
      <p:sp>
        <p:nvSpPr>
          <p:cNvPr name="TextBox 15" id="15"/>
          <p:cNvSpPr txBox="true"/>
          <p:nvPr/>
        </p:nvSpPr>
        <p:spPr>
          <a:xfrm rot="0">
            <a:off x="13856275" y="3197784"/>
            <a:ext cx="1961515" cy="701675"/>
          </a:xfrm>
          <a:prstGeom prst="rect">
            <a:avLst/>
          </a:prstGeom>
        </p:spPr>
        <p:txBody>
          <a:bodyPr anchor="t" rtlCol="false" tIns="0" lIns="0" bIns="0" rIns="0">
            <a:spAutoFit/>
          </a:bodyPr>
          <a:lstStyle/>
          <a:p>
            <a:pPr algn="ctr">
              <a:lnSpc>
                <a:spcPts val="2800"/>
              </a:lnSpc>
            </a:pPr>
            <a:r>
              <a:rPr lang="en-US" sz="2000">
                <a:solidFill>
                  <a:srgbClr val="FCFCFC"/>
                </a:solidFill>
                <a:latin typeface="Canva Sans"/>
                <a:ea typeface="Canva Sans"/>
                <a:cs typeface="Canva Sans"/>
                <a:sym typeface="Canva Sans"/>
              </a:rPr>
              <a:t>Implementation</a:t>
            </a:r>
          </a:p>
          <a:p>
            <a:pPr algn="ctr" marL="0" indent="0" lvl="0">
              <a:lnSpc>
                <a:spcPts val="2800"/>
              </a:lnSpc>
              <a:spcBef>
                <a:spcPct val="0"/>
              </a:spcBef>
            </a:pPr>
            <a:r>
              <a:rPr lang="en-US" sz="2000">
                <a:solidFill>
                  <a:srgbClr val="FCFCFC"/>
                </a:solidFill>
                <a:latin typeface="Canva Sans"/>
                <a:ea typeface="Canva Sans"/>
                <a:cs typeface="Canva Sans"/>
                <a:sym typeface="Canva Sans"/>
              </a:rPr>
              <a:t>Contract</a:t>
            </a:r>
          </a:p>
        </p:txBody>
      </p:sp>
      <p:grpSp>
        <p:nvGrpSpPr>
          <p:cNvPr name="Group 16" id="16"/>
          <p:cNvGrpSpPr/>
          <p:nvPr/>
        </p:nvGrpSpPr>
        <p:grpSpPr>
          <a:xfrm rot="0">
            <a:off x="5420171" y="4938004"/>
            <a:ext cx="1307610" cy="473819"/>
            <a:chOff x="0" y="0"/>
            <a:chExt cx="344391" cy="124792"/>
          </a:xfrm>
        </p:grpSpPr>
        <p:sp>
          <p:nvSpPr>
            <p:cNvPr name="Freeform 17" id="17"/>
            <p:cNvSpPr/>
            <p:nvPr/>
          </p:nvSpPr>
          <p:spPr>
            <a:xfrm flipH="false" flipV="false" rot="0">
              <a:off x="0" y="0"/>
              <a:ext cx="344391" cy="124792"/>
            </a:xfrm>
            <a:custGeom>
              <a:avLst/>
              <a:gdLst/>
              <a:ahLst/>
              <a:cxnLst/>
              <a:rect r="r" b="b" t="t" l="l"/>
              <a:pathLst>
                <a:path h="124792" w="344391">
                  <a:moveTo>
                    <a:pt x="62396" y="0"/>
                  </a:moveTo>
                  <a:lnTo>
                    <a:pt x="281995" y="0"/>
                  </a:lnTo>
                  <a:cubicBezTo>
                    <a:pt x="298544" y="0"/>
                    <a:pt x="314414" y="6574"/>
                    <a:pt x="326116" y="18275"/>
                  </a:cubicBezTo>
                  <a:cubicBezTo>
                    <a:pt x="337817" y="29977"/>
                    <a:pt x="344391" y="45848"/>
                    <a:pt x="344391" y="62396"/>
                  </a:cubicBezTo>
                  <a:lnTo>
                    <a:pt x="344391" y="62396"/>
                  </a:lnTo>
                  <a:cubicBezTo>
                    <a:pt x="344391" y="96856"/>
                    <a:pt x="316455" y="124792"/>
                    <a:pt x="281995"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sp>
        <p:sp>
          <p:nvSpPr>
            <p:cNvPr name="TextBox 18" id="18"/>
            <p:cNvSpPr txBox="true"/>
            <p:nvPr/>
          </p:nvSpPr>
          <p:spPr>
            <a:xfrm>
              <a:off x="0" y="-47625"/>
              <a:ext cx="344391" cy="172417"/>
            </a:xfrm>
            <a:prstGeom prst="rect">
              <a:avLst/>
            </a:prstGeom>
          </p:spPr>
          <p:txBody>
            <a:bodyPr anchor="ctr" rtlCol="false" tIns="50800" lIns="50800" bIns="50800" rIns="50800"/>
            <a:lstStyle/>
            <a:p>
              <a:pPr algn="ctr">
                <a:lnSpc>
                  <a:spcPts val="2800"/>
                </a:lnSpc>
              </a:pPr>
              <a:r>
                <a:rPr lang="en-US" b="true" sz="2000">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0x5</a:t>
              </a:r>
              <a:r>
                <a:rPr lang="en-US" b="true" sz="2000">
                  <a:solidFill>
                    <a:srgbClr val="155C94"/>
                  </a:solidFill>
                  <a:latin typeface="Canva Sans Bold"/>
                  <a:ea typeface="Canva Sans Bold"/>
                  <a:cs typeface="Canva Sans Bold"/>
                  <a:sym typeface="Canva Sans Bold"/>
                  <a:hlinkClick r:id="rId8" tooltip="https://sepolia.etherscan.io/tx/0x6d1dc7567cdf548dd1bee64faea794cb954ea396a56c8f788e298a52a84c21ce"/>
                </a:rPr>
                <a:t>F6</a:t>
              </a:r>
            </a:p>
          </p:txBody>
        </p:sp>
      </p:grpSp>
      <p:grpSp>
        <p:nvGrpSpPr>
          <p:cNvPr name="Group 19" id="19"/>
          <p:cNvGrpSpPr/>
          <p:nvPr/>
        </p:nvGrpSpPr>
        <p:grpSpPr>
          <a:xfrm rot="0">
            <a:off x="12267453" y="3899459"/>
            <a:ext cx="1278835" cy="473819"/>
            <a:chOff x="0" y="0"/>
            <a:chExt cx="336813" cy="124792"/>
          </a:xfrm>
        </p:grpSpPr>
        <p:sp>
          <p:nvSpPr>
            <p:cNvPr name="Freeform 20" id="20"/>
            <p:cNvSpPr/>
            <p:nvPr/>
          </p:nvSpPr>
          <p:spPr>
            <a:xfrm flipH="false" flipV="false" rot="0">
              <a:off x="0" y="0"/>
              <a:ext cx="336813" cy="124792"/>
            </a:xfrm>
            <a:custGeom>
              <a:avLst/>
              <a:gdLst/>
              <a:ahLst/>
              <a:cxnLst/>
              <a:rect r="r" b="b" t="t" l="l"/>
              <a:pathLst>
                <a:path h="124792" w="336813">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sp>
        <p:sp>
          <p:nvSpPr>
            <p:cNvPr name="TextBox 21" id="21"/>
            <p:cNvSpPr txBox="true"/>
            <p:nvPr/>
          </p:nvSpPr>
          <p:spPr>
            <a:xfrm>
              <a:off x="0" y="-47625"/>
              <a:ext cx="336813" cy="172417"/>
            </a:xfrm>
            <a:prstGeom prst="rect">
              <a:avLst/>
            </a:prstGeom>
          </p:spPr>
          <p:txBody>
            <a:bodyPr anchor="ctr" rtlCol="false" tIns="50800" lIns="50800" bIns="50800" rIns="50800"/>
            <a:lstStyle/>
            <a:p>
              <a:pPr algn="ctr">
                <a:lnSpc>
                  <a:spcPts val="2800"/>
                </a:lnSpc>
              </a:pPr>
              <a:r>
                <a:rPr lang="en-US" b="true" sz="2000">
                  <a:solidFill>
                    <a:srgbClr val="155C94"/>
                  </a:solidFill>
                  <a:latin typeface="Canva Sans Bold"/>
                  <a:ea typeface="Canva Sans Bold"/>
                  <a:cs typeface="Canva Sans Bold"/>
                  <a:sym typeface="Canva Sans Bold"/>
                  <a:hlinkClick r:id="rId9" tooltip="https://sepolia.etherscan.io/tx/0x6d1dc7567cdf548dd1bee64faea794cb954ea396a56c8f788e298a52a84c21ce"/>
                </a:rPr>
                <a:t>0x6D1</a:t>
              </a:r>
            </a:p>
          </p:txBody>
        </p:sp>
      </p:grpSp>
      <p:sp>
        <p:nvSpPr>
          <p:cNvPr name="TextBox 22" id="22"/>
          <p:cNvSpPr txBox="true"/>
          <p:nvPr/>
        </p:nvSpPr>
        <p:spPr>
          <a:xfrm rot="0">
            <a:off x="2224969" y="5364198"/>
            <a:ext cx="564991" cy="34925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CFCFC"/>
                </a:solidFill>
                <a:latin typeface="Canva Sans"/>
                <a:ea typeface="Canva Sans"/>
                <a:cs typeface="Canva Sans"/>
                <a:sym typeface="Canva Sans"/>
              </a:rPr>
              <a:t>User</a:t>
            </a:r>
          </a:p>
        </p:txBody>
      </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838739" y="3806690"/>
            <a:ext cx="1337451" cy="1454712"/>
          </a:xfrm>
          <a:custGeom>
            <a:avLst/>
            <a:gdLst/>
            <a:ahLst/>
            <a:cxnLst/>
            <a:rect r="r" b="b" t="t" l="l"/>
            <a:pathLst>
              <a:path h="1454712" w="1337451">
                <a:moveTo>
                  <a:pt x="0" y="0"/>
                </a:moveTo>
                <a:lnTo>
                  <a:pt x="1337451" y="0"/>
                </a:lnTo>
                <a:lnTo>
                  <a:pt x="1337451" y="1454712"/>
                </a:lnTo>
                <a:lnTo>
                  <a:pt x="0" y="1454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310720" y="3414604"/>
            <a:ext cx="1526512" cy="2238884"/>
          </a:xfrm>
          <a:custGeom>
            <a:avLst/>
            <a:gdLst/>
            <a:ahLst/>
            <a:cxnLst/>
            <a:rect r="r" b="b" t="t" l="l"/>
            <a:pathLst>
              <a:path h="2238884" w="1526512">
                <a:moveTo>
                  <a:pt x="0" y="0"/>
                </a:moveTo>
                <a:lnTo>
                  <a:pt x="1526512" y="0"/>
                </a:lnTo>
                <a:lnTo>
                  <a:pt x="1526512" y="2238884"/>
                </a:lnTo>
                <a:lnTo>
                  <a:pt x="0" y="22388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78783" y="2504573"/>
            <a:ext cx="1456174" cy="2135722"/>
          </a:xfrm>
          <a:custGeom>
            <a:avLst/>
            <a:gdLst/>
            <a:ahLst/>
            <a:cxnLst/>
            <a:rect r="r" b="b" t="t" l="l"/>
            <a:pathLst>
              <a:path h="2135722" w="1456174">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178783" y="4938004"/>
            <a:ext cx="1456174" cy="2135722"/>
          </a:xfrm>
          <a:custGeom>
            <a:avLst/>
            <a:gdLst/>
            <a:ahLst/>
            <a:cxnLst/>
            <a:rect r="r" b="b" t="t" l="l"/>
            <a:pathLst>
              <a:path h="2135722" w="1456174">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178783" y="7369001"/>
            <a:ext cx="1456174" cy="2135722"/>
          </a:xfrm>
          <a:custGeom>
            <a:avLst/>
            <a:gdLst/>
            <a:ahLst/>
            <a:cxnLst/>
            <a:rect r="r" b="b" t="t" l="l"/>
            <a:pathLst>
              <a:path h="2135722" w="1456174">
                <a:moveTo>
                  <a:pt x="0" y="0"/>
                </a:moveTo>
                <a:lnTo>
                  <a:pt x="1456174" y="0"/>
                </a:lnTo>
                <a:lnTo>
                  <a:pt x="1456174" y="2135722"/>
                </a:lnTo>
                <a:lnTo>
                  <a:pt x="0" y="213572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3176190" y="4534046"/>
            <a:ext cx="2134530" cy="0"/>
          </a:xfrm>
          <a:prstGeom prst="line">
            <a:avLst/>
          </a:prstGeom>
          <a:ln cap="rnd" w="47625">
            <a:solidFill>
              <a:srgbClr val="FFFFFF"/>
            </a:solidFill>
            <a:prstDash val="solid"/>
            <a:headEnd type="none" len="sm" w="sm"/>
            <a:tailEnd type="triangle" len="med" w="lg"/>
          </a:ln>
        </p:spPr>
      </p:sp>
      <p:sp>
        <p:nvSpPr>
          <p:cNvPr name="AutoShape 12" id="12"/>
          <p:cNvSpPr/>
          <p:nvPr/>
        </p:nvSpPr>
        <p:spPr>
          <a:xfrm>
            <a:off x="6837232" y="4534046"/>
            <a:ext cx="5341551" cy="1471818"/>
          </a:xfrm>
          <a:prstGeom prst="line">
            <a:avLst/>
          </a:prstGeom>
          <a:ln cap="rnd" w="47625">
            <a:solidFill>
              <a:srgbClr val="FFFFFF"/>
            </a:solidFill>
            <a:prstDash val="solid"/>
            <a:headEnd type="none" len="sm" w="sm"/>
            <a:tailEnd type="triangle" len="med" w="lg"/>
          </a:ln>
        </p:spPr>
      </p:sp>
      <p:grpSp>
        <p:nvGrpSpPr>
          <p:cNvPr name="Group 13" id="13"/>
          <p:cNvGrpSpPr/>
          <p:nvPr/>
        </p:nvGrpSpPr>
        <p:grpSpPr>
          <a:xfrm rot="0">
            <a:off x="5420171" y="4938004"/>
            <a:ext cx="1307610" cy="473819"/>
            <a:chOff x="0" y="0"/>
            <a:chExt cx="344391" cy="124792"/>
          </a:xfrm>
        </p:grpSpPr>
        <p:sp>
          <p:nvSpPr>
            <p:cNvPr name="Freeform 14" id="14"/>
            <p:cNvSpPr/>
            <p:nvPr/>
          </p:nvSpPr>
          <p:spPr>
            <a:xfrm flipH="false" flipV="false" rot="0">
              <a:off x="0" y="0"/>
              <a:ext cx="344391" cy="124792"/>
            </a:xfrm>
            <a:custGeom>
              <a:avLst/>
              <a:gdLst/>
              <a:ahLst/>
              <a:cxnLst/>
              <a:rect r="r" b="b" t="t" l="l"/>
              <a:pathLst>
                <a:path h="124792" w="344391">
                  <a:moveTo>
                    <a:pt x="62396" y="0"/>
                  </a:moveTo>
                  <a:lnTo>
                    <a:pt x="281995" y="0"/>
                  </a:lnTo>
                  <a:cubicBezTo>
                    <a:pt x="298544" y="0"/>
                    <a:pt x="314414" y="6574"/>
                    <a:pt x="326116" y="18275"/>
                  </a:cubicBezTo>
                  <a:cubicBezTo>
                    <a:pt x="337817" y="29977"/>
                    <a:pt x="344391" y="45848"/>
                    <a:pt x="344391" y="62396"/>
                  </a:cubicBezTo>
                  <a:lnTo>
                    <a:pt x="344391" y="62396"/>
                  </a:lnTo>
                  <a:cubicBezTo>
                    <a:pt x="344391" y="96856"/>
                    <a:pt x="316455" y="124792"/>
                    <a:pt x="281995"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sp>
        <p:sp>
          <p:nvSpPr>
            <p:cNvPr name="TextBox 15" id="15"/>
            <p:cNvSpPr txBox="true"/>
            <p:nvPr/>
          </p:nvSpPr>
          <p:spPr>
            <a:xfrm>
              <a:off x="0" y="-47625"/>
              <a:ext cx="344391" cy="172417"/>
            </a:xfrm>
            <a:prstGeom prst="rect">
              <a:avLst/>
            </a:prstGeom>
          </p:spPr>
          <p:txBody>
            <a:bodyPr anchor="ctr" rtlCol="false" tIns="50800" lIns="50800" bIns="50800" rIns="50800"/>
            <a:lstStyle/>
            <a:p>
              <a:pPr algn="ctr">
                <a:lnSpc>
                  <a:spcPts val="2800"/>
                </a:lnSpc>
              </a:pPr>
              <a:r>
                <a:rPr lang="en-US" b="true" sz="2000">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0x5</a:t>
              </a:r>
              <a:r>
                <a:rPr lang="en-US" b="true" sz="2000">
                  <a:solidFill>
                    <a:srgbClr val="155C94"/>
                  </a:solidFill>
                  <a:latin typeface="Canva Sans Bold"/>
                  <a:ea typeface="Canva Sans Bold"/>
                  <a:cs typeface="Canva Sans Bold"/>
                  <a:sym typeface="Canva Sans Bold"/>
                </a:rPr>
                <a:t>F6</a:t>
              </a:r>
            </a:p>
          </p:txBody>
        </p:sp>
      </p:grpSp>
      <p:sp>
        <p:nvSpPr>
          <p:cNvPr name="TextBox 16" id="1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 UPGRADABLE SMART CONTRACTS</a:t>
            </a:r>
          </a:p>
        </p:txBody>
      </p:sp>
      <p:sp>
        <p:nvSpPr>
          <p:cNvPr name="TextBox 17" id="17"/>
          <p:cNvSpPr txBox="true"/>
          <p:nvPr/>
        </p:nvSpPr>
        <p:spPr>
          <a:xfrm rot="0">
            <a:off x="5529622" y="5850909"/>
            <a:ext cx="1088708" cy="701675"/>
          </a:xfrm>
          <a:prstGeom prst="rect">
            <a:avLst/>
          </a:prstGeom>
        </p:spPr>
        <p:txBody>
          <a:bodyPr anchor="t" rtlCol="false" tIns="0" lIns="0" bIns="0" rIns="0">
            <a:spAutoFit/>
          </a:bodyPr>
          <a:lstStyle/>
          <a:p>
            <a:pPr algn="ctr">
              <a:lnSpc>
                <a:spcPts val="2800"/>
              </a:lnSpc>
            </a:pPr>
            <a:r>
              <a:rPr lang="en-US" sz="2000">
                <a:solidFill>
                  <a:srgbClr val="FCFCFC"/>
                </a:solidFill>
                <a:latin typeface="Canva Sans"/>
                <a:ea typeface="Canva Sans"/>
                <a:cs typeface="Canva Sans"/>
                <a:sym typeface="Canva Sans"/>
              </a:rPr>
              <a:t>Proxy</a:t>
            </a:r>
          </a:p>
          <a:p>
            <a:pPr algn="ctr" marL="0" indent="0" lvl="0">
              <a:lnSpc>
                <a:spcPts val="2800"/>
              </a:lnSpc>
              <a:spcBef>
                <a:spcPct val="0"/>
              </a:spcBef>
            </a:pPr>
            <a:r>
              <a:rPr lang="en-US" sz="2000">
                <a:solidFill>
                  <a:srgbClr val="FCFCFC"/>
                </a:solidFill>
                <a:latin typeface="Canva Sans"/>
                <a:ea typeface="Canva Sans"/>
                <a:cs typeface="Canva Sans"/>
                <a:sym typeface="Canva Sans"/>
              </a:rPr>
              <a:t>Contract</a:t>
            </a:r>
          </a:p>
        </p:txBody>
      </p:sp>
      <p:sp>
        <p:nvSpPr>
          <p:cNvPr name="TextBox 18" id="18"/>
          <p:cNvSpPr txBox="true"/>
          <p:nvPr/>
        </p:nvSpPr>
        <p:spPr>
          <a:xfrm rot="0">
            <a:off x="13856275" y="5631215"/>
            <a:ext cx="1961515" cy="701675"/>
          </a:xfrm>
          <a:prstGeom prst="rect">
            <a:avLst/>
          </a:prstGeom>
        </p:spPr>
        <p:txBody>
          <a:bodyPr anchor="t" rtlCol="false" tIns="0" lIns="0" bIns="0" rIns="0">
            <a:spAutoFit/>
          </a:bodyPr>
          <a:lstStyle/>
          <a:p>
            <a:pPr algn="ctr">
              <a:lnSpc>
                <a:spcPts val="2800"/>
              </a:lnSpc>
            </a:pPr>
            <a:r>
              <a:rPr lang="en-US" sz="2000">
                <a:solidFill>
                  <a:srgbClr val="FCFCFC"/>
                </a:solidFill>
                <a:latin typeface="Canva Sans"/>
                <a:ea typeface="Canva Sans"/>
                <a:cs typeface="Canva Sans"/>
                <a:sym typeface="Canva Sans"/>
              </a:rPr>
              <a:t>Implementation</a:t>
            </a:r>
          </a:p>
          <a:p>
            <a:pPr algn="ctr" marL="0" indent="0" lvl="0">
              <a:lnSpc>
                <a:spcPts val="2800"/>
              </a:lnSpc>
              <a:spcBef>
                <a:spcPct val="0"/>
              </a:spcBef>
            </a:pPr>
            <a:r>
              <a:rPr lang="en-US" sz="2000">
                <a:solidFill>
                  <a:srgbClr val="FCFCFC"/>
                </a:solidFill>
                <a:latin typeface="Canva Sans"/>
                <a:ea typeface="Canva Sans"/>
                <a:cs typeface="Canva Sans"/>
                <a:sym typeface="Canva Sans"/>
              </a:rPr>
              <a:t>Contract</a:t>
            </a:r>
          </a:p>
        </p:txBody>
      </p:sp>
      <p:grpSp>
        <p:nvGrpSpPr>
          <p:cNvPr name="Group 19" id="19"/>
          <p:cNvGrpSpPr/>
          <p:nvPr/>
        </p:nvGrpSpPr>
        <p:grpSpPr>
          <a:xfrm rot="0">
            <a:off x="12267453" y="3899459"/>
            <a:ext cx="1278835" cy="473819"/>
            <a:chOff x="0" y="0"/>
            <a:chExt cx="336813" cy="124792"/>
          </a:xfrm>
        </p:grpSpPr>
        <p:sp>
          <p:nvSpPr>
            <p:cNvPr name="Freeform 20" id="20"/>
            <p:cNvSpPr/>
            <p:nvPr/>
          </p:nvSpPr>
          <p:spPr>
            <a:xfrm flipH="false" flipV="false" rot="0">
              <a:off x="0" y="0"/>
              <a:ext cx="336813" cy="124792"/>
            </a:xfrm>
            <a:custGeom>
              <a:avLst/>
              <a:gdLst/>
              <a:ahLst/>
              <a:cxnLst/>
              <a:rect r="r" b="b" t="t" l="l"/>
              <a:pathLst>
                <a:path h="124792" w="336813">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sp>
        <p:sp>
          <p:nvSpPr>
            <p:cNvPr name="TextBox 21" id="21"/>
            <p:cNvSpPr txBox="true"/>
            <p:nvPr/>
          </p:nvSpPr>
          <p:spPr>
            <a:xfrm>
              <a:off x="0" y="-47625"/>
              <a:ext cx="336813" cy="172417"/>
            </a:xfrm>
            <a:prstGeom prst="rect">
              <a:avLst/>
            </a:prstGeom>
          </p:spPr>
          <p:txBody>
            <a:bodyPr anchor="ctr" rtlCol="false" tIns="50800" lIns="50800" bIns="50800" rIns="50800"/>
            <a:lstStyle/>
            <a:p>
              <a:pPr algn="ctr">
                <a:lnSpc>
                  <a:spcPts val="2800"/>
                </a:lnSpc>
              </a:pPr>
              <a:r>
                <a:rPr lang="en-US" b="true" sz="2000">
                  <a:solidFill>
                    <a:srgbClr val="155C94"/>
                  </a:solidFill>
                  <a:latin typeface="Canva Sans Bold"/>
                  <a:ea typeface="Canva Sans Bold"/>
                  <a:cs typeface="Canva Sans Bold"/>
                  <a:sym typeface="Canva Sans Bold"/>
                  <a:hlinkClick r:id="rId8" tooltip="https://sepolia.etherscan.io/tx/0x6d1dc7567cdf548dd1bee64faea794cb954ea396a56c8f788e298a52a84c21ce"/>
                </a:rPr>
                <a:t>0x6D1</a:t>
              </a:r>
            </a:p>
          </p:txBody>
        </p:sp>
      </p:grpSp>
      <p:sp>
        <p:nvSpPr>
          <p:cNvPr name="Freeform 22" id="22"/>
          <p:cNvSpPr/>
          <p:nvPr/>
        </p:nvSpPr>
        <p:spPr>
          <a:xfrm flipH="false" flipV="false" rot="0">
            <a:off x="13271942" y="4110767"/>
            <a:ext cx="519918" cy="471153"/>
          </a:xfrm>
          <a:custGeom>
            <a:avLst/>
            <a:gdLst/>
            <a:ahLst/>
            <a:cxnLst/>
            <a:rect r="r" b="b" t="t" l="l"/>
            <a:pathLst>
              <a:path h="471153" w="519918">
                <a:moveTo>
                  <a:pt x="0" y="0"/>
                </a:moveTo>
                <a:lnTo>
                  <a:pt x="519917" y="0"/>
                </a:lnTo>
                <a:lnTo>
                  <a:pt x="519917" y="471153"/>
                </a:lnTo>
                <a:lnTo>
                  <a:pt x="0" y="4711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12253065" y="6392895"/>
            <a:ext cx="1278835" cy="473819"/>
            <a:chOff x="0" y="0"/>
            <a:chExt cx="336813" cy="124792"/>
          </a:xfrm>
        </p:grpSpPr>
        <p:sp>
          <p:nvSpPr>
            <p:cNvPr name="Freeform 24" id="24"/>
            <p:cNvSpPr/>
            <p:nvPr/>
          </p:nvSpPr>
          <p:spPr>
            <a:xfrm flipH="false" flipV="false" rot="0">
              <a:off x="0" y="0"/>
              <a:ext cx="336813" cy="124792"/>
            </a:xfrm>
            <a:custGeom>
              <a:avLst/>
              <a:gdLst/>
              <a:ahLst/>
              <a:cxnLst/>
              <a:rect r="r" b="b" t="t" l="l"/>
              <a:pathLst>
                <a:path h="124792" w="336813">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sp>
        <p:sp>
          <p:nvSpPr>
            <p:cNvPr name="TextBox 25" id="25"/>
            <p:cNvSpPr txBox="true"/>
            <p:nvPr/>
          </p:nvSpPr>
          <p:spPr>
            <a:xfrm>
              <a:off x="0" y="-47625"/>
              <a:ext cx="336813" cy="172417"/>
            </a:xfrm>
            <a:prstGeom prst="rect">
              <a:avLst/>
            </a:prstGeom>
          </p:spPr>
          <p:txBody>
            <a:bodyPr anchor="ctr" rtlCol="false" tIns="50800" lIns="50800" bIns="50800" rIns="50800"/>
            <a:lstStyle/>
            <a:p>
              <a:pPr algn="ctr">
                <a:lnSpc>
                  <a:spcPts val="2800"/>
                </a:lnSpc>
              </a:pPr>
              <a:r>
                <a:rPr lang="en-US" b="true" sz="2000">
                  <a:solidFill>
                    <a:srgbClr val="155C94"/>
                  </a:solidFill>
                  <a:latin typeface="Canva Sans Bold"/>
                  <a:ea typeface="Canva Sans Bold"/>
                  <a:cs typeface="Canva Sans Bold"/>
                  <a:sym typeface="Canva Sans Bold"/>
                  <a:hlinkClick r:id="rId11" tooltip="https://sepolia.etherscan.io/address/0x2d567ece699eabe5afcd141edb7a4f2d0d6ce8a0"/>
                </a:rPr>
                <a:t>0x2D5</a:t>
              </a:r>
            </a:p>
          </p:txBody>
        </p:sp>
      </p:grpSp>
      <p:sp>
        <p:nvSpPr>
          <p:cNvPr name="TextBox 26" id="26"/>
          <p:cNvSpPr txBox="true"/>
          <p:nvPr/>
        </p:nvSpPr>
        <p:spPr>
          <a:xfrm rot="0">
            <a:off x="2224969" y="5364198"/>
            <a:ext cx="564991" cy="34925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CFCFC"/>
                </a:solidFill>
                <a:latin typeface="Canva Sans"/>
                <a:ea typeface="Canva Sans"/>
                <a:cs typeface="Canva Sans"/>
                <a:sym typeface="Canva Sans"/>
              </a:rPr>
              <a:t>User</a:t>
            </a:r>
          </a:p>
        </p:txBody>
      </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838739" y="3806690"/>
            <a:ext cx="1337451" cy="1454712"/>
          </a:xfrm>
          <a:custGeom>
            <a:avLst/>
            <a:gdLst/>
            <a:ahLst/>
            <a:cxnLst/>
            <a:rect r="r" b="b" t="t" l="l"/>
            <a:pathLst>
              <a:path h="1454712" w="1337451">
                <a:moveTo>
                  <a:pt x="0" y="0"/>
                </a:moveTo>
                <a:lnTo>
                  <a:pt x="1337451" y="0"/>
                </a:lnTo>
                <a:lnTo>
                  <a:pt x="1337451" y="1454712"/>
                </a:lnTo>
                <a:lnTo>
                  <a:pt x="0" y="1454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310720" y="3414604"/>
            <a:ext cx="1526512" cy="2238884"/>
          </a:xfrm>
          <a:custGeom>
            <a:avLst/>
            <a:gdLst/>
            <a:ahLst/>
            <a:cxnLst/>
            <a:rect r="r" b="b" t="t" l="l"/>
            <a:pathLst>
              <a:path h="2238884" w="1526512">
                <a:moveTo>
                  <a:pt x="0" y="0"/>
                </a:moveTo>
                <a:lnTo>
                  <a:pt x="1526512" y="0"/>
                </a:lnTo>
                <a:lnTo>
                  <a:pt x="1526512" y="2238884"/>
                </a:lnTo>
                <a:lnTo>
                  <a:pt x="0" y="22388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78783" y="2504573"/>
            <a:ext cx="1456174" cy="2135722"/>
          </a:xfrm>
          <a:custGeom>
            <a:avLst/>
            <a:gdLst/>
            <a:ahLst/>
            <a:cxnLst/>
            <a:rect r="r" b="b" t="t" l="l"/>
            <a:pathLst>
              <a:path h="2135722" w="1456174">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178783" y="4938004"/>
            <a:ext cx="1456174" cy="2135722"/>
          </a:xfrm>
          <a:custGeom>
            <a:avLst/>
            <a:gdLst/>
            <a:ahLst/>
            <a:cxnLst/>
            <a:rect r="r" b="b" t="t" l="l"/>
            <a:pathLst>
              <a:path h="2135722" w="1456174">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178783" y="7369001"/>
            <a:ext cx="1456174" cy="2135722"/>
          </a:xfrm>
          <a:custGeom>
            <a:avLst/>
            <a:gdLst/>
            <a:ahLst/>
            <a:cxnLst/>
            <a:rect r="r" b="b" t="t" l="l"/>
            <a:pathLst>
              <a:path h="2135722" w="1456174">
                <a:moveTo>
                  <a:pt x="0" y="0"/>
                </a:moveTo>
                <a:lnTo>
                  <a:pt x="1456174" y="0"/>
                </a:lnTo>
                <a:lnTo>
                  <a:pt x="1456174" y="2135722"/>
                </a:lnTo>
                <a:lnTo>
                  <a:pt x="0" y="2135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3176190" y="4534046"/>
            <a:ext cx="2134530" cy="0"/>
          </a:xfrm>
          <a:prstGeom prst="line">
            <a:avLst/>
          </a:prstGeom>
          <a:ln cap="rnd" w="47625">
            <a:solidFill>
              <a:srgbClr val="FFFFFF"/>
            </a:solidFill>
            <a:prstDash val="solid"/>
            <a:headEnd type="none" len="sm" w="sm"/>
            <a:tailEnd type="triangle" len="med" w="lg"/>
          </a:ln>
        </p:spPr>
      </p:sp>
      <p:sp>
        <p:nvSpPr>
          <p:cNvPr name="AutoShape 12" id="12"/>
          <p:cNvSpPr/>
          <p:nvPr/>
        </p:nvSpPr>
        <p:spPr>
          <a:xfrm>
            <a:off x="6837232" y="4534046"/>
            <a:ext cx="5341551" cy="3902816"/>
          </a:xfrm>
          <a:prstGeom prst="line">
            <a:avLst/>
          </a:prstGeom>
          <a:ln cap="rnd" w="47625">
            <a:solidFill>
              <a:srgbClr val="FFFFFF"/>
            </a:solidFill>
            <a:prstDash val="solid"/>
            <a:headEnd type="none" len="sm" w="sm"/>
            <a:tailEnd type="triangle" len="med" w="lg"/>
          </a:ln>
        </p:spPr>
      </p:sp>
      <p:grpSp>
        <p:nvGrpSpPr>
          <p:cNvPr name="Group 13" id="13"/>
          <p:cNvGrpSpPr/>
          <p:nvPr/>
        </p:nvGrpSpPr>
        <p:grpSpPr>
          <a:xfrm rot="0">
            <a:off x="5420171" y="4938004"/>
            <a:ext cx="1307610" cy="473819"/>
            <a:chOff x="0" y="0"/>
            <a:chExt cx="344391" cy="124792"/>
          </a:xfrm>
        </p:grpSpPr>
        <p:sp>
          <p:nvSpPr>
            <p:cNvPr name="Freeform 14" id="14"/>
            <p:cNvSpPr/>
            <p:nvPr/>
          </p:nvSpPr>
          <p:spPr>
            <a:xfrm flipH="false" flipV="false" rot="0">
              <a:off x="0" y="0"/>
              <a:ext cx="344391" cy="124792"/>
            </a:xfrm>
            <a:custGeom>
              <a:avLst/>
              <a:gdLst/>
              <a:ahLst/>
              <a:cxnLst/>
              <a:rect r="r" b="b" t="t" l="l"/>
              <a:pathLst>
                <a:path h="124792" w="344391">
                  <a:moveTo>
                    <a:pt x="62396" y="0"/>
                  </a:moveTo>
                  <a:lnTo>
                    <a:pt x="281995" y="0"/>
                  </a:lnTo>
                  <a:cubicBezTo>
                    <a:pt x="298544" y="0"/>
                    <a:pt x="314414" y="6574"/>
                    <a:pt x="326116" y="18275"/>
                  </a:cubicBezTo>
                  <a:cubicBezTo>
                    <a:pt x="337817" y="29977"/>
                    <a:pt x="344391" y="45848"/>
                    <a:pt x="344391" y="62396"/>
                  </a:cubicBezTo>
                  <a:lnTo>
                    <a:pt x="344391" y="62396"/>
                  </a:lnTo>
                  <a:cubicBezTo>
                    <a:pt x="344391" y="96856"/>
                    <a:pt x="316455" y="124792"/>
                    <a:pt x="281995"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sp>
        <p:sp>
          <p:nvSpPr>
            <p:cNvPr name="TextBox 15" id="15"/>
            <p:cNvSpPr txBox="true"/>
            <p:nvPr/>
          </p:nvSpPr>
          <p:spPr>
            <a:xfrm>
              <a:off x="0" y="-47625"/>
              <a:ext cx="344391" cy="172417"/>
            </a:xfrm>
            <a:prstGeom prst="rect">
              <a:avLst/>
            </a:prstGeom>
          </p:spPr>
          <p:txBody>
            <a:bodyPr anchor="ctr" rtlCol="false" tIns="50800" lIns="50800" bIns="50800" rIns="50800"/>
            <a:lstStyle/>
            <a:p>
              <a:pPr algn="ctr">
                <a:lnSpc>
                  <a:spcPts val="2800"/>
                </a:lnSpc>
              </a:pPr>
              <a:r>
                <a:rPr lang="en-US" b="true" sz="2000">
                  <a:solidFill>
                    <a:srgbClr val="155C94"/>
                  </a:solidFill>
                  <a:latin typeface="Canva Sans Bold"/>
                  <a:ea typeface="Canva Sans Bold"/>
                  <a:cs typeface="Canva Sans Bold"/>
                  <a:sym typeface="Canva Sans Bold"/>
                  <a:hlinkClick r:id="rId7" tooltip="https://sepolia.etherscan.io/tx/0x6d1dc7567cdf548dd1bee64faea794cb954ea396a56c8f788e298a52a84c21ce"/>
                </a:rPr>
                <a:t>0x5</a:t>
              </a:r>
              <a:r>
                <a:rPr lang="en-US" b="true" sz="2000">
                  <a:solidFill>
                    <a:srgbClr val="155C94"/>
                  </a:solidFill>
                  <a:latin typeface="Canva Sans Bold"/>
                  <a:ea typeface="Canva Sans Bold"/>
                  <a:cs typeface="Canva Sans Bold"/>
                  <a:sym typeface="Canva Sans Bold"/>
                </a:rPr>
                <a:t>F6</a:t>
              </a:r>
            </a:p>
          </p:txBody>
        </p:sp>
      </p:grpSp>
      <p:sp>
        <p:nvSpPr>
          <p:cNvPr name="TextBox 16" id="1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 UPGRADABLE SMART CONTRACTS</a:t>
            </a:r>
          </a:p>
        </p:txBody>
      </p:sp>
      <p:sp>
        <p:nvSpPr>
          <p:cNvPr name="TextBox 17" id="17"/>
          <p:cNvSpPr txBox="true"/>
          <p:nvPr/>
        </p:nvSpPr>
        <p:spPr>
          <a:xfrm rot="0">
            <a:off x="5529622" y="5850909"/>
            <a:ext cx="1088708" cy="701675"/>
          </a:xfrm>
          <a:prstGeom prst="rect">
            <a:avLst/>
          </a:prstGeom>
        </p:spPr>
        <p:txBody>
          <a:bodyPr anchor="t" rtlCol="false" tIns="0" lIns="0" bIns="0" rIns="0">
            <a:spAutoFit/>
          </a:bodyPr>
          <a:lstStyle/>
          <a:p>
            <a:pPr algn="ctr">
              <a:lnSpc>
                <a:spcPts val="2800"/>
              </a:lnSpc>
            </a:pPr>
            <a:r>
              <a:rPr lang="en-US" sz="2000">
                <a:solidFill>
                  <a:srgbClr val="FCFCFC"/>
                </a:solidFill>
                <a:latin typeface="Canva Sans"/>
                <a:ea typeface="Canva Sans"/>
                <a:cs typeface="Canva Sans"/>
                <a:sym typeface="Canva Sans"/>
              </a:rPr>
              <a:t>Proxy</a:t>
            </a:r>
          </a:p>
          <a:p>
            <a:pPr algn="ctr" marL="0" indent="0" lvl="0">
              <a:lnSpc>
                <a:spcPts val="2800"/>
              </a:lnSpc>
              <a:spcBef>
                <a:spcPct val="0"/>
              </a:spcBef>
            </a:pPr>
            <a:r>
              <a:rPr lang="en-US" sz="2000">
                <a:solidFill>
                  <a:srgbClr val="FCFCFC"/>
                </a:solidFill>
                <a:latin typeface="Canva Sans"/>
                <a:ea typeface="Canva Sans"/>
                <a:cs typeface="Canva Sans"/>
                <a:sym typeface="Canva Sans"/>
              </a:rPr>
              <a:t>Contract</a:t>
            </a:r>
          </a:p>
        </p:txBody>
      </p:sp>
      <p:sp>
        <p:nvSpPr>
          <p:cNvPr name="TextBox 18" id="18"/>
          <p:cNvSpPr txBox="true"/>
          <p:nvPr/>
        </p:nvSpPr>
        <p:spPr>
          <a:xfrm rot="0">
            <a:off x="13856275" y="8062212"/>
            <a:ext cx="1961515" cy="701675"/>
          </a:xfrm>
          <a:prstGeom prst="rect">
            <a:avLst/>
          </a:prstGeom>
        </p:spPr>
        <p:txBody>
          <a:bodyPr anchor="t" rtlCol="false" tIns="0" lIns="0" bIns="0" rIns="0">
            <a:spAutoFit/>
          </a:bodyPr>
          <a:lstStyle/>
          <a:p>
            <a:pPr algn="ctr">
              <a:lnSpc>
                <a:spcPts val="2800"/>
              </a:lnSpc>
            </a:pPr>
            <a:r>
              <a:rPr lang="en-US" sz="2000">
                <a:solidFill>
                  <a:srgbClr val="FCFCFC"/>
                </a:solidFill>
                <a:latin typeface="Canva Sans"/>
                <a:ea typeface="Canva Sans"/>
                <a:cs typeface="Canva Sans"/>
                <a:sym typeface="Canva Sans"/>
              </a:rPr>
              <a:t>Implementation</a:t>
            </a:r>
          </a:p>
          <a:p>
            <a:pPr algn="ctr" marL="0" indent="0" lvl="0">
              <a:lnSpc>
                <a:spcPts val="2800"/>
              </a:lnSpc>
              <a:spcBef>
                <a:spcPct val="0"/>
              </a:spcBef>
            </a:pPr>
            <a:r>
              <a:rPr lang="en-US" sz="2000">
                <a:solidFill>
                  <a:srgbClr val="FCFCFC"/>
                </a:solidFill>
                <a:latin typeface="Canva Sans"/>
                <a:ea typeface="Canva Sans"/>
                <a:cs typeface="Canva Sans"/>
                <a:sym typeface="Canva Sans"/>
              </a:rPr>
              <a:t>Contract</a:t>
            </a:r>
          </a:p>
        </p:txBody>
      </p:sp>
      <p:grpSp>
        <p:nvGrpSpPr>
          <p:cNvPr name="Group 19" id="19"/>
          <p:cNvGrpSpPr/>
          <p:nvPr/>
        </p:nvGrpSpPr>
        <p:grpSpPr>
          <a:xfrm rot="0">
            <a:off x="12267453" y="3899459"/>
            <a:ext cx="1278835" cy="473819"/>
            <a:chOff x="0" y="0"/>
            <a:chExt cx="336813" cy="124792"/>
          </a:xfrm>
        </p:grpSpPr>
        <p:sp>
          <p:nvSpPr>
            <p:cNvPr name="Freeform 20" id="20"/>
            <p:cNvSpPr/>
            <p:nvPr/>
          </p:nvSpPr>
          <p:spPr>
            <a:xfrm flipH="false" flipV="false" rot="0">
              <a:off x="0" y="0"/>
              <a:ext cx="336813" cy="124792"/>
            </a:xfrm>
            <a:custGeom>
              <a:avLst/>
              <a:gdLst/>
              <a:ahLst/>
              <a:cxnLst/>
              <a:rect r="r" b="b" t="t" l="l"/>
              <a:pathLst>
                <a:path h="124792" w="336813">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sp>
        <p:sp>
          <p:nvSpPr>
            <p:cNvPr name="TextBox 21" id="21"/>
            <p:cNvSpPr txBox="true"/>
            <p:nvPr/>
          </p:nvSpPr>
          <p:spPr>
            <a:xfrm>
              <a:off x="0" y="-47625"/>
              <a:ext cx="336813" cy="172417"/>
            </a:xfrm>
            <a:prstGeom prst="rect">
              <a:avLst/>
            </a:prstGeom>
          </p:spPr>
          <p:txBody>
            <a:bodyPr anchor="ctr" rtlCol="false" tIns="50800" lIns="50800" bIns="50800" rIns="50800"/>
            <a:lstStyle/>
            <a:p>
              <a:pPr algn="ctr">
                <a:lnSpc>
                  <a:spcPts val="2800"/>
                </a:lnSpc>
              </a:pPr>
              <a:r>
                <a:rPr lang="en-US" b="true" sz="2000">
                  <a:solidFill>
                    <a:srgbClr val="155C94"/>
                  </a:solidFill>
                  <a:latin typeface="Canva Sans Bold"/>
                  <a:ea typeface="Canva Sans Bold"/>
                  <a:cs typeface="Canva Sans Bold"/>
                  <a:sym typeface="Canva Sans Bold"/>
                  <a:hlinkClick r:id="rId8" tooltip="https://sepolia.etherscan.io/tx/0x6d1dc7567cdf548dd1bee64faea794cb954ea396a56c8f788e298a52a84c21ce"/>
                </a:rPr>
                <a:t>0x6D1</a:t>
              </a:r>
            </a:p>
          </p:txBody>
        </p:sp>
      </p:grpSp>
      <p:sp>
        <p:nvSpPr>
          <p:cNvPr name="Freeform 22" id="22"/>
          <p:cNvSpPr/>
          <p:nvPr/>
        </p:nvSpPr>
        <p:spPr>
          <a:xfrm flipH="false" flipV="false" rot="0">
            <a:off x="13271942" y="4110767"/>
            <a:ext cx="519918" cy="471153"/>
          </a:xfrm>
          <a:custGeom>
            <a:avLst/>
            <a:gdLst/>
            <a:ahLst/>
            <a:cxnLst/>
            <a:rect r="r" b="b" t="t" l="l"/>
            <a:pathLst>
              <a:path h="471153" w="519918">
                <a:moveTo>
                  <a:pt x="0" y="0"/>
                </a:moveTo>
                <a:lnTo>
                  <a:pt x="519917" y="0"/>
                </a:lnTo>
                <a:lnTo>
                  <a:pt x="519917" y="471153"/>
                </a:lnTo>
                <a:lnTo>
                  <a:pt x="0" y="4711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12253065" y="6392895"/>
            <a:ext cx="1278835" cy="473819"/>
            <a:chOff x="0" y="0"/>
            <a:chExt cx="336813" cy="124792"/>
          </a:xfrm>
        </p:grpSpPr>
        <p:sp>
          <p:nvSpPr>
            <p:cNvPr name="Freeform 24" id="24"/>
            <p:cNvSpPr/>
            <p:nvPr/>
          </p:nvSpPr>
          <p:spPr>
            <a:xfrm flipH="false" flipV="false" rot="0">
              <a:off x="0" y="0"/>
              <a:ext cx="336813" cy="124792"/>
            </a:xfrm>
            <a:custGeom>
              <a:avLst/>
              <a:gdLst/>
              <a:ahLst/>
              <a:cxnLst/>
              <a:rect r="r" b="b" t="t" l="l"/>
              <a:pathLst>
                <a:path h="124792" w="336813">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sp>
        <p:sp>
          <p:nvSpPr>
            <p:cNvPr name="TextBox 25" id="25"/>
            <p:cNvSpPr txBox="true"/>
            <p:nvPr/>
          </p:nvSpPr>
          <p:spPr>
            <a:xfrm>
              <a:off x="0" y="-47625"/>
              <a:ext cx="336813" cy="172417"/>
            </a:xfrm>
            <a:prstGeom prst="rect">
              <a:avLst/>
            </a:prstGeom>
          </p:spPr>
          <p:txBody>
            <a:bodyPr anchor="ctr" rtlCol="false" tIns="50800" lIns="50800" bIns="50800" rIns="50800"/>
            <a:lstStyle/>
            <a:p>
              <a:pPr algn="ctr">
                <a:lnSpc>
                  <a:spcPts val="2800"/>
                </a:lnSpc>
              </a:pPr>
              <a:r>
                <a:rPr lang="en-US" b="true" sz="2000">
                  <a:solidFill>
                    <a:srgbClr val="155C94"/>
                  </a:solidFill>
                  <a:latin typeface="Canva Sans Bold"/>
                  <a:ea typeface="Canva Sans Bold"/>
                  <a:cs typeface="Canva Sans Bold"/>
                  <a:sym typeface="Canva Sans Bold"/>
                  <a:hlinkClick r:id="rId11" tooltip="https://sepolia.etherscan.io/address/0x2d567ece699eabe5afcd141edb7a4f2d0d6ce8a0"/>
                </a:rPr>
                <a:t>0x2D5</a:t>
              </a:r>
            </a:p>
          </p:txBody>
        </p:sp>
      </p:grpSp>
      <p:grpSp>
        <p:nvGrpSpPr>
          <p:cNvPr name="Group 26" id="26"/>
          <p:cNvGrpSpPr/>
          <p:nvPr/>
        </p:nvGrpSpPr>
        <p:grpSpPr>
          <a:xfrm rot="0">
            <a:off x="12267453" y="8784481"/>
            <a:ext cx="1278835" cy="473819"/>
            <a:chOff x="0" y="0"/>
            <a:chExt cx="336813" cy="124792"/>
          </a:xfrm>
        </p:grpSpPr>
        <p:sp>
          <p:nvSpPr>
            <p:cNvPr name="Freeform 27" id="27"/>
            <p:cNvSpPr/>
            <p:nvPr/>
          </p:nvSpPr>
          <p:spPr>
            <a:xfrm flipH="false" flipV="false" rot="0">
              <a:off x="0" y="0"/>
              <a:ext cx="336813" cy="124792"/>
            </a:xfrm>
            <a:custGeom>
              <a:avLst/>
              <a:gdLst/>
              <a:ahLst/>
              <a:cxnLst/>
              <a:rect r="r" b="b" t="t" l="l"/>
              <a:pathLst>
                <a:path h="124792" w="336813">
                  <a:moveTo>
                    <a:pt x="62396" y="0"/>
                  </a:moveTo>
                  <a:lnTo>
                    <a:pt x="274417" y="0"/>
                  </a:lnTo>
                  <a:cubicBezTo>
                    <a:pt x="308877" y="0"/>
                    <a:pt x="336813" y="27936"/>
                    <a:pt x="336813" y="62396"/>
                  </a:cubicBezTo>
                  <a:lnTo>
                    <a:pt x="336813" y="62396"/>
                  </a:lnTo>
                  <a:cubicBezTo>
                    <a:pt x="336813" y="78944"/>
                    <a:pt x="330239" y="94815"/>
                    <a:pt x="318537" y="106517"/>
                  </a:cubicBezTo>
                  <a:cubicBezTo>
                    <a:pt x="306836" y="118218"/>
                    <a:pt x="290965" y="124792"/>
                    <a:pt x="274417" y="124792"/>
                  </a:cubicBezTo>
                  <a:lnTo>
                    <a:pt x="62396" y="124792"/>
                  </a:lnTo>
                  <a:cubicBezTo>
                    <a:pt x="27936" y="124792"/>
                    <a:pt x="0" y="96856"/>
                    <a:pt x="0" y="62396"/>
                  </a:cubicBezTo>
                  <a:lnTo>
                    <a:pt x="0" y="62396"/>
                  </a:lnTo>
                  <a:cubicBezTo>
                    <a:pt x="0" y="27936"/>
                    <a:pt x="27936" y="0"/>
                    <a:pt x="62396" y="0"/>
                  </a:cubicBezTo>
                  <a:close/>
                </a:path>
              </a:pathLst>
            </a:custGeom>
            <a:solidFill>
              <a:srgbClr val="FCFCFC"/>
            </a:solidFill>
          </p:spPr>
        </p:sp>
        <p:sp>
          <p:nvSpPr>
            <p:cNvPr name="TextBox 28" id="28"/>
            <p:cNvSpPr txBox="true"/>
            <p:nvPr/>
          </p:nvSpPr>
          <p:spPr>
            <a:xfrm>
              <a:off x="0" y="-47625"/>
              <a:ext cx="336813" cy="172417"/>
            </a:xfrm>
            <a:prstGeom prst="rect">
              <a:avLst/>
            </a:prstGeom>
          </p:spPr>
          <p:txBody>
            <a:bodyPr anchor="ctr" rtlCol="false" tIns="50800" lIns="50800" bIns="50800" rIns="50800"/>
            <a:lstStyle/>
            <a:p>
              <a:pPr algn="ctr">
                <a:lnSpc>
                  <a:spcPts val="2800"/>
                </a:lnSpc>
              </a:pPr>
              <a:r>
                <a:rPr lang="en-US" b="true" sz="2000">
                  <a:solidFill>
                    <a:srgbClr val="155C94"/>
                  </a:solidFill>
                  <a:latin typeface="Canva Sans Bold"/>
                  <a:ea typeface="Canva Sans Bold"/>
                  <a:cs typeface="Canva Sans Bold"/>
                  <a:sym typeface="Canva Sans Bold"/>
                  <a:hlinkClick r:id="rId12" tooltip="https://sepolia.etherscan.io/address/0x2d567ece699eabe5afcd141edb7a4f2d0d6ce8a0"/>
                </a:rPr>
                <a:t> </a:t>
              </a:r>
              <a:r>
                <a:rPr lang="en-US" b="true" sz="2000">
                  <a:solidFill>
                    <a:srgbClr val="155C94"/>
                  </a:solidFill>
                  <a:latin typeface="Canva Sans Bold"/>
                  <a:ea typeface="Canva Sans Bold"/>
                  <a:cs typeface="Canva Sans Bold"/>
                  <a:sym typeface="Canva Sans Bold"/>
                  <a:hlinkClick r:id="rId13" tooltip="https://sepolia.etherscan.io/address/0xc4bfccb1668d6e464f33a76badd8c8d7d341e04a"/>
                </a:rPr>
                <a:t>0xC4</a:t>
              </a:r>
              <a:r>
                <a:rPr lang="en-US" b="true" sz="2000">
                  <a:solidFill>
                    <a:srgbClr val="155C94"/>
                  </a:solidFill>
                  <a:latin typeface="Canva Sans Bold"/>
                  <a:ea typeface="Canva Sans Bold"/>
                  <a:cs typeface="Canva Sans Bold"/>
                  <a:sym typeface="Canva Sans Bold"/>
                </a:rPr>
                <a:t>B</a:t>
              </a:r>
            </a:p>
          </p:txBody>
        </p:sp>
      </p:grpSp>
      <p:sp>
        <p:nvSpPr>
          <p:cNvPr name="Freeform 29" id="29"/>
          <p:cNvSpPr/>
          <p:nvPr/>
        </p:nvSpPr>
        <p:spPr>
          <a:xfrm flipH="false" flipV="false" rot="0">
            <a:off x="13271942" y="6552584"/>
            <a:ext cx="519918" cy="471153"/>
          </a:xfrm>
          <a:custGeom>
            <a:avLst/>
            <a:gdLst/>
            <a:ahLst/>
            <a:cxnLst/>
            <a:rect r="r" b="b" t="t" l="l"/>
            <a:pathLst>
              <a:path h="471153" w="519918">
                <a:moveTo>
                  <a:pt x="0" y="0"/>
                </a:moveTo>
                <a:lnTo>
                  <a:pt x="519917" y="0"/>
                </a:lnTo>
                <a:lnTo>
                  <a:pt x="519917" y="471153"/>
                </a:lnTo>
                <a:lnTo>
                  <a:pt x="0" y="4711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0" id="30"/>
          <p:cNvSpPr txBox="true"/>
          <p:nvPr/>
        </p:nvSpPr>
        <p:spPr>
          <a:xfrm rot="0">
            <a:off x="2224969" y="5364198"/>
            <a:ext cx="564991" cy="34925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CFCFC"/>
                </a:solidFill>
                <a:latin typeface="Canva Sans"/>
                <a:ea typeface="Canva Sans"/>
                <a:cs typeface="Canva Sans"/>
                <a:sym typeface="Canva Sans"/>
              </a:rPr>
              <a:t>User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11" r="0" b="0"/>
            </a:stretch>
          </a:blipFill>
        </p:spPr>
      </p:sp>
      <p:grpSp>
        <p:nvGrpSpPr>
          <p:cNvPr name="Group 3" id="3"/>
          <p:cNvGrpSpPr/>
          <p:nvPr/>
        </p:nvGrpSpPr>
        <p:grpSpPr>
          <a:xfrm rot="0">
            <a:off x="0" y="-238118"/>
            <a:ext cx="20447104" cy="10905020"/>
            <a:chOff x="0" y="0"/>
            <a:chExt cx="5385246" cy="2872104"/>
          </a:xfrm>
        </p:grpSpPr>
        <p:sp>
          <p:nvSpPr>
            <p:cNvPr name="Freeform 4" id="4"/>
            <p:cNvSpPr/>
            <p:nvPr/>
          </p:nvSpPr>
          <p:spPr>
            <a:xfrm flipH="false" flipV="false" rot="0">
              <a:off x="0" y="0"/>
              <a:ext cx="5385246" cy="2872104"/>
            </a:xfrm>
            <a:custGeom>
              <a:avLst/>
              <a:gdLst/>
              <a:ahLst/>
              <a:cxnLst/>
              <a:rect r="r" b="b" t="t" l="l"/>
              <a:pathLst>
                <a:path h="2872104" w="5385246">
                  <a:moveTo>
                    <a:pt x="8330" y="0"/>
                  </a:moveTo>
                  <a:lnTo>
                    <a:pt x="5376916" y="0"/>
                  </a:lnTo>
                  <a:cubicBezTo>
                    <a:pt x="5381516" y="0"/>
                    <a:pt x="5385246" y="3729"/>
                    <a:pt x="5385246" y="8330"/>
                  </a:cubicBezTo>
                  <a:lnTo>
                    <a:pt x="5385246" y="2863774"/>
                  </a:lnTo>
                  <a:cubicBezTo>
                    <a:pt x="5385246" y="2868375"/>
                    <a:pt x="5381516" y="2872104"/>
                    <a:pt x="5376916" y="2872104"/>
                  </a:cubicBezTo>
                  <a:lnTo>
                    <a:pt x="8330" y="2872104"/>
                  </a:lnTo>
                  <a:cubicBezTo>
                    <a:pt x="3729" y="2872104"/>
                    <a:pt x="0" y="2868375"/>
                    <a:pt x="0" y="2863774"/>
                  </a:cubicBezTo>
                  <a:lnTo>
                    <a:pt x="0" y="8330"/>
                  </a:lnTo>
                  <a:cubicBezTo>
                    <a:pt x="0" y="3729"/>
                    <a:pt x="3729" y="0"/>
                    <a:pt x="8330" y="0"/>
                  </a:cubicBezTo>
                  <a:close/>
                </a:path>
              </a:pathLst>
            </a:custGeom>
            <a:solidFill>
              <a:srgbClr val="155C94"/>
            </a:solidFill>
          </p:spPr>
        </p:sp>
        <p:sp>
          <p:nvSpPr>
            <p:cNvPr name="TextBox 5" id="5"/>
            <p:cNvSpPr txBox="true"/>
            <p:nvPr/>
          </p:nvSpPr>
          <p:spPr>
            <a:xfrm>
              <a:off x="0" y="-38100"/>
              <a:ext cx="5385246" cy="29102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87869" y="501348"/>
            <a:ext cx="1710262" cy="2256673"/>
            <a:chOff x="0" y="0"/>
            <a:chExt cx="450439" cy="594350"/>
          </a:xfrm>
        </p:grpSpPr>
        <p:sp>
          <p:nvSpPr>
            <p:cNvPr name="Freeform 7" id="7"/>
            <p:cNvSpPr/>
            <p:nvPr/>
          </p:nvSpPr>
          <p:spPr>
            <a:xfrm flipH="false" flipV="false" rot="0">
              <a:off x="0" y="0"/>
              <a:ext cx="450439" cy="594350"/>
            </a:xfrm>
            <a:custGeom>
              <a:avLst/>
              <a:gdLst/>
              <a:ahLst/>
              <a:cxnLst/>
              <a:rect r="r" b="b" t="t" l="l"/>
              <a:pathLst>
                <a:path h="594350" w="450439">
                  <a:moveTo>
                    <a:pt x="225220" y="0"/>
                  </a:moveTo>
                  <a:lnTo>
                    <a:pt x="225220" y="0"/>
                  </a:lnTo>
                  <a:cubicBezTo>
                    <a:pt x="349605" y="0"/>
                    <a:pt x="450439" y="100834"/>
                    <a:pt x="450439" y="225220"/>
                  </a:cubicBezTo>
                  <a:lnTo>
                    <a:pt x="450439" y="369130"/>
                  </a:lnTo>
                  <a:cubicBezTo>
                    <a:pt x="450439" y="493516"/>
                    <a:pt x="349605" y="594350"/>
                    <a:pt x="225220" y="594350"/>
                  </a:cubicBezTo>
                  <a:lnTo>
                    <a:pt x="225220" y="594350"/>
                  </a:lnTo>
                  <a:cubicBezTo>
                    <a:pt x="100834" y="594350"/>
                    <a:pt x="0" y="493516"/>
                    <a:pt x="0" y="369130"/>
                  </a:cubicBezTo>
                  <a:lnTo>
                    <a:pt x="0" y="225220"/>
                  </a:lnTo>
                  <a:cubicBezTo>
                    <a:pt x="0" y="100834"/>
                    <a:pt x="100834" y="0"/>
                    <a:pt x="225220" y="0"/>
                  </a:cubicBezTo>
                  <a:close/>
                </a:path>
              </a:pathLst>
            </a:custGeom>
            <a:solidFill>
              <a:srgbClr val="0E4A74"/>
            </a:solidFill>
            <a:ln w="38100" cap="rnd">
              <a:solidFill>
                <a:srgbClr val="FCFCFC"/>
              </a:solidFill>
              <a:prstDash val="solid"/>
              <a:round/>
            </a:ln>
          </p:spPr>
        </p:sp>
        <p:sp>
          <p:nvSpPr>
            <p:cNvPr name="TextBox 8" id="8"/>
            <p:cNvSpPr txBox="true"/>
            <p:nvPr/>
          </p:nvSpPr>
          <p:spPr>
            <a:xfrm>
              <a:off x="0" y="-47625"/>
              <a:ext cx="450439" cy="64197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670165" y="809060"/>
            <a:ext cx="945671" cy="1028582"/>
          </a:xfrm>
          <a:custGeom>
            <a:avLst/>
            <a:gdLst/>
            <a:ahLst/>
            <a:cxnLst/>
            <a:rect r="r" b="b" t="t" l="l"/>
            <a:pathLst>
              <a:path h="1028582" w="945671">
                <a:moveTo>
                  <a:pt x="0" y="0"/>
                </a:moveTo>
                <a:lnTo>
                  <a:pt x="945670" y="0"/>
                </a:lnTo>
                <a:lnTo>
                  <a:pt x="945670" y="1028583"/>
                </a:lnTo>
                <a:lnTo>
                  <a:pt x="0" y="10285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4156269" y="312209"/>
            <a:ext cx="3647207" cy="3490147"/>
            <a:chOff x="0" y="0"/>
            <a:chExt cx="960581" cy="919216"/>
          </a:xfrm>
        </p:grpSpPr>
        <p:sp>
          <p:nvSpPr>
            <p:cNvPr name="Freeform 11" id="11"/>
            <p:cNvSpPr/>
            <p:nvPr/>
          </p:nvSpPr>
          <p:spPr>
            <a:xfrm flipH="false" flipV="false" rot="0">
              <a:off x="0" y="0"/>
              <a:ext cx="960581" cy="919216"/>
            </a:xfrm>
            <a:custGeom>
              <a:avLst/>
              <a:gdLst/>
              <a:ahLst/>
              <a:cxnLst/>
              <a:rect r="r" b="b" t="t" l="l"/>
              <a:pathLst>
                <a:path h="919216" w="960581">
                  <a:moveTo>
                    <a:pt x="108258" y="0"/>
                  </a:moveTo>
                  <a:lnTo>
                    <a:pt x="852324" y="0"/>
                  </a:lnTo>
                  <a:cubicBezTo>
                    <a:pt x="912113" y="0"/>
                    <a:pt x="960581" y="48469"/>
                    <a:pt x="960581" y="108258"/>
                  </a:cubicBezTo>
                  <a:lnTo>
                    <a:pt x="960581" y="810958"/>
                  </a:lnTo>
                  <a:cubicBezTo>
                    <a:pt x="960581" y="839670"/>
                    <a:pt x="949175" y="867205"/>
                    <a:pt x="928873" y="887508"/>
                  </a:cubicBezTo>
                  <a:cubicBezTo>
                    <a:pt x="908571" y="907810"/>
                    <a:pt x="881035" y="919216"/>
                    <a:pt x="852324" y="919216"/>
                  </a:cubicBezTo>
                  <a:lnTo>
                    <a:pt x="108258" y="919216"/>
                  </a:lnTo>
                  <a:cubicBezTo>
                    <a:pt x="48469" y="919216"/>
                    <a:pt x="0" y="870747"/>
                    <a:pt x="0" y="810958"/>
                  </a:cubicBezTo>
                  <a:lnTo>
                    <a:pt x="0" y="108258"/>
                  </a:lnTo>
                  <a:cubicBezTo>
                    <a:pt x="0" y="48469"/>
                    <a:pt x="48469" y="0"/>
                    <a:pt x="108258" y="0"/>
                  </a:cubicBezTo>
                  <a:close/>
                </a:path>
              </a:pathLst>
            </a:custGeom>
            <a:solidFill>
              <a:srgbClr val="0E4A74"/>
            </a:solidFill>
            <a:ln w="38100" cap="rnd">
              <a:solidFill>
                <a:srgbClr val="FCFCFC"/>
              </a:solidFill>
              <a:prstDash val="solid"/>
              <a:round/>
            </a:ln>
          </p:spPr>
        </p:sp>
        <p:sp>
          <p:nvSpPr>
            <p:cNvPr name="TextBox 12" id="12"/>
            <p:cNvSpPr txBox="true"/>
            <p:nvPr/>
          </p:nvSpPr>
          <p:spPr>
            <a:xfrm>
              <a:off x="0" y="-47625"/>
              <a:ext cx="960581" cy="966841"/>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4394314" y="720840"/>
            <a:ext cx="2208472" cy="822151"/>
            <a:chOff x="0" y="0"/>
            <a:chExt cx="581655" cy="216534"/>
          </a:xfrm>
        </p:grpSpPr>
        <p:sp>
          <p:nvSpPr>
            <p:cNvPr name="Freeform 14" id="14"/>
            <p:cNvSpPr/>
            <p:nvPr/>
          </p:nvSpPr>
          <p:spPr>
            <a:xfrm flipH="false" flipV="false" rot="0">
              <a:off x="0" y="0"/>
              <a:ext cx="581655" cy="216534"/>
            </a:xfrm>
            <a:custGeom>
              <a:avLst/>
              <a:gdLst/>
              <a:ahLst/>
              <a:cxnLst/>
              <a:rect r="r" b="b" t="t" l="l"/>
              <a:pathLst>
                <a:path h="216534" w="581655">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sp>
        <p:sp>
          <p:nvSpPr>
            <p:cNvPr name="TextBox 15" id="15"/>
            <p:cNvSpPr txBox="true"/>
            <p:nvPr/>
          </p:nvSpPr>
          <p:spPr>
            <a:xfrm>
              <a:off x="0" y="-47625"/>
              <a:ext cx="581655" cy="264159"/>
            </a:xfrm>
            <a:prstGeom prst="rect">
              <a:avLst/>
            </a:prstGeom>
          </p:spPr>
          <p:txBody>
            <a:bodyPr anchor="ctr" rtlCol="false" tIns="50800" lIns="50800" bIns="50800" rIns="50800"/>
            <a:lstStyle/>
            <a:p>
              <a:pPr algn="ctr">
                <a:lnSpc>
                  <a:spcPts val="2800"/>
                </a:lnSpc>
              </a:pPr>
              <a:r>
                <a:rPr lang="en-US" sz="2000">
                  <a:solidFill>
                    <a:srgbClr val="155C94"/>
                  </a:solidFill>
                  <a:latin typeface="Canva Sans"/>
                  <a:ea typeface="Canva Sans"/>
                  <a:cs typeface="Canva Sans"/>
                  <a:sym typeface="Canva Sans"/>
                </a:rPr>
                <a:t>Facial Recognition </a:t>
              </a:r>
            </a:p>
          </p:txBody>
        </p:sp>
      </p:grpSp>
      <p:sp>
        <p:nvSpPr>
          <p:cNvPr name="AutoShape 16" id="16"/>
          <p:cNvSpPr/>
          <p:nvPr/>
        </p:nvSpPr>
        <p:spPr>
          <a:xfrm>
            <a:off x="2020671" y="1209040"/>
            <a:ext cx="2771884" cy="1118335"/>
          </a:xfrm>
          <a:prstGeom prst="line">
            <a:avLst/>
          </a:prstGeom>
          <a:ln cap="flat" w="38100">
            <a:solidFill>
              <a:srgbClr val="FFFFFF"/>
            </a:solidFill>
            <a:prstDash val="solid"/>
            <a:headEnd type="none" len="sm" w="sm"/>
            <a:tailEnd type="triangle" len="med" w="lg"/>
          </a:ln>
        </p:spPr>
      </p:sp>
      <p:sp>
        <p:nvSpPr>
          <p:cNvPr name="Freeform 17" id="17"/>
          <p:cNvSpPr/>
          <p:nvPr/>
        </p:nvSpPr>
        <p:spPr>
          <a:xfrm flipH="false" flipV="false" rot="0">
            <a:off x="4792555" y="1975661"/>
            <a:ext cx="705995" cy="703428"/>
          </a:xfrm>
          <a:custGeom>
            <a:avLst/>
            <a:gdLst/>
            <a:ahLst/>
            <a:cxnLst/>
            <a:rect r="r" b="b" t="t" l="l"/>
            <a:pathLst>
              <a:path h="703428" w="705995">
                <a:moveTo>
                  <a:pt x="0" y="0"/>
                </a:moveTo>
                <a:lnTo>
                  <a:pt x="705995" y="0"/>
                </a:lnTo>
                <a:lnTo>
                  <a:pt x="705995" y="703428"/>
                </a:lnTo>
                <a:lnTo>
                  <a:pt x="0" y="703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6446040" y="1900886"/>
            <a:ext cx="858657" cy="852978"/>
          </a:xfrm>
          <a:custGeom>
            <a:avLst/>
            <a:gdLst/>
            <a:ahLst/>
            <a:cxnLst/>
            <a:rect r="r" b="b" t="t" l="l"/>
            <a:pathLst>
              <a:path h="852978" w="858657">
                <a:moveTo>
                  <a:pt x="0" y="0"/>
                </a:moveTo>
                <a:lnTo>
                  <a:pt x="858657" y="0"/>
                </a:lnTo>
                <a:lnTo>
                  <a:pt x="858657" y="852978"/>
                </a:lnTo>
                <a:lnTo>
                  <a:pt x="0" y="8529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9" id="19"/>
          <p:cNvSpPr/>
          <p:nvPr/>
        </p:nvSpPr>
        <p:spPr>
          <a:xfrm>
            <a:off x="5498550" y="2327375"/>
            <a:ext cx="947490" cy="0"/>
          </a:xfrm>
          <a:prstGeom prst="line">
            <a:avLst/>
          </a:prstGeom>
          <a:ln cap="flat" w="38100">
            <a:solidFill>
              <a:srgbClr val="FFFFFF"/>
            </a:solidFill>
            <a:prstDash val="solid"/>
            <a:headEnd type="none" len="sm" w="sm"/>
            <a:tailEnd type="triangle" len="med" w="lg"/>
          </a:ln>
        </p:spPr>
      </p:sp>
      <p:grpSp>
        <p:nvGrpSpPr>
          <p:cNvPr name="Group 20" id="20"/>
          <p:cNvGrpSpPr/>
          <p:nvPr/>
        </p:nvGrpSpPr>
        <p:grpSpPr>
          <a:xfrm rot="0">
            <a:off x="14876064" y="5836008"/>
            <a:ext cx="2683254" cy="3186811"/>
            <a:chOff x="0" y="0"/>
            <a:chExt cx="706701" cy="839325"/>
          </a:xfrm>
        </p:grpSpPr>
        <p:sp>
          <p:nvSpPr>
            <p:cNvPr name="Freeform 21" id="21"/>
            <p:cNvSpPr/>
            <p:nvPr/>
          </p:nvSpPr>
          <p:spPr>
            <a:xfrm flipH="false" flipV="false" rot="0">
              <a:off x="0" y="0"/>
              <a:ext cx="706701" cy="839325"/>
            </a:xfrm>
            <a:custGeom>
              <a:avLst/>
              <a:gdLst/>
              <a:ahLst/>
              <a:cxnLst/>
              <a:rect r="r" b="b" t="t" l="l"/>
              <a:pathLst>
                <a:path h="839325" w="706701">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sp>
        <p:sp>
          <p:nvSpPr>
            <p:cNvPr name="TextBox 22" id="22"/>
            <p:cNvSpPr txBox="true"/>
            <p:nvPr/>
          </p:nvSpPr>
          <p:spPr>
            <a:xfrm>
              <a:off x="0" y="-47625"/>
              <a:ext cx="706701" cy="886950"/>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9201150" y="1028700"/>
            <a:ext cx="945671" cy="1028582"/>
            <a:chOff x="0" y="0"/>
            <a:chExt cx="1260894" cy="1371443"/>
          </a:xfrm>
        </p:grpSpPr>
        <p:sp>
          <p:nvSpPr>
            <p:cNvPr name="Freeform 24" id="24"/>
            <p:cNvSpPr/>
            <p:nvPr/>
          </p:nvSpPr>
          <p:spPr>
            <a:xfrm flipH="false" flipV="false" rot="0">
              <a:off x="0" y="0"/>
              <a:ext cx="1260894" cy="1371443"/>
            </a:xfrm>
            <a:custGeom>
              <a:avLst/>
              <a:gdLst/>
              <a:ahLst/>
              <a:cxnLst/>
              <a:rect r="r" b="b" t="t" l="l"/>
              <a:pathLst>
                <a:path h="1371443" w="1260894">
                  <a:moveTo>
                    <a:pt x="0" y="0"/>
                  </a:moveTo>
                  <a:lnTo>
                    <a:pt x="1260894" y="0"/>
                  </a:lnTo>
                  <a:lnTo>
                    <a:pt x="1260894" y="1371443"/>
                  </a:lnTo>
                  <a:lnTo>
                    <a:pt x="0" y="13714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366012" y="784115"/>
              <a:ext cx="528871" cy="489832"/>
            </a:xfrm>
            <a:custGeom>
              <a:avLst/>
              <a:gdLst/>
              <a:ahLst/>
              <a:cxnLst/>
              <a:rect r="r" b="b" t="t" l="l"/>
              <a:pathLst>
                <a:path h="489832" w="528871">
                  <a:moveTo>
                    <a:pt x="0" y="0"/>
                  </a:moveTo>
                  <a:lnTo>
                    <a:pt x="528871" y="0"/>
                  </a:lnTo>
                  <a:lnTo>
                    <a:pt x="528871" y="489832"/>
                  </a:lnTo>
                  <a:lnTo>
                    <a:pt x="0" y="4898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AutoShape 26" id="26"/>
          <p:cNvSpPr/>
          <p:nvPr/>
        </p:nvSpPr>
        <p:spPr>
          <a:xfrm flipV="true">
            <a:off x="7304697" y="1542991"/>
            <a:ext cx="1896453" cy="784384"/>
          </a:xfrm>
          <a:prstGeom prst="line">
            <a:avLst/>
          </a:prstGeom>
          <a:ln cap="flat" w="38100">
            <a:solidFill>
              <a:srgbClr val="FFFFFF"/>
            </a:solidFill>
            <a:prstDash val="solid"/>
            <a:headEnd type="none" len="sm" w="sm"/>
            <a:tailEnd type="triangle" len="med" w="lg"/>
          </a:ln>
        </p:spPr>
      </p:sp>
      <p:grpSp>
        <p:nvGrpSpPr>
          <p:cNvPr name="Group 27" id="27"/>
          <p:cNvGrpSpPr/>
          <p:nvPr/>
        </p:nvGrpSpPr>
        <p:grpSpPr>
          <a:xfrm rot="0">
            <a:off x="7802373" y="5836008"/>
            <a:ext cx="2683254" cy="3186811"/>
            <a:chOff x="0" y="0"/>
            <a:chExt cx="706701" cy="839325"/>
          </a:xfrm>
        </p:grpSpPr>
        <p:sp>
          <p:nvSpPr>
            <p:cNvPr name="Freeform 28" id="28"/>
            <p:cNvSpPr/>
            <p:nvPr/>
          </p:nvSpPr>
          <p:spPr>
            <a:xfrm flipH="false" flipV="false" rot="0">
              <a:off x="0" y="0"/>
              <a:ext cx="706701" cy="839325"/>
            </a:xfrm>
            <a:custGeom>
              <a:avLst/>
              <a:gdLst/>
              <a:ahLst/>
              <a:cxnLst/>
              <a:rect r="r" b="b" t="t" l="l"/>
              <a:pathLst>
                <a:path h="839325" w="706701">
                  <a:moveTo>
                    <a:pt x="147149" y="0"/>
                  </a:moveTo>
                  <a:lnTo>
                    <a:pt x="559552" y="0"/>
                  </a:lnTo>
                  <a:cubicBezTo>
                    <a:pt x="640820" y="0"/>
                    <a:pt x="706701" y="65881"/>
                    <a:pt x="706701" y="147149"/>
                  </a:cubicBezTo>
                  <a:lnTo>
                    <a:pt x="706701" y="692176"/>
                  </a:lnTo>
                  <a:cubicBezTo>
                    <a:pt x="706701" y="773444"/>
                    <a:pt x="640820" y="839325"/>
                    <a:pt x="559552" y="839325"/>
                  </a:cubicBezTo>
                  <a:lnTo>
                    <a:pt x="147149" y="839325"/>
                  </a:lnTo>
                  <a:cubicBezTo>
                    <a:pt x="108123" y="839325"/>
                    <a:pt x="70695" y="823822"/>
                    <a:pt x="43099" y="796226"/>
                  </a:cubicBezTo>
                  <a:cubicBezTo>
                    <a:pt x="15503" y="768630"/>
                    <a:pt x="0" y="731202"/>
                    <a:pt x="0" y="692176"/>
                  </a:cubicBezTo>
                  <a:lnTo>
                    <a:pt x="0" y="147149"/>
                  </a:lnTo>
                  <a:cubicBezTo>
                    <a:pt x="0" y="65881"/>
                    <a:pt x="65881" y="0"/>
                    <a:pt x="147149" y="0"/>
                  </a:cubicBezTo>
                  <a:close/>
                </a:path>
              </a:pathLst>
            </a:custGeom>
            <a:solidFill>
              <a:srgbClr val="0E4A74"/>
            </a:solidFill>
            <a:ln w="38100" cap="rnd">
              <a:solidFill>
                <a:srgbClr val="FCFCFC"/>
              </a:solidFill>
              <a:prstDash val="solid"/>
              <a:round/>
            </a:ln>
          </p:spPr>
        </p:sp>
        <p:sp>
          <p:nvSpPr>
            <p:cNvPr name="TextBox 29" id="29"/>
            <p:cNvSpPr txBox="true"/>
            <p:nvPr/>
          </p:nvSpPr>
          <p:spPr>
            <a:xfrm>
              <a:off x="0" y="-47625"/>
              <a:ext cx="706701" cy="886950"/>
            </a:xfrm>
            <a:prstGeom prst="rect">
              <a:avLst/>
            </a:prstGeom>
          </p:spPr>
          <p:txBody>
            <a:bodyPr anchor="ctr" rtlCol="false" tIns="50800" lIns="50800" bIns="50800" rIns="50800"/>
            <a:lstStyle/>
            <a:p>
              <a:pPr algn="ctr">
                <a:lnSpc>
                  <a:spcPts val="2800"/>
                </a:lnSpc>
              </a:pPr>
            </a:p>
          </p:txBody>
        </p:sp>
      </p:grpSp>
      <p:sp>
        <p:nvSpPr>
          <p:cNvPr name="Freeform 30" id="30"/>
          <p:cNvSpPr/>
          <p:nvPr/>
        </p:nvSpPr>
        <p:spPr>
          <a:xfrm flipH="false" flipV="false" rot="0">
            <a:off x="14657581" y="1837643"/>
            <a:ext cx="3120221" cy="2582165"/>
          </a:xfrm>
          <a:custGeom>
            <a:avLst/>
            <a:gdLst/>
            <a:ahLst/>
            <a:cxnLst/>
            <a:rect r="r" b="b" t="t" l="l"/>
            <a:pathLst>
              <a:path h="2582165" w="3120221">
                <a:moveTo>
                  <a:pt x="0" y="0"/>
                </a:moveTo>
                <a:lnTo>
                  <a:pt x="3120221" y="0"/>
                </a:lnTo>
                <a:lnTo>
                  <a:pt x="3120221" y="2582165"/>
                </a:lnTo>
                <a:lnTo>
                  <a:pt x="0" y="25821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AutoShape 31" id="31"/>
          <p:cNvSpPr/>
          <p:nvPr/>
        </p:nvSpPr>
        <p:spPr>
          <a:xfrm>
            <a:off x="10146821" y="1542991"/>
            <a:ext cx="6070870" cy="294652"/>
          </a:xfrm>
          <a:prstGeom prst="line">
            <a:avLst/>
          </a:prstGeom>
          <a:ln cap="flat" w="38100">
            <a:solidFill>
              <a:srgbClr val="FFFFFF"/>
            </a:solidFill>
            <a:prstDash val="solid"/>
            <a:headEnd type="none" len="sm" w="sm"/>
            <a:tailEnd type="triangle" len="med" w="lg"/>
          </a:ln>
        </p:spPr>
      </p:sp>
      <p:sp>
        <p:nvSpPr>
          <p:cNvPr name="AutoShape 32" id="32"/>
          <p:cNvSpPr/>
          <p:nvPr/>
        </p:nvSpPr>
        <p:spPr>
          <a:xfrm>
            <a:off x="16217691" y="4419808"/>
            <a:ext cx="0" cy="1416200"/>
          </a:xfrm>
          <a:prstGeom prst="line">
            <a:avLst/>
          </a:prstGeom>
          <a:ln cap="flat" w="38100">
            <a:solidFill>
              <a:srgbClr val="FFFFFF"/>
            </a:solidFill>
            <a:prstDash val="solid"/>
            <a:headEnd type="none" len="sm" w="sm"/>
            <a:tailEnd type="triangle" len="med" w="lg"/>
          </a:ln>
        </p:spPr>
      </p:sp>
      <p:sp>
        <p:nvSpPr>
          <p:cNvPr name="AutoShape 33" id="33"/>
          <p:cNvSpPr/>
          <p:nvPr/>
        </p:nvSpPr>
        <p:spPr>
          <a:xfrm>
            <a:off x="6875368" y="1900886"/>
            <a:ext cx="10683950" cy="5528527"/>
          </a:xfrm>
          <a:prstGeom prst="line">
            <a:avLst/>
          </a:prstGeom>
          <a:ln cap="flat" w="38100">
            <a:solidFill>
              <a:srgbClr val="FFFFFF"/>
            </a:solidFill>
            <a:prstDash val="solid"/>
            <a:headEnd type="none" len="sm" w="sm"/>
            <a:tailEnd type="triangle" len="med" w="lg"/>
          </a:ln>
        </p:spPr>
      </p:sp>
      <p:sp>
        <p:nvSpPr>
          <p:cNvPr name="AutoShape 34" id="34"/>
          <p:cNvSpPr/>
          <p:nvPr/>
        </p:nvSpPr>
        <p:spPr>
          <a:xfrm flipH="true">
            <a:off x="10513376" y="8029603"/>
            <a:ext cx="4362718" cy="0"/>
          </a:xfrm>
          <a:prstGeom prst="line">
            <a:avLst/>
          </a:prstGeom>
          <a:ln cap="flat" w="38100">
            <a:solidFill>
              <a:srgbClr val="FFFFFF"/>
            </a:solidFill>
            <a:prstDash val="solid"/>
            <a:headEnd type="none" len="sm" w="sm"/>
            <a:tailEnd type="triangle" len="med" w="lg"/>
          </a:ln>
        </p:spPr>
      </p:sp>
      <p:sp>
        <p:nvSpPr>
          <p:cNvPr name="AutoShape 35" id="35"/>
          <p:cNvSpPr/>
          <p:nvPr/>
        </p:nvSpPr>
        <p:spPr>
          <a:xfrm flipH="true" flipV="true">
            <a:off x="7144394" y="3464788"/>
            <a:ext cx="9073297" cy="5558031"/>
          </a:xfrm>
          <a:prstGeom prst="line">
            <a:avLst/>
          </a:prstGeom>
          <a:ln cap="flat" w="38100">
            <a:solidFill>
              <a:srgbClr val="FFFFFF"/>
            </a:solidFill>
            <a:prstDash val="solid"/>
            <a:headEnd type="none" len="sm" w="sm"/>
            <a:tailEnd type="triangle" len="med" w="lg"/>
          </a:ln>
        </p:spPr>
      </p:sp>
      <p:sp>
        <p:nvSpPr>
          <p:cNvPr name="AutoShape 36" id="36"/>
          <p:cNvSpPr/>
          <p:nvPr/>
        </p:nvSpPr>
        <p:spPr>
          <a:xfrm flipH="true">
            <a:off x="10433225" y="7429414"/>
            <a:ext cx="4442839" cy="76966"/>
          </a:xfrm>
          <a:prstGeom prst="line">
            <a:avLst/>
          </a:prstGeom>
          <a:ln cap="flat" w="38100">
            <a:solidFill>
              <a:srgbClr val="FFFFFF"/>
            </a:solidFill>
            <a:prstDash val="solid"/>
            <a:headEnd type="none" len="sm" w="sm"/>
            <a:tailEnd type="triangle" len="med" w="lg"/>
          </a:ln>
        </p:spPr>
      </p:sp>
      <p:sp>
        <p:nvSpPr>
          <p:cNvPr name="AutoShape 37" id="37"/>
          <p:cNvSpPr/>
          <p:nvPr/>
        </p:nvSpPr>
        <p:spPr>
          <a:xfrm>
            <a:off x="10513376" y="6835353"/>
            <a:ext cx="4362718" cy="0"/>
          </a:xfrm>
          <a:prstGeom prst="line">
            <a:avLst/>
          </a:prstGeom>
          <a:ln cap="flat" w="38100">
            <a:solidFill>
              <a:srgbClr val="FFFFFF"/>
            </a:solidFill>
            <a:prstDash val="solid"/>
            <a:headEnd type="none" len="sm" w="sm"/>
            <a:tailEnd type="triangle" len="med" w="lg"/>
          </a:ln>
        </p:spPr>
      </p:sp>
      <p:sp>
        <p:nvSpPr>
          <p:cNvPr name="AutoShape 38" id="38"/>
          <p:cNvSpPr/>
          <p:nvPr/>
        </p:nvSpPr>
        <p:spPr>
          <a:xfrm flipV="true">
            <a:off x="9144000" y="3128725"/>
            <a:ext cx="5513581" cy="2707283"/>
          </a:xfrm>
          <a:prstGeom prst="line">
            <a:avLst/>
          </a:prstGeom>
          <a:ln cap="flat" w="38100">
            <a:solidFill>
              <a:srgbClr val="FFFFFF"/>
            </a:solidFill>
            <a:prstDash val="solid"/>
            <a:headEnd type="none" len="sm" w="sm"/>
            <a:tailEnd type="triangle" len="med" w="lg"/>
          </a:ln>
        </p:spPr>
      </p:sp>
      <p:grpSp>
        <p:nvGrpSpPr>
          <p:cNvPr name="Group 39" id="39"/>
          <p:cNvGrpSpPr/>
          <p:nvPr/>
        </p:nvGrpSpPr>
        <p:grpSpPr>
          <a:xfrm rot="0">
            <a:off x="8096914" y="7048077"/>
            <a:ext cx="2208472" cy="822151"/>
            <a:chOff x="0" y="0"/>
            <a:chExt cx="581655" cy="216534"/>
          </a:xfrm>
        </p:grpSpPr>
        <p:sp>
          <p:nvSpPr>
            <p:cNvPr name="Freeform 40" id="40"/>
            <p:cNvSpPr/>
            <p:nvPr/>
          </p:nvSpPr>
          <p:spPr>
            <a:xfrm flipH="false" flipV="false" rot="0">
              <a:off x="0" y="0"/>
              <a:ext cx="581655" cy="216534"/>
            </a:xfrm>
            <a:custGeom>
              <a:avLst/>
              <a:gdLst/>
              <a:ahLst/>
              <a:cxnLst/>
              <a:rect r="r" b="b" t="t" l="l"/>
              <a:pathLst>
                <a:path h="216534" w="581655">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sp>
        <p:sp>
          <p:nvSpPr>
            <p:cNvPr name="TextBox 41" id="41"/>
            <p:cNvSpPr txBox="true"/>
            <p:nvPr/>
          </p:nvSpPr>
          <p:spPr>
            <a:xfrm>
              <a:off x="0" y="-47625"/>
              <a:ext cx="581655" cy="264159"/>
            </a:xfrm>
            <a:prstGeom prst="rect">
              <a:avLst/>
            </a:prstGeom>
          </p:spPr>
          <p:txBody>
            <a:bodyPr anchor="ctr" rtlCol="false" tIns="50800" lIns="50800" bIns="50800" rIns="50800"/>
            <a:lstStyle/>
            <a:p>
              <a:pPr algn="ctr">
                <a:lnSpc>
                  <a:spcPts val="2800"/>
                </a:lnSpc>
              </a:pPr>
              <a:r>
                <a:rPr lang="en-US" sz="2000">
                  <a:solidFill>
                    <a:srgbClr val="155C94"/>
                  </a:solidFill>
                  <a:latin typeface="Canva Sans"/>
                  <a:ea typeface="Canva Sans"/>
                  <a:cs typeface="Canva Sans"/>
                  <a:sym typeface="Canva Sans"/>
                </a:rPr>
                <a:t>Blockchain</a:t>
              </a:r>
            </a:p>
          </p:txBody>
        </p:sp>
      </p:grpSp>
      <p:grpSp>
        <p:nvGrpSpPr>
          <p:cNvPr name="Group 42" id="42"/>
          <p:cNvGrpSpPr/>
          <p:nvPr/>
        </p:nvGrpSpPr>
        <p:grpSpPr>
          <a:xfrm rot="0">
            <a:off x="15114189" y="6857887"/>
            <a:ext cx="2208472" cy="1202533"/>
            <a:chOff x="0" y="0"/>
            <a:chExt cx="581655" cy="316717"/>
          </a:xfrm>
        </p:grpSpPr>
        <p:sp>
          <p:nvSpPr>
            <p:cNvPr name="Freeform 43" id="43"/>
            <p:cNvSpPr/>
            <p:nvPr/>
          </p:nvSpPr>
          <p:spPr>
            <a:xfrm flipH="false" flipV="false" rot="0">
              <a:off x="0" y="0"/>
              <a:ext cx="581655" cy="316717"/>
            </a:xfrm>
            <a:custGeom>
              <a:avLst/>
              <a:gdLst/>
              <a:ahLst/>
              <a:cxnLst/>
              <a:rect r="r" b="b" t="t" l="l"/>
              <a:pathLst>
                <a:path h="316717" w="581655">
                  <a:moveTo>
                    <a:pt x="158358" y="0"/>
                  </a:moveTo>
                  <a:lnTo>
                    <a:pt x="423297" y="0"/>
                  </a:lnTo>
                  <a:cubicBezTo>
                    <a:pt x="510756" y="0"/>
                    <a:pt x="581655" y="70899"/>
                    <a:pt x="581655" y="158358"/>
                  </a:cubicBezTo>
                  <a:lnTo>
                    <a:pt x="581655" y="158358"/>
                  </a:lnTo>
                  <a:cubicBezTo>
                    <a:pt x="581655" y="200357"/>
                    <a:pt x="564971" y="240637"/>
                    <a:pt x="535273" y="270334"/>
                  </a:cubicBezTo>
                  <a:cubicBezTo>
                    <a:pt x="505575" y="300032"/>
                    <a:pt x="465296" y="316717"/>
                    <a:pt x="423297" y="316717"/>
                  </a:cubicBezTo>
                  <a:lnTo>
                    <a:pt x="158358" y="316717"/>
                  </a:lnTo>
                  <a:cubicBezTo>
                    <a:pt x="70899" y="316717"/>
                    <a:pt x="0" y="245817"/>
                    <a:pt x="0" y="158358"/>
                  </a:cubicBezTo>
                  <a:lnTo>
                    <a:pt x="0" y="158358"/>
                  </a:lnTo>
                  <a:cubicBezTo>
                    <a:pt x="0" y="70899"/>
                    <a:pt x="70899" y="0"/>
                    <a:pt x="158358" y="0"/>
                  </a:cubicBezTo>
                  <a:close/>
                </a:path>
              </a:pathLst>
            </a:custGeom>
            <a:solidFill>
              <a:srgbClr val="FCFCFC"/>
            </a:solidFill>
          </p:spPr>
        </p:sp>
        <p:sp>
          <p:nvSpPr>
            <p:cNvPr name="TextBox 44" id="44"/>
            <p:cNvSpPr txBox="true"/>
            <p:nvPr/>
          </p:nvSpPr>
          <p:spPr>
            <a:xfrm>
              <a:off x="0" y="-47625"/>
              <a:ext cx="581655" cy="364342"/>
            </a:xfrm>
            <a:prstGeom prst="rect">
              <a:avLst/>
            </a:prstGeom>
          </p:spPr>
          <p:txBody>
            <a:bodyPr anchor="ctr" rtlCol="false" tIns="50800" lIns="50800" bIns="50800" rIns="50800"/>
            <a:lstStyle/>
            <a:p>
              <a:pPr algn="ctr">
                <a:lnSpc>
                  <a:spcPts val="2800"/>
                </a:lnSpc>
              </a:pPr>
              <a:r>
                <a:rPr lang="en-US" sz="2000">
                  <a:solidFill>
                    <a:srgbClr val="155C94"/>
                  </a:solidFill>
                  <a:latin typeface="Canva Sans"/>
                  <a:ea typeface="Canva Sans"/>
                  <a:cs typeface="Canva Sans"/>
                  <a:sym typeface="Canva Sans"/>
                </a:rPr>
                <a:t>Encryption / Decryption Module</a:t>
              </a:r>
            </a:p>
          </p:txBody>
        </p:sp>
      </p:grpSp>
      <p:grpSp>
        <p:nvGrpSpPr>
          <p:cNvPr name="Group 45" id="45"/>
          <p:cNvGrpSpPr/>
          <p:nvPr/>
        </p:nvGrpSpPr>
        <p:grpSpPr>
          <a:xfrm rot="0">
            <a:off x="15113455" y="2386732"/>
            <a:ext cx="2208472" cy="822151"/>
            <a:chOff x="0" y="0"/>
            <a:chExt cx="581655" cy="216534"/>
          </a:xfrm>
        </p:grpSpPr>
        <p:sp>
          <p:nvSpPr>
            <p:cNvPr name="Freeform 46" id="46"/>
            <p:cNvSpPr/>
            <p:nvPr/>
          </p:nvSpPr>
          <p:spPr>
            <a:xfrm flipH="false" flipV="false" rot="0">
              <a:off x="0" y="0"/>
              <a:ext cx="581655" cy="216534"/>
            </a:xfrm>
            <a:custGeom>
              <a:avLst/>
              <a:gdLst/>
              <a:ahLst/>
              <a:cxnLst/>
              <a:rect r="r" b="b" t="t" l="l"/>
              <a:pathLst>
                <a:path h="216534" w="581655">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sp>
        <p:sp>
          <p:nvSpPr>
            <p:cNvPr name="TextBox 47" id="47"/>
            <p:cNvSpPr txBox="true"/>
            <p:nvPr/>
          </p:nvSpPr>
          <p:spPr>
            <a:xfrm>
              <a:off x="0" y="-47625"/>
              <a:ext cx="581655" cy="264159"/>
            </a:xfrm>
            <a:prstGeom prst="rect">
              <a:avLst/>
            </a:prstGeom>
          </p:spPr>
          <p:txBody>
            <a:bodyPr anchor="ctr" rtlCol="false" tIns="50800" lIns="50800" bIns="50800" rIns="50800"/>
            <a:lstStyle/>
            <a:p>
              <a:pPr algn="ctr">
                <a:lnSpc>
                  <a:spcPts val="2800"/>
                </a:lnSpc>
              </a:pPr>
              <a:r>
                <a:rPr lang="en-US" sz="2000">
                  <a:solidFill>
                    <a:srgbClr val="155C94"/>
                  </a:solidFill>
                  <a:latin typeface="Canva Sans"/>
                  <a:ea typeface="Canva Sans"/>
                  <a:cs typeface="Canva Sans"/>
                  <a:sym typeface="Canva Sans"/>
                </a:rPr>
                <a:t>Frontend</a:t>
              </a:r>
            </a:p>
            <a:p>
              <a:pPr algn="ctr">
                <a:lnSpc>
                  <a:spcPts val="2800"/>
                </a:lnSpc>
              </a:pPr>
              <a:r>
                <a:rPr lang="en-US" sz="2000">
                  <a:solidFill>
                    <a:srgbClr val="155C94"/>
                  </a:solidFill>
                  <a:latin typeface="Canva Sans"/>
                  <a:ea typeface="Canva Sans"/>
                  <a:cs typeface="Canva Sans"/>
                  <a:sym typeface="Canva Sans"/>
                </a:rPr>
                <a:t>Enterface</a:t>
              </a:r>
            </a:p>
          </p:txBody>
        </p:sp>
      </p:grpSp>
      <p:grpSp>
        <p:nvGrpSpPr>
          <p:cNvPr name="Group 48" id="48"/>
          <p:cNvGrpSpPr/>
          <p:nvPr/>
        </p:nvGrpSpPr>
        <p:grpSpPr>
          <a:xfrm rot="0">
            <a:off x="1679165" y="5039978"/>
            <a:ext cx="4766875" cy="4198644"/>
            <a:chOff x="0" y="0"/>
            <a:chExt cx="1255473" cy="1105816"/>
          </a:xfrm>
        </p:grpSpPr>
        <p:sp>
          <p:nvSpPr>
            <p:cNvPr name="Freeform 49" id="49"/>
            <p:cNvSpPr/>
            <p:nvPr/>
          </p:nvSpPr>
          <p:spPr>
            <a:xfrm flipH="false" flipV="false" rot="0">
              <a:off x="0" y="0"/>
              <a:ext cx="1255473" cy="1105816"/>
            </a:xfrm>
            <a:custGeom>
              <a:avLst/>
              <a:gdLst/>
              <a:ahLst/>
              <a:cxnLst/>
              <a:rect r="r" b="b" t="t" l="l"/>
              <a:pathLst>
                <a:path h="1105816" w="1255473">
                  <a:moveTo>
                    <a:pt x="82830" y="0"/>
                  </a:moveTo>
                  <a:lnTo>
                    <a:pt x="1172644" y="0"/>
                  </a:lnTo>
                  <a:cubicBezTo>
                    <a:pt x="1218389" y="0"/>
                    <a:pt x="1255473" y="37084"/>
                    <a:pt x="1255473" y="82830"/>
                  </a:cubicBezTo>
                  <a:lnTo>
                    <a:pt x="1255473" y="1022986"/>
                  </a:lnTo>
                  <a:cubicBezTo>
                    <a:pt x="1255473" y="1044954"/>
                    <a:pt x="1246747" y="1066022"/>
                    <a:pt x="1231213" y="1081556"/>
                  </a:cubicBezTo>
                  <a:cubicBezTo>
                    <a:pt x="1215679" y="1097089"/>
                    <a:pt x="1194611" y="1105816"/>
                    <a:pt x="1172644" y="1105816"/>
                  </a:cubicBezTo>
                  <a:lnTo>
                    <a:pt x="82830" y="1105816"/>
                  </a:lnTo>
                  <a:cubicBezTo>
                    <a:pt x="60862" y="1105816"/>
                    <a:pt x="39794" y="1097089"/>
                    <a:pt x="24260" y="1081556"/>
                  </a:cubicBezTo>
                  <a:cubicBezTo>
                    <a:pt x="8727" y="1066022"/>
                    <a:pt x="0" y="1044954"/>
                    <a:pt x="0" y="1022986"/>
                  </a:cubicBezTo>
                  <a:lnTo>
                    <a:pt x="0" y="82830"/>
                  </a:lnTo>
                  <a:cubicBezTo>
                    <a:pt x="0" y="60862"/>
                    <a:pt x="8727" y="39794"/>
                    <a:pt x="24260" y="24260"/>
                  </a:cubicBezTo>
                  <a:cubicBezTo>
                    <a:pt x="39794" y="8727"/>
                    <a:pt x="60862" y="0"/>
                    <a:pt x="82830" y="0"/>
                  </a:cubicBezTo>
                  <a:close/>
                </a:path>
              </a:pathLst>
            </a:custGeom>
            <a:solidFill>
              <a:srgbClr val="0E4A74"/>
            </a:solidFill>
            <a:ln w="38100" cap="rnd">
              <a:solidFill>
                <a:srgbClr val="FCFCFC"/>
              </a:solidFill>
              <a:prstDash val="solid"/>
              <a:round/>
            </a:ln>
          </p:spPr>
        </p:sp>
        <p:sp>
          <p:nvSpPr>
            <p:cNvPr name="TextBox 50" id="50"/>
            <p:cNvSpPr txBox="true"/>
            <p:nvPr/>
          </p:nvSpPr>
          <p:spPr>
            <a:xfrm>
              <a:off x="0" y="-47625"/>
              <a:ext cx="1255473" cy="1153441"/>
            </a:xfrm>
            <a:prstGeom prst="rect">
              <a:avLst/>
            </a:prstGeom>
          </p:spPr>
          <p:txBody>
            <a:bodyPr anchor="ctr" rtlCol="false" tIns="50800" lIns="50800" bIns="50800" rIns="50800"/>
            <a:lstStyle/>
            <a:p>
              <a:pPr algn="ctr">
                <a:lnSpc>
                  <a:spcPts val="2800"/>
                </a:lnSpc>
              </a:pPr>
            </a:p>
          </p:txBody>
        </p:sp>
      </p:grpSp>
      <p:sp>
        <p:nvSpPr>
          <p:cNvPr name="AutoShape 51" id="51"/>
          <p:cNvSpPr/>
          <p:nvPr/>
        </p:nvSpPr>
        <p:spPr>
          <a:xfrm>
            <a:off x="1143000" y="2758021"/>
            <a:ext cx="2125549" cy="4671393"/>
          </a:xfrm>
          <a:prstGeom prst="line">
            <a:avLst/>
          </a:prstGeom>
          <a:ln cap="flat" w="38100">
            <a:solidFill>
              <a:srgbClr val="FFFFFF"/>
            </a:solidFill>
            <a:prstDash val="solid"/>
            <a:headEnd type="none" len="sm" w="sm"/>
            <a:tailEnd type="triangle" len="med" w="lg"/>
          </a:ln>
        </p:spPr>
      </p:sp>
      <p:sp>
        <p:nvSpPr>
          <p:cNvPr name="TextBox 52" id="52"/>
          <p:cNvSpPr txBox="true"/>
          <p:nvPr/>
        </p:nvSpPr>
        <p:spPr>
          <a:xfrm rot="0">
            <a:off x="8958182" y="2141925"/>
            <a:ext cx="1431608" cy="2971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CFCFC"/>
                </a:solidFill>
                <a:latin typeface="Canva Sans"/>
                <a:ea typeface="Canva Sans"/>
                <a:cs typeface="Canva Sans"/>
                <a:sym typeface="Canva Sans"/>
              </a:rPr>
              <a:t>Verified User</a:t>
            </a:r>
          </a:p>
        </p:txBody>
      </p:sp>
      <p:sp>
        <p:nvSpPr>
          <p:cNvPr name="TextBox 53" id="53"/>
          <p:cNvSpPr txBox="true"/>
          <p:nvPr/>
        </p:nvSpPr>
        <p:spPr>
          <a:xfrm rot="0">
            <a:off x="4641769" y="2769232"/>
            <a:ext cx="1007566" cy="540385"/>
          </a:xfrm>
          <a:prstGeom prst="rect">
            <a:avLst/>
          </a:prstGeom>
        </p:spPr>
        <p:txBody>
          <a:bodyPr anchor="t" rtlCol="false" tIns="0" lIns="0" bIns="0" rIns="0">
            <a:spAutoFit/>
          </a:bodyPr>
          <a:lstStyle/>
          <a:p>
            <a:pPr algn="ctr">
              <a:lnSpc>
                <a:spcPts val="2240"/>
              </a:lnSpc>
            </a:pPr>
            <a:r>
              <a:rPr lang="en-US" sz="1600">
                <a:solidFill>
                  <a:srgbClr val="FCFCFC"/>
                </a:solidFill>
                <a:latin typeface="Canva Sans"/>
                <a:ea typeface="Canva Sans"/>
                <a:cs typeface="Canva Sans"/>
                <a:sym typeface="Canva Sans"/>
              </a:rPr>
              <a:t>Feature </a:t>
            </a:r>
          </a:p>
          <a:p>
            <a:pPr algn="ctr" marL="0" indent="0" lvl="0">
              <a:lnSpc>
                <a:spcPts val="2240"/>
              </a:lnSpc>
              <a:spcBef>
                <a:spcPct val="0"/>
              </a:spcBef>
            </a:pPr>
            <a:r>
              <a:rPr lang="en-US" sz="1600">
                <a:solidFill>
                  <a:srgbClr val="FCFCFC"/>
                </a:solidFill>
                <a:latin typeface="Canva Sans"/>
                <a:ea typeface="Canva Sans"/>
                <a:cs typeface="Canva Sans"/>
                <a:sym typeface="Canva Sans"/>
              </a:rPr>
              <a:t>Extraction</a:t>
            </a:r>
          </a:p>
        </p:txBody>
      </p:sp>
      <p:sp>
        <p:nvSpPr>
          <p:cNvPr name="TextBox 54" id="54"/>
          <p:cNvSpPr txBox="true"/>
          <p:nvPr/>
        </p:nvSpPr>
        <p:spPr>
          <a:xfrm rot="0">
            <a:off x="6306011" y="2924403"/>
            <a:ext cx="1138714" cy="540385"/>
          </a:xfrm>
          <a:prstGeom prst="rect">
            <a:avLst/>
          </a:prstGeom>
        </p:spPr>
        <p:txBody>
          <a:bodyPr anchor="t" rtlCol="false" tIns="0" lIns="0" bIns="0" rIns="0">
            <a:spAutoFit/>
          </a:bodyPr>
          <a:lstStyle/>
          <a:p>
            <a:pPr algn="ctr">
              <a:lnSpc>
                <a:spcPts val="2240"/>
              </a:lnSpc>
            </a:pPr>
            <a:r>
              <a:rPr lang="en-US" sz="1600">
                <a:solidFill>
                  <a:srgbClr val="FCFCFC"/>
                </a:solidFill>
                <a:latin typeface="Canva Sans"/>
                <a:ea typeface="Canva Sans"/>
                <a:cs typeface="Canva Sans"/>
                <a:sym typeface="Canva Sans"/>
              </a:rPr>
              <a:t>AI</a:t>
            </a:r>
          </a:p>
          <a:p>
            <a:pPr algn="ctr" marL="0" indent="0" lvl="0">
              <a:lnSpc>
                <a:spcPts val="2240"/>
              </a:lnSpc>
              <a:spcBef>
                <a:spcPct val="0"/>
              </a:spcBef>
            </a:pPr>
            <a:r>
              <a:rPr lang="en-US" sz="1600">
                <a:solidFill>
                  <a:srgbClr val="FCFCFC"/>
                </a:solidFill>
                <a:latin typeface="Canva Sans"/>
                <a:ea typeface="Canva Sans"/>
                <a:cs typeface="Canva Sans"/>
                <a:sym typeface="Canva Sans"/>
              </a:rPr>
              <a:t>Verification</a:t>
            </a:r>
          </a:p>
        </p:txBody>
      </p:sp>
      <p:sp>
        <p:nvSpPr>
          <p:cNvPr name="Freeform 55" id="55"/>
          <p:cNvSpPr/>
          <p:nvPr/>
        </p:nvSpPr>
        <p:spPr>
          <a:xfrm flipH="false" flipV="false" rot="0">
            <a:off x="4691887" y="5502633"/>
            <a:ext cx="858657" cy="852978"/>
          </a:xfrm>
          <a:custGeom>
            <a:avLst/>
            <a:gdLst/>
            <a:ahLst/>
            <a:cxnLst/>
            <a:rect r="r" b="b" t="t" l="l"/>
            <a:pathLst>
              <a:path h="852978" w="858657">
                <a:moveTo>
                  <a:pt x="0" y="0"/>
                </a:moveTo>
                <a:lnTo>
                  <a:pt x="858657" y="0"/>
                </a:lnTo>
                <a:lnTo>
                  <a:pt x="858657" y="852978"/>
                </a:lnTo>
                <a:lnTo>
                  <a:pt x="0" y="8529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6" id="56"/>
          <p:cNvSpPr txBox="true"/>
          <p:nvPr/>
        </p:nvSpPr>
        <p:spPr>
          <a:xfrm rot="0">
            <a:off x="4576195" y="6460386"/>
            <a:ext cx="1138714" cy="540385"/>
          </a:xfrm>
          <a:prstGeom prst="rect">
            <a:avLst/>
          </a:prstGeom>
        </p:spPr>
        <p:txBody>
          <a:bodyPr anchor="t" rtlCol="false" tIns="0" lIns="0" bIns="0" rIns="0">
            <a:spAutoFit/>
          </a:bodyPr>
          <a:lstStyle/>
          <a:p>
            <a:pPr algn="ctr">
              <a:lnSpc>
                <a:spcPts val="2240"/>
              </a:lnSpc>
            </a:pPr>
            <a:r>
              <a:rPr lang="en-US" sz="1600">
                <a:solidFill>
                  <a:srgbClr val="FCFCFC"/>
                </a:solidFill>
                <a:latin typeface="Canva Sans"/>
                <a:ea typeface="Canva Sans"/>
                <a:cs typeface="Canva Sans"/>
                <a:sym typeface="Canva Sans"/>
              </a:rPr>
              <a:t>AI</a:t>
            </a:r>
          </a:p>
          <a:p>
            <a:pPr algn="ctr" marL="0" indent="0" lvl="0">
              <a:lnSpc>
                <a:spcPts val="2240"/>
              </a:lnSpc>
              <a:spcBef>
                <a:spcPct val="0"/>
              </a:spcBef>
            </a:pPr>
            <a:r>
              <a:rPr lang="en-US" sz="1600">
                <a:solidFill>
                  <a:srgbClr val="FCFCFC"/>
                </a:solidFill>
                <a:latin typeface="Canva Sans"/>
                <a:ea typeface="Canva Sans"/>
                <a:cs typeface="Canva Sans"/>
                <a:sym typeface="Canva Sans"/>
              </a:rPr>
              <a:t>Verification</a:t>
            </a:r>
          </a:p>
        </p:txBody>
      </p:sp>
      <p:sp>
        <p:nvSpPr>
          <p:cNvPr name="Freeform 57" id="57"/>
          <p:cNvSpPr/>
          <p:nvPr/>
        </p:nvSpPr>
        <p:spPr>
          <a:xfrm flipH="false" flipV="false" rot="0">
            <a:off x="3268549" y="7077700"/>
            <a:ext cx="705995" cy="703428"/>
          </a:xfrm>
          <a:custGeom>
            <a:avLst/>
            <a:gdLst/>
            <a:ahLst/>
            <a:cxnLst/>
            <a:rect r="r" b="b" t="t" l="l"/>
            <a:pathLst>
              <a:path h="703428" w="705995">
                <a:moveTo>
                  <a:pt x="0" y="0"/>
                </a:moveTo>
                <a:lnTo>
                  <a:pt x="705995" y="0"/>
                </a:lnTo>
                <a:lnTo>
                  <a:pt x="705995" y="703427"/>
                </a:lnTo>
                <a:lnTo>
                  <a:pt x="0" y="7034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8" id="58"/>
          <p:cNvSpPr txBox="true"/>
          <p:nvPr/>
        </p:nvSpPr>
        <p:spPr>
          <a:xfrm rot="0">
            <a:off x="3117763" y="7841654"/>
            <a:ext cx="1007566" cy="540385"/>
          </a:xfrm>
          <a:prstGeom prst="rect">
            <a:avLst/>
          </a:prstGeom>
        </p:spPr>
        <p:txBody>
          <a:bodyPr anchor="t" rtlCol="false" tIns="0" lIns="0" bIns="0" rIns="0">
            <a:spAutoFit/>
          </a:bodyPr>
          <a:lstStyle/>
          <a:p>
            <a:pPr algn="ctr">
              <a:lnSpc>
                <a:spcPts val="2240"/>
              </a:lnSpc>
            </a:pPr>
            <a:r>
              <a:rPr lang="en-US" sz="1600">
                <a:solidFill>
                  <a:srgbClr val="FCFCFC"/>
                </a:solidFill>
                <a:latin typeface="Canva Sans"/>
                <a:ea typeface="Canva Sans"/>
                <a:cs typeface="Canva Sans"/>
                <a:sym typeface="Canva Sans"/>
              </a:rPr>
              <a:t>Feature </a:t>
            </a:r>
          </a:p>
          <a:p>
            <a:pPr algn="ctr" marL="0" indent="0" lvl="0">
              <a:lnSpc>
                <a:spcPts val="2240"/>
              </a:lnSpc>
              <a:spcBef>
                <a:spcPct val="0"/>
              </a:spcBef>
            </a:pPr>
            <a:r>
              <a:rPr lang="en-US" sz="1600">
                <a:solidFill>
                  <a:srgbClr val="FCFCFC"/>
                </a:solidFill>
                <a:latin typeface="Canva Sans"/>
                <a:ea typeface="Canva Sans"/>
                <a:cs typeface="Canva Sans"/>
                <a:sym typeface="Canva Sans"/>
              </a:rPr>
              <a:t>Extraction</a:t>
            </a:r>
          </a:p>
        </p:txBody>
      </p:sp>
      <p:grpSp>
        <p:nvGrpSpPr>
          <p:cNvPr name="Group 59" id="59"/>
          <p:cNvGrpSpPr/>
          <p:nvPr/>
        </p:nvGrpSpPr>
        <p:grpSpPr>
          <a:xfrm rot="0">
            <a:off x="1811316" y="5214392"/>
            <a:ext cx="2208472" cy="822151"/>
            <a:chOff x="0" y="0"/>
            <a:chExt cx="581655" cy="216534"/>
          </a:xfrm>
        </p:grpSpPr>
        <p:sp>
          <p:nvSpPr>
            <p:cNvPr name="Freeform 60" id="60"/>
            <p:cNvSpPr/>
            <p:nvPr/>
          </p:nvSpPr>
          <p:spPr>
            <a:xfrm flipH="false" flipV="false" rot="0">
              <a:off x="0" y="0"/>
              <a:ext cx="581655" cy="216534"/>
            </a:xfrm>
            <a:custGeom>
              <a:avLst/>
              <a:gdLst/>
              <a:ahLst/>
              <a:cxnLst/>
              <a:rect r="r" b="b" t="t" l="l"/>
              <a:pathLst>
                <a:path h="216534" w="581655">
                  <a:moveTo>
                    <a:pt x="108267" y="0"/>
                  </a:moveTo>
                  <a:lnTo>
                    <a:pt x="473388" y="0"/>
                  </a:lnTo>
                  <a:cubicBezTo>
                    <a:pt x="502102" y="0"/>
                    <a:pt x="529640" y="11407"/>
                    <a:pt x="549944" y="31711"/>
                  </a:cubicBezTo>
                  <a:cubicBezTo>
                    <a:pt x="570248" y="52015"/>
                    <a:pt x="581655" y="79553"/>
                    <a:pt x="581655" y="108267"/>
                  </a:cubicBezTo>
                  <a:lnTo>
                    <a:pt x="581655" y="108267"/>
                  </a:lnTo>
                  <a:cubicBezTo>
                    <a:pt x="581655" y="136981"/>
                    <a:pt x="570248" y="164519"/>
                    <a:pt x="549944" y="184823"/>
                  </a:cubicBezTo>
                  <a:cubicBezTo>
                    <a:pt x="529640" y="205127"/>
                    <a:pt x="502102" y="216534"/>
                    <a:pt x="473388" y="216534"/>
                  </a:cubicBezTo>
                  <a:lnTo>
                    <a:pt x="108267" y="216534"/>
                  </a:lnTo>
                  <a:cubicBezTo>
                    <a:pt x="79553" y="216534"/>
                    <a:pt x="52015" y="205127"/>
                    <a:pt x="31711" y="184823"/>
                  </a:cubicBezTo>
                  <a:cubicBezTo>
                    <a:pt x="11407" y="164519"/>
                    <a:pt x="0" y="136981"/>
                    <a:pt x="0" y="108267"/>
                  </a:cubicBezTo>
                  <a:lnTo>
                    <a:pt x="0" y="108267"/>
                  </a:lnTo>
                  <a:cubicBezTo>
                    <a:pt x="0" y="79553"/>
                    <a:pt x="11407" y="52015"/>
                    <a:pt x="31711" y="31711"/>
                  </a:cubicBezTo>
                  <a:cubicBezTo>
                    <a:pt x="52015" y="11407"/>
                    <a:pt x="79553" y="0"/>
                    <a:pt x="108267" y="0"/>
                  </a:cubicBezTo>
                  <a:close/>
                </a:path>
              </a:pathLst>
            </a:custGeom>
            <a:solidFill>
              <a:srgbClr val="FCFCFC"/>
            </a:solidFill>
          </p:spPr>
        </p:sp>
        <p:sp>
          <p:nvSpPr>
            <p:cNvPr name="TextBox 61" id="61"/>
            <p:cNvSpPr txBox="true"/>
            <p:nvPr/>
          </p:nvSpPr>
          <p:spPr>
            <a:xfrm>
              <a:off x="0" y="-47625"/>
              <a:ext cx="581655" cy="264159"/>
            </a:xfrm>
            <a:prstGeom prst="rect">
              <a:avLst/>
            </a:prstGeom>
          </p:spPr>
          <p:txBody>
            <a:bodyPr anchor="ctr" rtlCol="false" tIns="50800" lIns="50800" bIns="50800" rIns="50800"/>
            <a:lstStyle/>
            <a:p>
              <a:pPr algn="ctr">
                <a:lnSpc>
                  <a:spcPts val="2800"/>
                </a:lnSpc>
              </a:pPr>
              <a:r>
                <a:rPr lang="en-US" sz="2000">
                  <a:solidFill>
                    <a:srgbClr val="155C94"/>
                  </a:solidFill>
                  <a:latin typeface="Canva Sans"/>
                  <a:ea typeface="Canva Sans"/>
                  <a:cs typeface="Canva Sans"/>
                  <a:sym typeface="Canva Sans"/>
                </a:rPr>
                <a:t>ID </a:t>
              </a:r>
            </a:p>
            <a:p>
              <a:pPr algn="ctr">
                <a:lnSpc>
                  <a:spcPts val="2800"/>
                </a:lnSpc>
              </a:pPr>
              <a:r>
                <a:rPr lang="en-US" sz="2000">
                  <a:solidFill>
                    <a:srgbClr val="155C94"/>
                  </a:solidFill>
                  <a:latin typeface="Canva Sans"/>
                  <a:ea typeface="Canva Sans"/>
                  <a:cs typeface="Canva Sans"/>
                  <a:sym typeface="Canva Sans"/>
                </a:rPr>
                <a:t>Data Extraction</a:t>
              </a:r>
            </a:p>
          </p:txBody>
        </p:sp>
      </p:grpSp>
      <p:sp>
        <p:nvSpPr>
          <p:cNvPr name="AutoShape 62" id="62"/>
          <p:cNvSpPr/>
          <p:nvPr/>
        </p:nvSpPr>
        <p:spPr>
          <a:xfrm flipV="true">
            <a:off x="3974544" y="5929122"/>
            <a:ext cx="717343" cy="1239800"/>
          </a:xfrm>
          <a:prstGeom prst="line">
            <a:avLst/>
          </a:prstGeom>
          <a:ln cap="flat" w="38100">
            <a:solidFill>
              <a:srgbClr val="FFFFFF"/>
            </a:solidFill>
            <a:prstDash val="solid"/>
            <a:headEnd type="none" len="sm" w="sm"/>
            <a:tailEnd type="triangle" len="med" w="lg"/>
          </a:ln>
        </p:spPr>
      </p:sp>
      <p:sp>
        <p:nvSpPr>
          <p:cNvPr name="AutoShape 63" id="63"/>
          <p:cNvSpPr/>
          <p:nvPr/>
        </p:nvSpPr>
        <p:spPr>
          <a:xfrm flipV="true">
            <a:off x="5177945" y="2679089"/>
            <a:ext cx="4496041" cy="2685717"/>
          </a:xfrm>
          <a:prstGeom prst="line">
            <a:avLst/>
          </a:prstGeom>
          <a:ln cap="flat" w="38100">
            <a:solidFill>
              <a:srgbClr val="FFFFFF"/>
            </a:solidFill>
            <a:prstDash val="solid"/>
            <a:headEnd type="none" len="sm" w="sm"/>
            <a:tailEnd type="triangle" len="med" w="lg"/>
          </a:ln>
        </p:spPr>
      </p:sp>
      <p:sp>
        <p:nvSpPr>
          <p:cNvPr name="AutoShape 64" id="64"/>
          <p:cNvSpPr/>
          <p:nvPr/>
        </p:nvSpPr>
        <p:spPr>
          <a:xfrm>
            <a:off x="3974544" y="7429414"/>
            <a:ext cx="13131493" cy="1592336"/>
          </a:xfrm>
          <a:prstGeom prst="line">
            <a:avLst/>
          </a:prstGeom>
          <a:ln cap="flat" w="38100">
            <a:solidFill>
              <a:srgbClr val="FFFFFF"/>
            </a:solidFill>
            <a:prstDash val="solid"/>
            <a:headEnd type="none" len="sm" w="sm"/>
            <a:tailEnd type="triangle" len="med" w="lg"/>
          </a:ln>
        </p:spPr>
      </p:sp>
      <p:sp>
        <p:nvSpPr>
          <p:cNvPr name="Freeform 65" id="65"/>
          <p:cNvSpPr/>
          <p:nvPr/>
        </p:nvSpPr>
        <p:spPr>
          <a:xfrm flipH="false" flipV="false" rot="0">
            <a:off x="261657" y="4078581"/>
            <a:ext cx="6566087" cy="5508471"/>
          </a:xfrm>
          <a:custGeom>
            <a:avLst/>
            <a:gdLst/>
            <a:ahLst/>
            <a:cxnLst/>
            <a:rect r="r" b="b" t="t" l="l"/>
            <a:pathLst>
              <a:path h="5508471" w="6566087">
                <a:moveTo>
                  <a:pt x="0" y="0"/>
                </a:moveTo>
                <a:lnTo>
                  <a:pt x="6566086" y="0"/>
                </a:lnTo>
                <a:lnTo>
                  <a:pt x="6566086" y="5508471"/>
                </a:lnTo>
                <a:lnTo>
                  <a:pt x="0" y="5508471"/>
                </a:lnTo>
                <a:lnTo>
                  <a:pt x="0" y="0"/>
                </a:lnTo>
                <a:close/>
              </a:path>
            </a:pathLst>
          </a:custGeom>
          <a:blipFill>
            <a:blip r:embed="rId13"/>
            <a:stretch>
              <a:fillRect l="-14756" t="-1497" r="-8248" b="-1871"/>
            </a:stretch>
          </a:blipFill>
          <a:ln w="38100" cap="rnd">
            <a:solidFill>
              <a:srgbClr val="FF3131"/>
            </a:solidFill>
            <a:prstDash val="dash"/>
            <a:round/>
          </a:ln>
        </p:spPr>
      </p:sp>
      <p:sp>
        <p:nvSpPr>
          <p:cNvPr name="TextBox 66" id="66"/>
          <p:cNvSpPr txBox="true"/>
          <p:nvPr/>
        </p:nvSpPr>
        <p:spPr>
          <a:xfrm rot="0">
            <a:off x="888762" y="1985186"/>
            <a:ext cx="508476" cy="2971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CFCFC"/>
                </a:solidFill>
                <a:latin typeface="Canva Sans"/>
                <a:ea typeface="Canva Sans"/>
                <a:cs typeface="Canva Sans"/>
                <a:sym typeface="Canva Sans"/>
              </a:rPr>
              <a:t>User</a:t>
            </a:r>
          </a:p>
        </p:txBody>
      </p:sp>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1503758" y="981075"/>
            <a:ext cx="15280484" cy="1417320"/>
          </a:xfrm>
          <a:prstGeom prst="rect">
            <a:avLst/>
          </a:prstGeom>
        </p:spPr>
        <p:txBody>
          <a:bodyPr anchor="t" rtlCol="false" tIns="0" lIns="0" bIns="0" rIns="0">
            <a:spAutoFit/>
          </a:bodyPr>
          <a:lstStyle/>
          <a:p>
            <a:pPr algn="ctr" marL="0" indent="0" lvl="0">
              <a:lnSpc>
                <a:spcPts val="8640"/>
              </a:lnSpc>
              <a:spcBef>
                <a:spcPct val="0"/>
              </a:spcBef>
            </a:pPr>
            <a:r>
              <a:rPr lang="en-US" sz="9000" spc="-540">
                <a:solidFill>
                  <a:srgbClr val="0B4E7C"/>
                </a:solidFill>
                <a:latin typeface="Rustic Printed"/>
                <a:ea typeface="Rustic Printed"/>
                <a:cs typeface="Rustic Printed"/>
                <a:sym typeface="Rustic Printed"/>
              </a:rPr>
              <a:t>AGENDA</a:t>
            </a:r>
          </a:p>
        </p:txBody>
      </p:sp>
      <p:sp>
        <p:nvSpPr>
          <p:cNvPr name="Freeform 4" id="4"/>
          <p:cNvSpPr/>
          <p:nvPr/>
        </p:nvSpPr>
        <p:spPr>
          <a:xfrm flipH="false" flipV="false" rot="0">
            <a:off x="5077541" y="2700314"/>
            <a:ext cx="3621974" cy="2443186"/>
          </a:xfrm>
          <a:custGeom>
            <a:avLst/>
            <a:gdLst/>
            <a:ahLst/>
            <a:cxnLst/>
            <a:rect r="r" b="b" t="t" l="l"/>
            <a:pathLst>
              <a:path h="2443186" w="3621974">
                <a:moveTo>
                  <a:pt x="0" y="0"/>
                </a:moveTo>
                <a:lnTo>
                  <a:pt x="3621975" y="0"/>
                </a:lnTo>
                <a:lnTo>
                  <a:pt x="3621975" y="2443186"/>
                </a:lnTo>
                <a:lnTo>
                  <a:pt x="0" y="2443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133530" y="2719978"/>
            <a:ext cx="3592823" cy="2423522"/>
          </a:xfrm>
          <a:custGeom>
            <a:avLst/>
            <a:gdLst/>
            <a:ahLst/>
            <a:cxnLst/>
            <a:rect r="r" b="b" t="t" l="l"/>
            <a:pathLst>
              <a:path h="2423522" w="3592823">
                <a:moveTo>
                  <a:pt x="0" y="0"/>
                </a:moveTo>
                <a:lnTo>
                  <a:pt x="3592823" y="0"/>
                </a:lnTo>
                <a:lnTo>
                  <a:pt x="3592823" y="2423522"/>
                </a:lnTo>
                <a:lnTo>
                  <a:pt x="0" y="2423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6" id="6"/>
          <p:cNvSpPr txBox="true"/>
          <p:nvPr/>
        </p:nvSpPr>
        <p:spPr>
          <a:xfrm rot="0">
            <a:off x="1545468" y="3768433"/>
            <a:ext cx="2768947" cy="1047750"/>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Medium"/>
                <a:ea typeface="Canva Sans Medium"/>
                <a:cs typeface="Canva Sans Medium"/>
                <a:sym typeface="Canva Sans Medium"/>
              </a:rPr>
              <a:t>Problem Definition</a:t>
            </a:r>
          </a:p>
        </p:txBody>
      </p:sp>
      <p:sp>
        <p:nvSpPr>
          <p:cNvPr name="TextBox 7" id="7"/>
          <p:cNvSpPr txBox="true"/>
          <p:nvPr/>
        </p:nvSpPr>
        <p:spPr>
          <a:xfrm rot="0">
            <a:off x="5193078" y="4054182"/>
            <a:ext cx="3589494" cy="495301"/>
          </a:xfrm>
          <a:prstGeom prst="rect">
            <a:avLst/>
          </a:prstGeom>
        </p:spPr>
        <p:txBody>
          <a:bodyPr anchor="t" rtlCol="false" tIns="0" lIns="0" bIns="0" rIns="0">
            <a:spAutoFit/>
          </a:bodyPr>
          <a:lstStyle/>
          <a:p>
            <a:pPr algn="ctr" marL="0" indent="0" lvl="0">
              <a:lnSpc>
                <a:spcPts val="4199"/>
              </a:lnSpc>
            </a:pPr>
            <a:r>
              <a:rPr lang="en-US" b="true" sz="2999">
                <a:solidFill>
                  <a:srgbClr val="FFFFFF"/>
                </a:solidFill>
                <a:latin typeface="Canva Sans Medium"/>
                <a:ea typeface="Canva Sans Medium"/>
                <a:cs typeface="Canva Sans Medium"/>
                <a:sym typeface="Canva Sans Medium"/>
              </a:rPr>
              <a:t>Motivation</a:t>
            </a:r>
          </a:p>
        </p:txBody>
      </p:sp>
      <p:sp>
        <p:nvSpPr>
          <p:cNvPr name="TextBox 8" id="8"/>
          <p:cNvSpPr txBox="true"/>
          <p:nvPr/>
        </p:nvSpPr>
        <p:spPr>
          <a:xfrm rot="0">
            <a:off x="2176187" y="2976215"/>
            <a:ext cx="1229103" cy="754380"/>
          </a:xfrm>
          <a:prstGeom prst="rect">
            <a:avLst/>
          </a:prstGeom>
        </p:spPr>
        <p:txBody>
          <a:bodyPr anchor="t" rtlCol="false" tIns="0" lIns="0" bIns="0" rIns="0">
            <a:spAutoFit/>
          </a:bodyPr>
          <a:lstStyle/>
          <a:p>
            <a:pPr algn="ctr">
              <a:lnSpc>
                <a:spcPts val="4860"/>
              </a:lnSpc>
            </a:pPr>
            <a:r>
              <a:rPr lang="en-US" sz="4500">
                <a:solidFill>
                  <a:srgbClr val="FFFFFF"/>
                </a:solidFill>
                <a:latin typeface="Rustic Printed"/>
                <a:ea typeface="Rustic Printed"/>
                <a:cs typeface="Rustic Printed"/>
                <a:sym typeface="Rustic Printed"/>
              </a:rPr>
              <a:t>01</a:t>
            </a:r>
          </a:p>
        </p:txBody>
      </p:sp>
      <p:sp>
        <p:nvSpPr>
          <p:cNvPr name="TextBox 9" id="9"/>
          <p:cNvSpPr txBox="true"/>
          <p:nvPr/>
        </p:nvSpPr>
        <p:spPr>
          <a:xfrm rot="0">
            <a:off x="5931518" y="2976215"/>
            <a:ext cx="1943173" cy="754380"/>
          </a:xfrm>
          <a:prstGeom prst="rect">
            <a:avLst/>
          </a:prstGeom>
        </p:spPr>
        <p:txBody>
          <a:bodyPr anchor="t" rtlCol="false" tIns="0" lIns="0" bIns="0" rIns="0">
            <a:spAutoFit/>
          </a:bodyPr>
          <a:lstStyle/>
          <a:p>
            <a:pPr algn="ctr">
              <a:lnSpc>
                <a:spcPts val="4860"/>
              </a:lnSpc>
            </a:pPr>
            <a:r>
              <a:rPr lang="en-US" sz="4500">
                <a:solidFill>
                  <a:srgbClr val="FFFFFF"/>
                </a:solidFill>
                <a:latin typeface="Rustic Printed"/>
                <a:ea typeface="Rustic Printed"/>
                <a:cs typeface="Rustic Printed"/>
                <a:sym typeface="Rustic Printed"/>
              </a:rPr>
              <a:t>02</a:t>
            </a:r>
          </a:p>
        </p:txBody>
      </p:sp>
      <p:sp>
        <p:nvSpPr>
          <p:cNvPr name="Freeform 10" id="10"/>
          <p:cNvSpPr/>
          <p:nvPr/>
        </p:nvSpPr>
        <p:spPr>
          <a:xfrm flipH="false" flipV="false" rot="0">
            <a:off x="13554269" y="2719978"/>
            <a:ext cx="3621974" cy="2443186"/>
          </a:xfrm>
          <a:custGeom>
            <a:avLst/>
            <a:gdLst/>
            <a:ahLst/>
            <a:cxnLst/>
            <a:rect r="r" b="b" t="t" l="l"/>
            <a:pathLst>
              <a:path h="2443186" w="3621974">
                <a:moveTo>
                  <a:pt x="0" y="0"/>
                </a:moveTo>
                <a:lnTo>
                  <a:pt x="3621975" y="0"/>
                </a:lnTo>
                <a:lnTo>
                  <a:pt x="3621975" y="2443186"/>
                </a:lnTo>
                <a:lnTo>
                  <a:pt x="0" y="2443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1" id="11"/>
          <p:cNvSpPr txBox="true"/>
          <p:nvPr/>
        </p:nvSpPr>
        <p:spPr>
          <a:xfrm rot="0">
            <a:off x="13669806" y="4054182"/>
            <a:ext cx="3589494" cy="495301"/>
          </a:xfrm>
          <a:prstGeom prst="rect">
            <a:avLst/>
          </a:prstGeom>
        </p:spPr>
        <p:txBody>
          <a:bodyPr anchor="t" rtlCol="false" tIns="0" lIns="0" bIns="0" rIns="0">
            <a:spAutoFit/>
          </a:bodyPr>
          <a:lstStyle/>
          <a:p>
            <a:pPr algn="ctr" marL="0" indent="0" lvl="0">
              <a:lnSpc>
                <a:spcPts val="4199"/>
              </a:lnSpc>
            </a:pPr>
            <a:r>
              <a:rPr lang="en-US" b="true" sz="2999">
                <a:solidFill>
                  <a:srgbClr val="FFFFFF"/>
                </a:solidFill>
                <a:latin typeface="Canva Sans Medium"/>
                <a:ea typeface="Canva Sans Medium"/>
                <a:cs typeface="Canva Sans Medium"/>
                <a:sym typeface="Canva Sans Medium"/>
              </a:rPr>
              <a:t>Objective</a:t>
            </a:r>
          </a:p>
        </p:txBody>
      </p:sp>
      <p:sp>
        <p:nvSpPr>
          <p:cNvPr name="TextBox 12" id="12"/>
          <p:cNvSpPr txBox="true"/>
          <p:nvPr/>
        </p:nvSpPr>
        <p:spPr>
          <a:xfrm rot="0">
            <a:off x="14392425" y="2976215"/>
            <a:ext cx="1943173" cy="754380"/>
          </a:xfrm>
          <a:prstGeom prst="rect">
            <a:avLst/>
          </a:prstGeom>
        </p:spPr>
        <p:txBody>
          <a:bodyPr anchor="t" rtlCol="false" tIns="0" lIns="0" bIns="0" rIns="0">
            <a:spAutoFit/>
          </a:bodyPr>
          <a:lstStyle/>
          <a:p>
            <a:pPr algn="ctr">
              <a:lnSpc>
                <a:spcPts val="4860"/>
              </a:lnSpc>
            </a:pPr>
            <a:r>
              <a:rPr lang="en-US" sz="4500">
                <a:solidFill>
                  <a:srgbClr val="FFFFFF"/>
                </a:solidFill>
                <a:latin typeface="Rustic Printed"/>
                <a:ea typeface="Rustic Printed"/>
                <a:cs typeface="Rustic Printed"/>
                <a:sym typeface="Rustic Printed"/>
              </a:rPr>
              <a:t>04</a:t>
            </a:r>
          </a:p>
        </p:txBody>
      </p:sp>
      <p:sp>
        <p:nvSpPr>
          <p:cNvPr name="Freeform 13" id="13"/>
          <p:cNvSpPr/>
          <p:nvPr/>
        </p:nvSpPr>
        <p:spPr>
          <a:xfrm flipH="false" flipV="false" rot="0">
            <a:off x="9249297" y="2700314"/>
            <a:ext cx="3592823" cy="2423522"/>
          </a:xfrm>
          <a:custGeom>
            <a:avLst/>
            <a:gdLst/>
            <a:ahLst/>
            <a:cxnLst/>
            <a:rect r="r" b="b" t="t" l="l"/>
            <a:pathLst>
              <a:path h="2423522" w="3592823">
                <a:moveTo>
                  <a:pt x="0" y="0"/>
                </a:moveTo>
                <a:lnTo>
                  <a:pt x="3592823" y="0"/>
                </a:lnTo>
                <a:lnTo>
                  <a:pt x="3592823" y="2423522"/>
                </a:lnTo>
                <a:lnTo>
                  <a:pt x="0" y="2423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4" id="14"/>
          <p:cNvSpPr txBox="true"/>
          <p:nvPr/>
        </p:nvSpPr>
        <p:spPr>
          <a:xfrm rot="0">
            <a:off x="9661235" y="4035133"/>
            <a:ext cx="2768947" cy="514350"/>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Medium"/>
                <a:ea typeface="Canva Sans Medium"/>
                <a:cs typeface="Canva Sans Medium"/>
                <a:sym typeface="Canva Sans Medium"/>
              </a:rPr>
              <a:t>Scope</a:t>
            </a:r>
          </a:p>
        </p:txBody>
      </p:sp>
      <p:sp>
        <p:nvSpPr>
          <p:cNvPr name="TextBox 15" id="15"/>
          <p:cNvSpPr txBox="true"/>
          <p:nvPr/>
        </p:nvSpPr>
        <p:spPr>
          <a:xfrm rot="0">
            <a:off x="10291954" y="2976215"/>
            <a:ext cx="1229103" cy="754380"/>
          </a:xfrm>
          <a:prstGeom prst="rect">
            <a:avLst/>
          </a:prstGeom>
        </p:spPr>
        <p:txBody>
          <a:bodyPr anchor="t" rtlCol="false" tIns="0" lIns="0" bIns="0" rIns="0">
            <a:spAutoFit/>
          </a:bodyPr>
          <a:lstStyle/>
          <a:p>
            <a:pPr algn="ctr">
              <a:lnSpc>
                <a:spcPts val="4860"/>
              </a:lnSpc>
            </a:pPr>
            <a:r>
              <a:rPr lang="en-US" sz="4500">
                <a:solidFill>
                  <a:srgbClr val="FFFFFF"/>
                </a:solidFill>
                <a:latin typeface="Rustic Printed"/>
                <a:ea typeface="Rustic Printed"/>
                <a:cs typeface="Rustic Printed"/>
                <a:sym typeface="Rustic Printed"/>
              </a:rPr>
              <a:t>03</a:t>
            </a:r>
          </a:p>
        </p:txBody>
      </p:sp>
      <p:sp>
        <p:nvSpPr>
          <p:cNvPr name="Freeform 16" id="16"/>
          <p:cNvSpPr/>
          <p:nvPr/>
        </p:nvSpPr>
        <p:spPr>
          <a:xfrm flipH="false" flipV="false" rot="0">
            <a:off x="5106692" y="6210147"/>
            <a:ext cx="3592823" cy="2423522"/>
          </a:xfrm>
          <a:custGeom>
            <a:avLst/>
            <a:gdLst/>
            <a:ahLst/>
            <a:cxnLst/>
            <a:rect r="r" b="b" t="t" l="l"/>
            <a:pathLst>
              <a:path h="2423522" w="3592823">
                <a:moveTo>
                  <a:pt x="0" y="0"/>
                </a:moveTo>
                <a:lnTo>
                  <a:pt x="3592824" y="0"/>
                </a:lnTo>
                <a:lnTo>
                  <a:pt x="3592824" y="2423523"/>
                </a:lnTo>
                <a:lnTo>
                  <a:pt x="0" y="24235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7" id="17"/>
          <p:cNvSpPr txBox="true"/>
          <p:nvPr/>
        </p:nvSpPr>
        <p:spPr>
          <a:xfrm rot="0">
            <a:off x="5504055" y="7105159"/>
            <a:ext cx="2768947" cy="1417320"/>
          </a:xfrm>
          <a:prstGeom prst="rect">
            <a:avLst/>
          </a:prstGeom>
        </p:spPr>
        <p:txBody>
          <a:bodyPr anchor="t" rtlCol="false" tIns="0" lIns="0" bIns="0" rIns="0">
            <a:spAutoFit/>
          </a:bodyPr>
          <a:lstStyle/>
          <a:p>
            <a:pPr algn="ctr">
              <a:lnSpc>
                <a:spcPts val="3780"/>
              </a:lnSpc>
            </a:pPr>
            <a:r>
              <a:rPr lang="en-US" sz="2700" b="true">
                <a:solidFill>
                  <a:srgbClr val="FFFFFF"/>
                </a:solidFill>
                <a:latin typeface="Canva Sans Medium"/>
                <a:ea typeface="Canva Sans Medium"/>
                <a:cs typeface="Canva Sans Medium"/>
                <a:sym typeface="Canva Sans Medium"/>
              </a:rPr>
              <a:t>Identification of proposed methdologies</a:t>
            </a:r>
          </a:p>
        </p:txBody>
      </p:sp>
      <p:sp>
        <p:nvSpPr>
          <p:cNvPr name="TextBox 18" id="18"/>
          <p:cNvSpPr txBox="true"/>
          <p:nvPr/>
        </p:nvSpPr>
        <p:spPr>
          <a:xfrm rot="0">
            <a:off x="6273977" y="6461647"/>
            <a:ext cx="1229103" cy="754380"/>
          </a:xfrm>
          <a:prstGeom prst="rect">
            <a:avLst/>
          </a:prstGeom>
        </p:spPr>
        <p:txBody>
          <a:bodyPr anchor="t" rtlCol="false" tIns="0" lIns="0" bIns="0" rIns="0">
            <a:spAutoFit/>
          </a:bodyPr>
          <a:lstStyle/>
          <a:p>
            <a:pPr algn="ctr">
              <a:lnSpc>
                <a:spcPts val="4860"/>
              </a:lnSpc>
            </a:pPr>
            <a:r>
              <a:rPr lang="en-US" sz="4500">
                <a:solidFill>
                  <a:srgbClr val="FFFFFF"/>
                </a:solidFill>
                <a:latin typeface="Rustic Printed"/>
                <a:ea typeface="Rustic Printed"/>
                <a:cs typeface="Rustic Printed"/>
                <a:sym typeface="Rustic Printed"/>
              </a:rPr>
              <a:t>06</a:t>
            </a:r>
          </a:p>
        </p:txBody>
      </p:sp>
      <p:sp>
        <p:nvSpPr>
          <p:cNvPr name="Freeform 19" id="19"/>
          <p:cNvSpPr/>
          <p:nvPr/>
        </p:nvSpPr>
        <p:spPr>
          <a:xfrm flipH="false" flipV="false" rot="0">
            <a:off x="13706803" y="6192644"/>
            <a:ext cx="3592823" cy="2423522"/>
          </a:xfrm>
          <a:custGeom>
            <a:avLst/>
            <a:gdLst/>
            <a:ahLst/>
            <a:cxnLst/>
            <a:rect r="r" b="b" t="t" l="l"/>
            <a:pathLst>
              <a:path h="2423522" w="3592823">
                <a:moveTo>
                  <a:pt x="0" y="0"/>
                </a:moveTo>
                <a:lnTo>
                  <a:pt x="3592823" y="0"/>
                </a:lnTo>
                <a:lnTo>
                  <a:pt x="3592823" y="2423522"/>
                </a:lnTo>
                <a:lnTo>
                  <a:pt x="0" y="2423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0" id="20"/>
          <p:cNvSpPr txBox="true"/>
          <p:nvPr/>
        </p:nvSpPr>
        <p:spPr>
          <a:xfrm rot="0">
            <a:off x="14118741" y="7455215"/>
            <a:ext cx="2768947" cy="514350"/>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Medium"/>
                <a:ea typeface="Canva Sans Medium"/>
                <a:cs typeface="Canva Sans Medium"/>
                <a:sym typeface="Canva Sans Medium"/>
              </a:rPr>
              <a:t>Time Plan</a:t>
            </a:r>
          </a:p>
        </p:txBody>
      </p:sp>
      <p:sp>
        <p:nvSpPr>
          <p:cNvPr name="TextBox 21" id="21"/>
          <p:cNvSpPr txBox="true"/>
          <p:nvPr/>
        </p:nvSpPr>
        <p:spPr>
          <a:xfrm rot="0">
            <a:off x="14749460" y="6461647"/>
            <a:ext cx="1229103" cy="754380"/>
          </a:xfrm>
          <a:prstGeom prst="rect">
            <a:avLst/>
          </a:prstGeom>
        </p:spPr>
        <p:txBody>
          <a:bodyPr anchor="t" rtlCol="false" tIns="0" lIns="0" bIns="0" rIns="0">
            <a:spAutoFit/>
          </a:bodyPr>
          <a:lstStyle/>
          <a:p>
            <a:pPr algn="ctr">
              <a:lnSpc>
                <a:spcPts val="4860"/>
              </a:lnSpc>
            </a:pPr>
            <a:r>
              <a:rPr lang="en-US" sz="4500">
                <a:solidFill>
                  <a:srgbClr val="FFFFFF"/>
                </a:solidFill>
                <a:latin typeface="Rustic Printed"/>
                <a:ea typeface="Rustic Printed"/>
                <a:cs typeface="Rustic Printed"/>
                <a:sym typeface="Rustic Printed"/>
              </a:rPr>
              <a:t>08</a:t>
            </a:r>
          </a:p>
        </p:txBody>
      </p:sp>
      <p:sp>
        <p:nvSpPr>
          <p:cNvPr name="Freeform 22" id="22"/>
          <p:cNvSpPr/>
          <p:nvPr/>
        </p:nvSpPr>
        <p:spPr>
          <a:xfrm flipH="false" flipV="false" rot="0">
            <a:off x="9249297" y="6210147"/>
            <a:ext cx="3566874" cy="2406019"/>
          </a:xfrm>
          <a:custGeom>
            <a:avLst/>
            <a:gdLst/>
            <a:ahLst/>
            <a:cxnLst/>
            <a:rect r="r" b="b" t="t" l="l"/>
            <a:pathLst>
              <a:path h="2406019" w="3566874">
                <a:moveTo>
                  <a:pt x="0" y="0"/>
                </a:moveTo>
                <a:lnTo>
                  <a:pt x="3566874" y="0"/>
                </a:lnTo>
                <a:lnTo>
                  <a:pt x="3566874" y="2406019"/>
                </a:lnTo>
                <a:lnTo>
                  <a:pt x="0" y="2406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23" id="23"/>
          <p:cNvSpPr txBox="true"/>
          <p:nvPr/>
        </p:nvSpPr>
        <p:spPr>
          <a:xfrm rot="0">
            <a:off x="9144000" y="7308994"/>
            <a:ext cx="3589494" cy="1019176"/>
          </a:xfrm>
          <a:prstGeom prst="rect">
            <a:avLst/>
          </a:prstGeom>
        </p:spPr>
        <p:txBody>
          <a:bodyPr anchor="t" rtlCol="false" tIns="0" lIns="0" bIns="0" rIns="0">
            <a:spAutoFit/>
          </a:bodyPr>
          <a:lstStyle/>
          <a:p>
            <a:pPr algn="ctr">
              <a:lnSpc>
                <a:spcPts val="4199"/>
              </a:lnSpc>
            </a:pPr>
            <a:r>
              <a:rPr lang="en-US" sz="2999" b="true">
                <a:solidFill>
                  <a:srgbClr val="FFFFFF"/>
                </a:solidFill>
                <a:latin typeface="Canva Sans Medium"/>
                <a:ea typeface="Canva Sans Medium"/>
                <a:cs typeface="Canva Sans Medium"/>
                <a:sym typeface="Canva Sans Medium"/>
              </a:rPr>
              <a:t>System</a:t>
            </a:r>
          </a:p>
          <a:p>
            <a:pPr algn="ctr" marL="0" indent="0" lvl="0">
              <a:lnSpc>
                <a:spcPts val="4199"/>
              </a:lnSpc>
            </a:pPr>
            <a:r>
              <a:rPr lang="en-US" b="true" sz="2999">
                <a:solidFill>
                  <a:srgbClr val="FFFFFF"/>
                </a:solidFill>
                <a:latin typeface="Canva Sans Medium"/>
                <a:ea typeface="Canva Sans Medium"/>
                <a:cs typeface="Canva Sans Medium"/>
                <a:sym typeface="Canva Sans Medium"/>
              </a:rPr>
              <a:t> Architcure</a:t>
            </a:r>
          </a:p>
        </p:txBody>
      </p:sp>
      <p:sp>
        <p:nvSpPr>
          <p:cNvPr name="TextBox 24" id="24"/>
          <p:cNvSpPr txBox="true"/>
          <p:nvPr/>
        </p:nvSpPr>
        <p:spPr>
          <a:xfrm rot="0">
            <a:off x="9934919" y="6461647"/>
            <a:ext cx="1943173" cy="754380"/>
          </a:xfrm>
          <a:prstGeom prst="rect">
            <a:avLst/>
          </a:prstGeom>
        </p:spPr>
        <p:txBody>
          <a:bodyPr anchor="t" rtlCol="false" tIns="0" lIns="0" bIns="0" rIns="0">
            <a:spAutoFit/>
          </a:bodyPr>
          <a:lstStyle/>
          <a:p>
            <a:pPr algn="ctr">
              <a:lnSpc>
                <a:spcPts val="4860"/>
              </a:lnSpc>
            </a:pPr>
            <a:r>
              <a:rPr lang="en-US" sz="4500">
                <a:solidFill>
                  <a:srgbClr val="FFFFFF"/>
                </a:solidFill>
                <a:latin typeface="Rustic Printed"/>
                <a:ea typeface="Rustic Printed"/>
                <a:cs typeface="Rustic Printed"/>
                <a:sym typeface="Rustic Printed"/>
              </a:rPr>
              <a:t>07</a:t>
            </a:r>
          </a:p>
        </p:txBody>
      </p:sp>
      <p:sp>
        <p:nvSpPr>
          <p:cNvPr name="Freeform 25" id="25"/>
          <p:cNvSpPr/>
          <p:nvPr/>
        </p:nvSpPr>
        <p:spPr>
          <a:xfrm flipH="false" flipV="false" rot="0">
            <a:off x="1133530" y="6172980"/>
            <a:ext cx="3621974" cy="2443186"/>
          </a:xfrm>
          <a:custGeom>
            <a:avLst/>
            <a:gdLst/>
            <a:ahLst/>
            <a:cxnLst/>
            <a:rect r="r" b="b" t="t" l="l"/>
            <a:pathLst>
              <a:path h="2443186" w="3621974">
                <a:moveTo>
                  <a:pt x="0" y="0"/>
                </a:moveTo>
                <a:lnTo>
                  <a:pt x="3621975" y="0"/>
                </a:lnTo>
                <a:lnTo>
                  <a:pt x="3621975" y="2443186"/>
                </a:lnTo>
                <a:lnTo>
                  <a:pt x="0" y="2443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26" id="26"/>
          <p:cNvSpPr txBox="true"/>
          <p:nvPr/>
        </p:nvSpPr>
        <p:spPr>
          <a:xfrm rot="0">
            <a:off x="1249067" y="7693340"/>
            <a:ext cx="3589494" cy="495301"/>
          </a:xfrm>
          <a:prstGeom prst="rect">
            <a:avLst/>
          </a:prstGeom>
        </p:spPr>
        <p:txBody>
          <a:bodyPr anchor="t" rtlCol="false" tIns="0" lIns="0" bIns="0" rIns="0">
            <a:spAutoFit/>
          </a:bodyPr>
          <a:lstStyle/>
          <a:p>
            <a:pPr algn="ctr" marL="0" indent="0" lvl="0">
              <a:lnSpc>
                <a:spcPts val="4199"/>
              </a:lnSpc>
            </a:pPr>
            <a:r>
              <a:rPr lang="en-US" b="true" sz="2999">
                <a:solidFill>
                  <a:srgbClr val="FFFFFF"/>
                </a:solidFill>
                <a:latin typeface="Canva Sans Medium"/>
                <a:ea typeface="Canva Sans Medium"/>
                <a:cs typeface="Canva Sans Medium"/>
                <a:sym typeface="Canva Sans Medium"/>
              </a:rPr>
              <a:t>Survey</a:t>
            </a:r>
          </a:p>
        </p:txBody>
      </p:sp>
      <p:sp>
        <p:nvSpPr>
          <p:cNvPr name="TextBox 27" id="27"/>
          <p:cNvSpPr txBox="true"/>
          <p:nvPr/>
        </p:nvSpPr>
        <p:spPr>
          <a:xfrm rot="0">
            <a:off x="1819152" y="6461647"/>
            <a:ext cx="1943173" cy="754380"/>
          </a:xfrm>
          <a:prstGeom prst="rect">
            <a:avLst/>
          </a:prstGeom>
        </p:spPr>
        <p:txBody>
          <a:bodyPr anchor="t" rtlCol="false" tIns="0" lIns="0" bIns="0" rIns="0">
            <a:spAutoFit/>
          </a:bodyPr>
          <a:lstStyle/>
          <a:p>
            <a:pPr algn="ctr">
              <a:lnSpc>
                <a:spcPts val="4860"/>
              </a:lnSpc>
            </a:pPr>
            <a:r>
              <a:rPr lang="en-US" sz="4500">
                <a:solidFill>
                  <a:srgbClr val="FFFFFF"/>
                </a:solidFill>
                <a:latin typeface="Rustic Printed"/>
                <a:ea typeface="Rustic Printed"/>
                <a:cs typeface="Rustic Printed"/>
                <a:sym typeface="Rustic Printed"/>
              </a:rPr>
              <a:t>05</a:t>
            </a:r>
          </a:p>
        </p:txBody>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03</a:t>
              </a:r>
            </a:p>
          </p:txBody>
        </p:sp>
      </p:grpSp>
      <p:sp>
        <p:nvSpPr>
          <p:cNvPr name="TextBox 7" id="7"/>
          <p:cNvSpPr txBox="true"/>
          <p:nvPr/>
        </p:nvSpPr>
        <p:spPr>
          <a:xfrm rot="0">
            <a:off x="1304118" y="4468767"/>
            <a:ext cx="8435223" cy="15716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SCOPE </a:t>
            </a:r>
          </a:p>
        </p:txBody>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8990135"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OBJECTIVE</a:t>
            </a:r>
          </a:p>
        </p:txBody>
      </p:sp>
      <p:sp>
        <p:nvSpPr>
          <p:cNvPr name="TextBox 7" id="7"/>
          <p:cNvSpPr txBox="true"/>
          <p:nvPr/>
        </p:nvSpPr>
        <p:spPr>
          <a:xfrm rot="0">
            <a:off x="1838739" y="2719921"/>
            <a:ext cx="14610522" cy="615315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Medium"/>
                <a:ea typeface="Canva Sans Medium"/>
                <a:cs typeface="Canva Sans Medium"/>
                <a:sym typeface="Canva Sans Medium"/>
              </a:rPr>
              <a:t>To implement a blockchain-based infrastructure for storing immutable voting records and enabling transparency in the voting process.</a:t>
            </a:r>
          </a:p>
          <a:p>
            <a:pPr algn="l">
              <a:lnSpc>
                <a:spcPts val="4050"/>
              </a:lnSpc>
            </a:pPr>
          </a:p>
          <a:p>
            <a:pPr algn="l" marL="647700" indent="-323850" lvl="1">
              <a:lnSpc>
                <a:spcPts val="4050"/>
              </a:lnSpc>
              <a:buFont typeface="Arial"/>
              <a:buChar char="•"/>
            </a:pPr>
            <a:r>
              <a:rPr lang="en-US" b="true" sz="3000" spc="179">
                <a:solidFill>
                  <a:srgbClr val="FFFFFF"/>
                </a:solidFill>
                <a:latin typeface="Canva Sans Medium"/>
                <a:ea typeface="Canva Sans Medium"/>
                <a:cs typeface="Canva Sans Medium"/>
                <a:sym typeface="Canva Sans Medium"/>
              </a:rPr>
              <a:t>To incorporate AI-powered identity verification using facial recognition to ensure that only eligible voters can participate.</a:t>
            </a:r>
          </a:p>
          <a:p>
            <a:pPr algn="l">
              <a:lnSpc>
                <a:spcPts val="4050"/>
              </a:lnSpc>
            </a:pPr>
          </a:p>
          <a:p>
            <a:pPr algn="l" marL="647700" indent="-323850" lvl="1">
              <a:lnSpc>
                <a:spcPts val="4050"/>
              </a:lnSpc>
              <a:buFont typeface="Arial"/>
              <a:buChar char="•"/>
            </a:pPr>
            <a:r>
              <a:rPr lang="en-US" b="true" sz="3000" spc="179">
                <a:solidFill>
                  <a:srgbClr val="FFFFFF"/>
                </a:solidFill>
                <a:latin typeface="Canva Sans Medium"/>
                <a:ea typeface="Canva Sans Medium"/>
                <a:cs typeface="Canva Sans Medium"/>
                <a:sym typeface="Canva Sans Medium"/>
              </a:rPr>
              <a:t>To create a User-Friendly and efficient platform for voters to register, log in, and cast their votes easily.</a:t>
            </a:r>
          </a:p>
          <a:p>
            <a:pPr algn="l">
              <a:lnSpc>
                <a:spcPts val="4050"/>
              </a:lnSpc>
            </a:pPr>
          </a:p>
          <a:p>
            <a:pPr algn="l" marL="647700" indent="-323850" lvl="1">
              <a:lnSpc>
                <a:spcPts val="4050"/>
              </a:lnSpc>
              <a:buFont typeface="Arial"/>
              <a:buChar char="•"/>
            </a:pPr>
            <a:r>
              <a:rPr lang="en-US" b="true" sz="3000" spc="179">
                <a:solidFill>
                  <a:srgbClr val="FFFFFF"/>
                </a:solidFill>
                <a:latin typeface="Canva Sans Medium"/>
                <a:ea typeface="Canva Sans Medium"/>
                <a:cs typeface="Canva Sans Medium"/>
                <a:sym typeface="Canva Sans Medium"/>
              </a:rPr>
              <a:t>To enable users to securely change their vote if necessary while maintaining the integrity of the voting system.</a:t>
            </a:r>
          </a:p>
        </p:txBody>
      </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05</a:t>
              </a:r>
            </a:p>
          </p:txBody>
        </p:sp>
      </p:grpSp>
      <p:grpSp>
        <p:nvGrpSpPr>
          <p:cNvPr name="Group 7" id="7"/>
          <p:cNvGrpSpPr/>
          <p:nvPr/>
        </p:nvGrpSpPr>
        <p:grpSpPr>
          <a:xfrm rot="0">
            <a:off x="900638" y="7371632"/>
            <a:ext cx="274450" cy="2744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B4E7C"/>
            </a:solidFill>
          </p:spPr>
        </p:sp>
        <p:sp>
          <p:nvSpPr>
            <p:cNvPr name="TextBox 9" id="9"/>
            <p:cNvSpPr txBox="true"/>
            <p:nvPr/>
          </p:nvSpPr>
          <p:spPr>
            <a:xfrm>
              <a:off x="0" y="155575"/>
              <a:ext cx="711200" cy="454025"/>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729941" y="4781172"/>
            <a:ext cx="8435223" cy="15716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SURVEY</a:t>
            </a:r>
          </a:p>
        </p:txBody>
      </p:sp>
      <p:sp>
        <p:nvSpPr>
          <p:cNvPr name="TextBox 11" id="11"/>
          <p:cNvSpPr txBox="true"/>
          <p:nvPr/>
        </p:nvSpPr>
        <p:spPr>
          <a:xfrm rot="0">
            <a:off x="900638" y="7328199"/>
            <a:ext cx="4217611"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B4E7C"/>
                </a:solidFill>
                <a:latin typeface="Open Sans Bold"/>
                <a:ea typeface="Open Sans Bold"/>
                <a:cs typeface="Open Sans Bold"/>
                <a:sym typeface="Open Sans Bold"/>
              </a:rPr>
              <a:t>Facial Recognition Survey</a:t>
            </a:r>
          </a:p>
        </p:txBody>
      </p:sp>
      <p:sp>
        <p:nvSpPr>
          <p:cNvPr name="TextBox 12" id="12"/>
          <p:cNvSpPr txBox="true"/>
          <p:nvPr/>
        </p:nvSpPr>
        <p:spPr>
          <a:xfrm rot="0">
            <a:off x="459429" y="7922366"/>
            <a:ext cx="4217611" cy="323215"/>
          </a:xfrm>
          <a:prstGeom prst="rect">
            <a:avLst/>
          </a:prstGeom>
        </p:spPr>
        <p:txBody>
          <a:bodyPr anchor="t" rtlCol="false" tIns="0" lIns="0" bIns="0" rIns="0">
            <a:spAutoFit/>
          </a:bodyPr>
          <a:lstStyle/>
          <a:p>
            <a:pPr algn="ctr" marL="0" indent="0" lvl="0">
              <a:lnSpc>
                <a:spcPts val="2659"/>
              </a:lnSpc>
              <a:spcBef>
                <a:spcPct val="0"/>
              </a:spcBef>
            </a:pPr>
            <a:r>
              <a:rPr lang="en-US" b="true" sz="1899">
                <a:solidFill>
                  <a:srgbClr val="0B4E7C"/>
                </a:solidFill>
                <a:latin typeface="Open Sans Bold"/>
                <a:ea typeface="Open Sans Bold"/>
                <a:cs typeface="Open Sans Bold"/>
                <a:sym typeface="Open Sans Bold"/>
              </a:rPr>
              <a:t>Blockchain</a:t>
            </a:r>
            <a:r>
              <a:rPr lang="en-US" b="true" sz="1899" strike="noStrike" u="none">
                <a:solidFill>
                  <a:srgbClr val="0B4E7C"/>
                </a:solidFill>
                <a:latin typeface="Open Sans Bold"/>
                <a:ea typeface="Open Sans Bold"/>
                <a:cs typeface="Open Sans Bold"/>
                <a:sym typeface="Open Sans Bold"/>
              </a:rPr>
              <a:t> Survey</a:t>
            </a:r>
          </a:p>
        </p:txBody>
      </p:sp>
      <p:grpSp>
        <p:nvGrpSpPr>
          <p:cNvPr name="Group 13" id="13"/>
          <p:cNvGrpSpPr/>
          <p:nvPr/>
        </p:nvGrpSpPr>
        <p:grpSpPr>
          <a:xfrm rot="0">
            <a:off x="900638" y="7937660"/>
            <a:ext cx="274450" cy="2744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B4E7C"/>
            </a:solidFill>
          </p:spPr>
        </p:sp>
        <p:sp>
          <p:nvSpPr>
            <p:cNvPr name="TextBox 15" id="15"/>
            <p:cNvSpPr txBox="true"/>
            <p:nvPr/>
          </p:nvSpPr>
          <p:spPr>
            <a:xfrm>
              <a:off x="0" y="155575"/>
              <a:ext cx="711200" cy="4540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70080" y="0"/>
            <a:ext cx="21086682" cy="10287000"/>
            <a:chOff x="0" y="0"/>
            <a:chExt cx="5553694" cy="2709333"/>
          </a:xfrm>
        </p:grpSpPr>
        <p:sp>
          <p:nvSpPr>
            <p:cNvPr name="Freeform 4" id="4"/>
            <p:cNvSpPr/>
            <p:nvPr/>
          </p:nvSpPr>
          <p:spPr>
            <a:xfrm flipH="false" flipV="false" rot="0">
              <a:off x="0" y="0"/>
              <a:ext cx="5553694" cy="2709333"/>
            </a:xfrm>
            <a:custGeom>
              <a:avLst/>
              <a:gdLst/>
              <a:ahLst/>
              <a:cxnLst/>
              <a:rect r="r" b="b" t="t" l="l"/>
              <a:pathLst>
                <a:path h="2709333" w="5553694">
                  <a:moveTo>
                    <a:pt x="8077" y="0"/>
                  </a:moveTo>
                  <a:lnTo>
                    <a:pt x="5545617" y="0"/>
                  </a:lnTo>
                  <a:cubicBezTo>
                    <a:pt x="5550078" y="0"/>
                    <a:pt x="5553694" y="3616"/>
                    <a:pt x="5553694" y="8077"/>
                  </a:cubicBezTo>
                  <a:lnTo>
                    <a:pt x="5553694" y="2701256"/>
                  </a:lnTo>
                  <a:cubicBezTo>
                    <a:pt x="5553694" y="2705717"/>
                    <a:pt x="5550078" y="2709333"/>
                    <a:pt x="5545617" y="2709333"/>
                  </a:cubicBezTo>
                  <a:lnTo>
                    <a:pt x="8077" y="2709333"/>
                  </a:lnTo>
                  <a:cubicBezTo>
                    <a:pt x="3616" y="2709333"/>
                    <a:pt x="0" y="2705717"/>
                    <a:pt x="0" y="2701256"/>
                  </a:cubicBezTo>
                  <a:lnTo>
                    <a:pt x="0" y="8077"/>
                  </a:lnTo>
                  <a:cubicBezTo>
                    <a:pt x="0" y="3616"/>
                    <a:pt x="3616" y="0"/>
                    <a:pt x="8077" y="0"/>
                  </a:cubicBezTo>
                  <a:close/>
                </a:path>
              </a:pathLst>
            </a:custGeom>
            <a:solidFill>
              <a:srgbClr val="155C94"/>
            </a:solidFill>
          </p:spPr>
        </p:sp>
        <p:sp>
          <p:nvSpPr>
            <p:cNvPr name="TextBox 5" id="5"/>
            <p:cNvSpPr txBox="true"/>
            <p:nvPr/>
          </p:nvSpPr>
          <p:spPr>
            <a:xfrm>
              <a:off x="0" y="-38100"/>
              <a:ext cx="5553694" cy="2747433"/>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6" id="6"/>
          <p:cNvGraphicFramePr>
            <a:graphicFrameLocks noGrp="true"/>
          </p:cNvGraphicFramePr>
          <p:nvPr/>
        </p:nvGraphicFramePr>
        <p:xfrm>
          <a:off x="396479" y="1923978"/>
          <a:ext cx="17495043" cy="5060614"/>
        </p:xfrm>
        <a:graphic>
          <a:graphicData uri="http://schemas.openxmlformats.org/drawingml/2006/table">
            <a:tbl>
              <a:tblPr/>
              <a:tblGrid>
                <a:gridCol w="3600228"/>
                <a:gridCol w="2790053"/>
                <a:gridCol w="3233637"/>
                <a:gridCol w="3344533"/>
                <a:gridCol w="1953878"/>
                <a:gridCol w="2572714"/>
              </a:tblGrid>
              <a:tr h="903095">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Paper</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Dataset</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Preprocessing </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Feature Extraction </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Models</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Results Achieved </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r>
              <a:tr h="1910807">
                <a:tc>
                  <a:txBody>
                    <a:bodyPr anchor="t" rtlCol="false"/>
                    <a:lstStyle/>
                    <a:p>
                      <a:pPr algn="ctr" marL="0" indent="0" lvl="0">
                        <a:lnSpc>
                          <a:spcPts val="2659"/>
                        </a:lnSpc>
                        <a:spcBef>
                          <a:spcPct val="0"/>
                        </a:spcBef>
                        <a:defRPr/>
                      </a:pPr>
                      <a:r>
                        <a:rPr lang="en-US" b="true" sz="1899">
                          <a:solidFill>
                            <a:srgbClr val="FCFCFC"/>
                          </a:solidFill>
                          <a:latin typeface="Canva Sans Bold"/>
                          <a:ea typeface="Canva Sans Bold"/>
                          <a:cs typeface="Canva Sans Bold"/>
                          <a:sym typeface="Canva Sans Bold"/>
                          <a:hlinkClick r:id="rId3" action="ppaction://hlinksldjump"/>
                        </a:rPr>
                        <a:t>[1]</a:t>
                      </a:r>
                      <a:r>
                        <a:rPr lang="en-US" b="true" sz="1899" u="sng">
                          <a:solidFill>
                            <a:srgbClr val="FCFCFC"/>
                          </a:solidFill>
                          <a:latin typeface="Canva Sans Bold"/>
                          <a:ea typeface="Canva Sans Bold"/>
                          <a:cs typeface="Canva Sans Bold"/>
                          <a:sym typeface="Canva Sans Bold"/>
                          <a:hlinkClick r:id="rId3" action="ppaction://hlinksldjump"/>
                        </a:rPr>
                        <a:t> </a:t>
                      </a:r>
                      <a:r>
                        <a:rPr lang="en-US" b="true" sz="1899" strike="noStrike">
                          <a:solidFill>
                            <a:srgbClr val="FCFCFC"/>
                          </a:solidFill>
                          <a:latin typeface="Canva Sans Bold"/>
                          <a:ea typeface="Canva Sans Bold"/>
                          <a:cs typeface="Canva Sans Bold"/>
                          <a:sym typeface="Canva Sans Bold"/>
                        </a:rPr>
                        <a:t>Profile to Frontal Face Recognition in the Wild</a:t>
                      </a:r>
                      <a:endParaRPr lang="en-US" sz="1100"/>
                    </a:p>
                    <a:p>
                      <a:pPr algn="ctr" marL="0" indent="0" lvl="0">
                        <a:lnSpc>
                          <a:spcPts val="2659"/>
                        </a:lnSpc>
                        <a:spcBef>
                          <a:spcPct val="0"/>
                        </a:spcBef>
                      </a:pPr>
                      <a:r>
                        <a:rPr lang="en-US" b="true" sz="1899" strike="noStrike">
                          <a:solidFill>
                            <a:srgbClr val="FCFCFC"/>
                          </a:solidFill>
                          <a:latin typeface="Canva Sans Bold"/>
                          <a:ea typeface="Canva Sans Bold"/>
                          <a:cs typeface="Canva Sans Bold"/>
                          <a:sym typeface="Canva Sans Bold"/>
                        </a:rPr>
                        <a:t>Using Coupled Conditional GAN</a:t>
                      </a:r>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rowSpan="2">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VGGFace2</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Images cropped and normalized; pose-specific templates created</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ResNet-18 encoder with U-Net decoder</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Coupled Conditional GAN (cpGAN)</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Improved GAR at FAR of 0.01 to 93.8%</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r>
              <a:tr h="2246711">
                <a:tc>
                  <a:txBody>
                    <a:bodyPr anchor="t" rtlCol="false"/>
                    <a:lstStyle/>
                    <a:p>
                      <a:pPr algn="ctr" marL="0" indent="0" lvl="0">
                        <a:lnSpc>
                          <a:spcPts val="2659"/>
                        </a:lnSpc>
                        <a:spcBef>
                          <a:spcPct val="0"/>
                        </a:spcBef>
                        <a:defRPr/>
                      </a:pPr>
                      <a:r>
                        <a:rPr lang="en-US" b="true" sz="1899">
                          <a:solidFill>
                            <a:srgbClr val="FCFCFC"/>
                          </a:solidFill>
                          <a:latin typeface="Canva Sans Bold"/>
                          <a:ea typeface="Canva Sans Bold"/>
                          <a:cs typeface="Canva Sans Bold"/>
                          <a:sym typeface="Canva Sans Bold"/>
                          <a:hlinkClick r:id="rId3" action="ppaction://hlinksldjump"/>
                        </a:rPr>
                        <a:t>[2] </a:t>
                      </a:r>
                      <a:r>
                        <a:rPr lang="en-US" b="true" sz="1899" strike="noStrike" u="none">
                          <a:solidFill>
                            <a:srgbClr val="FCFCFC"/>
                          </a:solidFill>
                          <a:latin typeface="Canva Sans Bold"/>
                          <a:ea typeface="Canva Sans Bold"/>
                          <a:cs typeface="Canva Sans Bold"/>
                          <a:sym typeface="Canva Sans Bold"/>
                        </a:rPr>
                        <a:t>VGGFace2: A Dataset for Recognizing Faces Across Pose and Age</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VGGFace2</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Image cropping, resizing, normalization, and face alignment</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ResNet-50 pre-trained on ImageNet for feature embeddings</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CNN-based models such as ResNet-50, SENet</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State-of-the-art performance on IJB-A, IJB-B, and IJB-C benchmarks</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r>
            </a:tbl>
          </a:graphicData>
        </a:graphic>
      </p:graphicFrame>
      <p:sp>
        <p:nvSpPr>
          <p:cNvPr name="TextBox 7" id="7"/>
          <p:cNvSpPr txBox="true"/>
          <p:nvPr/>
        </p:nvSpPr>
        <p:spPr>
          <a:xfrm rot="0">
            <a:off x="4816197" y="369164"/>
            <a:ext cx="8655606" cy="920102"/>
          </a:xfrm>
          <a:prstGeom prst="rect">
            <a:avLst/>
          </a:prstGeom>
        </p:spPr>
        <p:txBody>
          <a:bodyPr anchor="t" rtlCol="false" tIns="0" lIns="0" bIns="0" rIns="0">
            <a:spAutoFit/>
          </a:bodyPr>
          <a:lstStyle/>
          <a:p>
            <a:pPr algn="ctr">
              <a:lnSpc>
                <a:spcPts val="7560"/>
              </a:lnSpc>
            </a:pPr>
            <a:r>
              <a:rPr lang="en-US" sz="5400" b="true">
                <a:solidFill>
                  <a:srgbClr val="FFFFFF"/>
                </a:solidFill>
                <a:latin typeface="Canva Sans Bold"/>
                <a:ea typeface="Canva Sans Bold"/>
                <a:cs typeface="Canva Sans Bold"/>
                <a:sym typeface="Canva Sans Bold"/>
              </a:rPr>
              <a:t>Facial Recognition Survey</a:t>
            </a:r>
          </a:p>
        </p:txBody>
      </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70080" y="0"/>
            <a:ext cx="21086682" cy="10287000"/>
            <a:chOff x="0" y="0"/>
            <a:chExt cx="5553694" cy="2709333"/>
          </a:xfrm>
        </p:grpSpPr>
        <p:sp>
          <p:nvSpPr>
            <p:cNvPr name="Freeform 4" id="4"/>
            <p:cNvSpPr/>
            <p:nvPr/>
          </p:nvSpPr>
          <p:spPr>
            <a:xfrm flipH="false" flipV="false" rot="0">
              <a:off x="0" y="0"/>
              <a:ext cx="5553694" cy="2709333"/>
            </a:xfrm>
            <a:custGeom>
              <a:avLst/>
              <a:gdLst/>
              <a:ahLst/>
              <a:cxnLst/>
              <a:rect r="r" b="b" t="t" l="l"/>
              <a:pathLst>
                <a:path h="2709333" w="5553694">
                  <a:moveTo>
                    <a:pt x="8077" y="0"/>
                  </a:moveTo>
                  <a:lnTo>
                    <a:pt x="5545617" y="0"/>
                  </a:lnTo>
                  <a:cubicBezTo>
                    <a:pt x="5550078" y="0"/>
                    <a:pt x="5553694" y="3616"/>
                    <a:pt x="5553694" y="8077"/>
                  </a:cubicBezTo>
                  <a:lnTo>
                    <a:pt x="5553694" y="2701256"/>
                  </a:lnTo>
                  <a:cubicBezTo>
                    <a:pt x="5553694" y="2705717"/>
                    <a:pt x="5550078" y="2709333"/>
                    <a:pt x="5545617" y="2709333"/>
                  </a:cubicBezTo>
                  <a:lnTo>
                    <a:pt x="8077" y="2709333"/>
                  </a:lnTo>
                  <a:cubicBezTo>
                    <a:pt x="3616" y="2709333"/>
                    <a:pt x="0" y="2705717"/>
                    <a:pt x="0" y="2701256"/>
                  </a:cubicBezTo>
                  <a:lnTo>
                    <a:pt x="0" y="8077"/>
                  </a:lnTo>
                  <a:cubicBezTo>
                    <a:pt x="0" y="3616"/>
                    <a:pt x="3616" y="0"/>
                    <a:pt x="8077" y="0"/>
                  </a:cubicBezTo>
                  <a:close/>
                </a:path>
              </a:pathLst>
            </a:custGeom>
            <a:solidFill>
              <a:srgbClr val="155C94"/>
            </a:solidFill>
          </p:spPr>
        </p:sp>
        <p:sp>
          <p:nvSpPr>
            <p:cNvPr name="TextBox 5" id="5"/>
            <p:cNvSpPr txBox="true"/>
            <p:nvPr/>
          </p:nvSpPr>
          <p:spPr>
            <a:xfrm>
              <a:off x="0" y="-38100"/>
              <a:ext cx="5553694" cy="2747433"/>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6" id="6"/>
          <p:cNvGraphicFramePr>
            <a:graphicFrameLocks noGrp="true"/>
          </p:cNvGraphicFramePr>
          <p:nvPr/>
        </p:nvGraphicFramePr>
        <p:xfrm>
          <a:off x="351849" y="443670"/>
          <a:ext cx="17584302" cy="9399661"/>
        </p:xfrm>
        <a:graphic>
          <a:graphicData uri="http://schemas.openxmlformats.org/drawingml/2006/table">
            <a:tbl>
              <a:tblPr/>
              <a:tblGrid>
                <a:gridCol w="3984849"/>
                <a:gridCol w="2719891"/>
                <a:gridCol w="2719891"/>
                <a:gridCol w="2719891"/>
                <a:gridCol w="2438789"/>
                <a:gridCol w="3000992"/>
              </a:tblGrid>
              <a:tr h="1286737">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Paper</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Dataset</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Preprocessing </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Feature Extraction </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Models</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Results Achieved </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r>
              <a:tr h="3596926">
                <a:tc>
                  <a:txBody>
                    <a:bodyPr anchor="t" rtlCol="false"/>
                    <a:lstStyle/>
                    <a:p>
                      <a:pPr algn="ctr" marL="0" indent="0" lvl="0">
                        <a:lnSpc>
                          <a:spcPts val="2659"/>
                        </a:lnSpc>
                        <a:spcBef>
                          <a:spcPct val="0"/>
                        </a:spcBef>
                        <a:defRPr/>
                      </a:pPr>
                      <a:r>
                        <a:rPr lang="en-US" b="true" sz="1899">
                          <a:solidFill>
                            <a:srgbClr val="FCFCFC"/>
                          </a:solidFill>
                          <a:latin typeface="Canva Sans Bold"/>
                          <a:ea typeface="Canva Sans Bold"/>
                          <a:cs typeface="Canva Sans Bold"/>
                          <a:sym typeface="Canva Sans Bold"/>
                          <a:hlinkClick r:id="rId3" action="ppaction://hlinksldjump"/>
                        </a:rPr>
                        <a:t>[3]</a:t>
                      </a:r>
                      <a:r>
                        <a:rPr lang="en-US" b="true" sz="1899">
                          <a:solidFill>
                            <a:srgbClr val="FCFCFC"/>
                          </a:solidFill>
                          <a:latin typeface="Canva Sans Bold"/>
                          <a:ea typeface="Canva Sans Bold"/>
                          <a:cs typeface="Canva Sans Bold"/>
                          <a:sym typeface="Canva Sans Bold"/>
                        </a:rPr>
                        <a:t> </a:t>
                      </a:r>
                      <a:r>
                        <a:rPr lang="en-US" b="true" sz="1899" strike="noStrike">
                          <a:solidFill>
                            <a:srgbClr val="FCFCFC"/>
                          </a:solidFill>
                          <a:latin typeface="Canva Sans Bold"/>
                          <a:ea typeface="Canva Sans Bold"/>
                          <a:cs typeface="Canva Sans Bold"/>
                          <a:sym typeface="Canva Sans Bold"/>
                        </a:rPr>
                        <a:t>Learning Face Representation from Scratch by Dong Yi et al.</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rowSpan="2">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CASIA-WebFace</a:t>
                      </a:r>
                      <a:endParaRPr lang="en-US" sz="1100"/>
                    </a:p>
                    <a:p>
                      <a:pPr algn="ctr" marL="0" indent="0" lvl="0">
                        <a:lnSpc>
                          <a:spcPts val="2659"/>
                        </a:lnSpc>
                        <a:spcBef>
                          <a:spcPct val="0"/>
                        </a:spcBef>
                      </a:pPr>
                    </a:p>
                    <a:p>
                      <a:pPr algn="ctr" marL="0" indent="0" lvl="0">
                        <a:lnSpc>
                          <a:spcPts val="2659"/>
                        </a:lnSpc>
                        <a:spcBef>
                          <a:spcPct val="0"/>
                        </a:spcBef>
                      </a:pPr>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Face alignment, normalization, and cropping</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Deep feature extraction using CNNs</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CNN </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97.3% accuracy on LFW benchmark</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r>
              <a:tr h="2257999">
                <a:tc>
                  <a:txBody>
                    <a:bodyPr anchor="t" rtlCol="false"/>
                    <a:lstStyle/>
                    <a:p>
                      <a:pPr algn="ctr" marL="0" indent="0" lvl="0">
                        <a:lnSpc>
                          <a:spcPts val="2659"/>
                        </a:lnSpc>
                        <a:spcBef>
                          <a:spcPct val="0"/>
                        </a:spcBef>
                        <a:defRPr/>
                      </a:pPr>
                      <a:r>
                        <a:rPr lang="en-US" b="true" sz="1899">
                          <a:solidFill>
                            <a:srgbClr val="FCFCFC"/>
                          </a:solidFill>
                          <a:latin typeface="Canva Sans Bold"/>
                          <a:ea typeface="Canva Sans Bold"/>
                          <a:cs typeface="Canva Sans Bold"/>
                          <a:sym typeface="Canva Sans Bold"/>
                          <a:hlinkClick r:id="rId3" action="ppaction://hlinksldjump"/>
                        </a:rPr>
                        <a:t>[4]</a:t>
                      </a:r>
                      <a:r>
                        <a:rPr lang="en-US" b="true" sz="1899">
                          <a:solidFill>
                            <a:srgbClr val="FCFCFC"/>
                          </a:solidFill>
                          <a:latin typeface="Canva Sans Bold"/>
                          <a:ea typeface="Canva Sans Bold"/>
                          <a:cs typeface="Canva Sans Bold"/>
                          <a:sym typeface="Canva Sans Bold"/>
                        </a:rPr>
                        <a:t> </a:t>
                      </a:r>
                      <a:r>
                        <a:rPr lang="en-US" b="true" sz="1899" strike="noStrike" u="none">
                          <a:solidFill>
                            <a:srgbClr val="FCFCFC"/>
                          </a:solidFill>
                          <a:latin typeface="Canva Sans Bold"/>
                          <a:ea typeface="Canva Sans Bold"/>
                          <a:cs typeface="Canva Sans Bold"/>
                          <a:sym typeface="Canva Sans Bold"/>
                        </a:rPr>
                        <a:t>Learning Robust Deep Face Representation by Xiang Wu</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CASIA-WebFace</a:t>
                      </a:r>
                      <a:endParaRPr lang="en-US" sz="1100"/>
                    </a:p>
                    <a:p>
                      <a:pPr algn="ctr" marL="0" indent="0" lvl="0">
                        <a:lnSpc>
                          <a:spcPts val="2659"/>
                        </a:lnSpc>
                        <a:spcBef>
                          <a:spcPct val="0"/>
                        </a:spcBef>
                      </a:pPr>
                    </a:p>
                    <a:p>
                      <a:pPr algn="ctr" marL="0" indent="0" lvl="0">
                        <a:lnSpc>
                          <a:spcPts val="2659"/>
                        </a:lnSpc>
                        <a:spcBef>
                          <a:spcPct val="0"/>
                        </a:spcBef>
                      </a:pPr>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Face alignment, normalization</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Feature embeddings using CNN</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CNN-based model with robust representation learning</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98.4% accuracy on LFW benchmark</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r>
              <a:tr h="2257999">
                <a:tc>
                  <a:txBody>
                    <a:bodyPr anchor="t" rtlCol="false"/>
                    <a:lstStyle/>
                    <a:p>
                      <a:pPr algn="ctr" marL="0" indent="0" lvl="0">
                        <a:lnSpc>
                          <a:spcPts val="2659"/>
                        </a:lnSpc>
                        <a:spcBef>
                          <a:spcPct val="0"/>
                        </a:spcBef>
                        <a:defRPr/>
                      </a:pPr>
                      <a:r>
                        <a:rPr lang="en-US" b="true" sz="1899">
                          <a:solidFill>
                            <a:srgbClr val="FCFCFC"/>
                          </a:solidFill>
                          <a:latin typeface="Canva Sans Bold"/>
                          <a:ea typeface="Canva Sans Bold"/>
                          <a:cs typeface="Canva Sans Bold"/>
                          <a:sym typeface="Canva Sans Bold"/>
                          <a:hlinkClick r:id="rId3" action="ppaction://hlinksldjump"/>
                        </a:rPr>
                        <a:t>[5]</a:t>
                      </a:r>
                      <a:r>
                        <a:rPr lang="en-US" b="true" sz="1899">
                          <a:solidFill>
                            <a:srgbClr val="FCFCFC"/>
                          </a:solidFill>
                          <a:latin typeface="Canva Sans Bold"/>
                          <a:ea typeface="Canva Sans Bold"/>
                          <a:cs typeface="Canva Sans Bold"/>
                          <a:sym typeface="Canva Sans Bold"/>
                        </a:rPr>
                        <a:t> </a:t>
                      </a:r>
                      <a:r>
                        <a:rPr lang="en-US" b="true" sz="1899" strike="noStrike" u="none">
                          <a:solidFill>
                            <a:srgbClr val="FCFCFC"/>
                          </a:solidFill>
                          <a:latin typeface="Canva Sans Bold"/>
                          <a:ea typeface="Canva Sans Bold"/>
                          <a:cs typeface="Canva Sans Bold"/>
                          <a:sym typeface="Canva Sans Bold"/>
                        </a:rPr>
                        <a:t>Voting System Using Blockchain (Face Recognition) – IRJET</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Custom voter face dataset</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Image resizing, normalization, and face alignment</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Facial embeddings using CNN (e.g., FaceNet)</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Convolutional Neural Networks (CNN)</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High authentication accuracy</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r>
            </a:tbl>
          </a:graphicData>
        </a:graphic>
      </p:graphicFrame>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70080" y="0"/>
            <a:ext cx="21086682" cy="10287000"/>
            <a:chOff x="0" y="0"/>
            <a:chExt cx="5553694" cy="2709333"/>
          </a:xfrm>
        </p:grpSpPr>
        <p:sp>
          <p:nvSpPr>
            <p:cNvPr name="Freeform 4" id="4"/>
            <p:cNvSpPr/>
            <p:nvPr/>
          </p:nvSpPr>
          <p:spPr>
            <a:xfrm flipH="false" flipV="false" rot="0">
              <a:off x="0" y="0"/>
              <a:ext cx="5553694" cy="2709333"/>
            </a:xfrm>
            <a:custGeom>
              <a:avLst/>
              <a:gdLst/>
              <a:ahLst/>
              <a:cxnLst/>
              <a:rect r="r" b="b" t="t" l="l"/>
              <a:pathLst>
                <a:path h="2709333" w="5553694">
                  <a:moveTo>
                    <a:pt x="8077" y="0"/>
                  </a:moveTo>
                  <a:lnTo>
                    <a:pt x="5545617" y="0"/>
                  </a:lnTo>
                  <a:cubicBezTo>
                    <a:pt x="5550078" y="0"/>
                    <a:pt x="5553694" y="3616"/>
                    <a:pt x="5553694" y="8077"/>
                  </a:cubicBezTo>
                  <a:lnTo>
                    <a:pt x="5553694" y="2701256"/>
                  </a:lnTo>
                  <a:cubicBezTo>
                    <a:pt x="5553694" y="2705717"/>
                    <a:pt x="5550078" y="2709333"/>
                    <a:pt x="5545617" y="2709333"/>
                  </a:cubicBezTo>
                  <a:lnTo>
                    <a:pt x="8077" y="2709333"/>
                  </a:lnTo>
                  <a:cubicBezTo>
                    <a:pt x="3616" y="2709333"/>
                    <a:pt x="0" y="2705717"/>
                    <a:pt x="0" y="2701256"/>
                  </a:cubicBezTo>
                  <a:lnTo>
                    <a:pt x="0" y="8077"/>
                  </a:lnTo>
                  <a:cubicBezTo>
                    <a:pt x="0" y="3616"/>
                    <a:pt x="3616" y="0"/>
                    <a:pt x="8077" y="0"/>
                  </a:cubicBezTo>
                  <a:close/>
                </a:path>
              </a:pathLst>
            </a:custGeom>
            <a:solidFill>
              <a:srgbClr val="155C94"/>
            </a:solidFill>
          </p:spPr>
        </p:sp>
        <p:sp>
          <p:nvSpPr>
            <p:cNvPr name="TextBox 5" id="5"/>
            <p:cNvSpPr txBox="true"/>
            <p:nvPr/>
          </p:nvSpPr>
          <p:spPr>
            <a:xfrm>
              <a:off x="0" y="-38100"/>
              <a:ext cx="5553694" cy="2747433"/>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6" id="6"/>
          <p:cNvGraphicFramePr>
            <a:graphicFrameLocks noGrp="true"/>
          </p:cNvGraphicFramePr>
          <p:nvPr/>
        </p:nvGraphicFramePr>
        <p:xfrm>
          <a:off x="396479" y="1780104"/>
          <a:ext cx="17495043" cy="8195704"/>
        </p:xfrm>
        <a:graphic>
          <a:graphicData uri="http://schemas.openxmlformats.org/drawingml/2006/table">
            <a:tbl>
              <a:tblPr/>
              <a:tblGrid>
                <a:gridCol w="2915840"/>
                <a:gridCol w="2915840"/>
                <a:gridCol w="2915840"/>
                <a:gridCol w="2915840"/>
                <a:gridCol w="2915840"/>
                <a:gridCol w="2915840"/>
              </a:tblGrid>
              <a:tr h="909101">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Paper</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Publication Year</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Blockchain</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Smart Contract Language</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Blockchain Layer</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Limitations</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r>
              <a:tr h="1578965">
                <a:tc>
                  <a:txBody>
                    <a:bodyPr anchor="t" rtlCol="false"/>
                    <a:lstStyle/>
                    <a:p>
                      <a:pPr algn="ctr" marL="0" indent="0" lvl="0">
                        <a:lnSpc>
                          <a:spcPts val="2659"/>
                        </a:lnSpc>
                        <a:spcBef>
                          <a:spcPct val="0"/>
                        </a:spcBef>
                        <a:defRPr/>
                      </a:pPr>
                      <a:r>
                        <a:rPr lang="en-US" b="true" sz="1899" u="sng">
                          <a:solidFill>
                            <a:srgbClr val="FCFCFC"/>
                          </a:solidFill>
                          <a:latin typeface="Canva Sans Bold"/>
                          <a:ea typeface="Canva Sans Bold"/>
                          <a:cs typeface="Canva Sans Bold"/>
                          <a:sym typeface="Canva Sans Bold"/>
                          <a:hlinkClick r:id="rId3" action="ppaction://hlinksldjump"/>
                        </a:rPr>
                        <a:t>[6]</a:t>
                      </a:r>
                      <a:r>
                        <a:rPr lang="en-US" b="true" sz="1899">
                          <a:solidFill>
                            <a:srgbClr val="FCFCFC"/>
                          </a:solidFill>
                          <a:latin typeface="Canva Sans Bold"/>
                          <a:ea typeface="Canva Sans Bold"/>
                          <a:cs typeface="Canva Sans Bold"/>
                          <a:sym typeface="Canva Sans Bold"/>
                        </a:rPr>
                        <a:t> E-Voting using Blockchain: Moving Away from the Ballot Paper</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2023</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rowSpan="5">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rowSpan="5">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rowSpan="5">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Layer 1</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rowSpan="5">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High computational cost,</a:t>
                      </a:r>
                      <a:endParaRPr lang="en-US" sz="1100"/>
                    </a:p>
                    <a:p>
                      <a:pPr algn="ctr" marL="0" indent="0" lvl="0">
                        <a:lnSpc>
                          <a:spcPts val="2659"/>
                        </a:lnSpc>
                        <a:spcBef>
                          <a:spcPct val="0"/>
                        </a:spcBef>
                      </a:pPr>
                      <a:r>
                        <a:rPr lang="en-US" b="true" sz="1899" strike="noStrike" u="none">
                          <a:solidFill>
                            <a:srgbClr val="FCFCFC"/>
                          </a:solidFill>
                          <a:latin typeface="Canva Sans Bold"/>
                          <a:ea typeface="Canva Sans Bold"/>
                          <a:cs typeface="Canva Sans Bold"/>
                          <a:sym typeface="Canva Sans Bold"/>
                        </a:rPr>
                        <a:t> scalability concerns</a:t>
                      </a:r>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r>
              <a:tr h="1578965">
                <a:tc>
                  <a:txBody>
                    <a:bodyPr anchor="t" rtlCol="false"/>
                    <a:lstStyle/>
                    <a:p>
                      <a:pPr algn="ctr" marL="0" indent="0" lvl="0">
                        <a:lnSpc>
                          <a:spcPts val="2659"/>
                        </a:lnSpc>
                        <a:spcBef>
                          <a:spcPct val="0"/>
                        </a:spcBef>
                        <a:defRPr/>
                      </a:pPr>
                      <a:r>
                        <a:rPr lang="en-US" b="true" sz="1899">
                          <a:solidFill>
                            <a:srgbClr val="FCFCFC"/>
                          </a:solidFill>
                          <a:latin typeface="Canva Sans Bold"/>
                          <a:ea typeface="Canva Sans Bold"/>
                          <a:cs typeface="Canva Sans Bold"/>
                          <a:sym typeface="Canva Sans Bold"/>
                          <a:hlinkClick r:id="rId3" action="ppaction://hlinksldjump"/>
                        </a:rPr>
                        <a:t>[7]</a:t>
                      </a:r>
                      <a:r>
                        <a:rPr lang="en-US" b="true" sz="1899">
                          <a:solidFill>
                            <a:srgbClr val="FCFCFC"/>
                          </a:solidFill>
                          <a:latin typeface="Canva Sans Bold"/>
                          <a:ea typeface="Canva Sans Bold"/>
                          <a:cs typeface="Canva Sans Bold"/>
                          <a:sym typeface="Canva Sans Bold"/>
                        </a:rPr>
                        <a:t> Blockchain-Based Electronic Voting: A Secure and Transparent Solution</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2023</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Layer 1</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High computational cost,</a:t>
                      </a:r>
                      <a:endParaRPr lang="en-US" sz="1100"/>
                    </a:p>
                    <a:p>
                      <a:pPr algn="ctr" marL="0" indent="0" lvl="0">
                        <a:lnSpc>
                          <a:spcPts val="2659"/>
                        </a:lnSpc>
                        <a:spcBef>
                          <a:spcPct val="0"/>
                        </a:spcBef>
                      </a:pPr>
                      <a:r>
                        <a:rPr lang="en-US" b="true" sz="1899" strike="noStrike" u="none">
                          <a:solidFill>
                            <a:srgbClr val="FCFCFC"/>
                          </a:solidFill>
                          <a:latin typeface="Canva Sans Bold"/>
                          <a:ea typeface="Canva Sans Bold"/>
                          <a:cs typeface="Canva Sans Bold"/>
                          <a:sym typeface="Canva Sans Bold"/>
                        </a:rPr>
                        <a:t> scalability concerns</a:t>
                      </a:r>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r>
              <a:tr h="1442320">
                <a:tc>
                  <a:txBody>
                    <a:bodyPr anchor="t" rtlCol="false"/>
                    <a:lstStyle/>
                    <a:p>
                      <a:pPr algn="ctr" marL="0" indent="0" lvl="0">
                        <a:lnSpc>
                          <a:spcPts val="2659"/>
                        </a:lnSpc>
                        <a:spcBef>
                          <a:spcPct val="0"/>
                        </a:spcBef>
                        <a:defRPr/>
                      </a:pPr>
                      <a:r>
                        <a:rPr lang="en-US" b="true" sz="1899">
                          <a:solidFill>
                            <a:srgbClr val="FCFCFC"/>
                          </a:solidFill>
                          <a:latin typeface="Canva Sans Bold"/>
                          <a:ea typeface="Canva Sans Bold"/>
                          <a:cs typeface="Canva Sans Bold"/>
                          <a:sym typeface="Canva Sans Bold"/>
                          <a:hlinkClick r:id="rId3" action="ppaction://hlinksldjump"/>
                        </a:rPr>
                        <a:t>[8] </a:t>
                      </a:r>
                      <a:r>
                        <a:rPr lang="en-US" b="true" sz="1899">
                          <a:solidFill>
                            <a:srgbClr val="FCFCFC"/>
                          </a:solidFill>
                          <a:latin typeface="Canva Sans Bold"/>
                          <a:ea typeface="Canva Sans Bold"/>
                          <a:cs typeface="Canva Sans Bold"/>
                          <a:sym typeface="Canva Sans Bold"/>
                        </a:rPr>
                        <a:t>Blockchain-Based E-Voting System with Face Recognition</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2023</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Layer 1</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High computational cost,</a:t>
                      </a:r>
                      <a:endParaRPr lang="en-US" sz="1100"/>
                    </a:p>
                    <a:p>
                      <a:pPr algn="ctr" marL="0" indent="0" lvl="0">
                        <a:lnSpc>
                          <a:spcPts val="2659"/>
                        </a:lnSpc>
                        <a:spcBef>
                          <a:spcPct val="0"/>
                        </a:spcBef>
                      </a:pPr>
                      <a:r>
                        <a:rPr lang="en-US" b="true" sz="1899" strike="noStrike" u="none">
                          <a:solidFill>
                            <a:srgbClr val="FCFCFC"/>
                          </a:solidFill>
                          <a:latin typeface="Canva Sans Bold"/>
                          <a:ea typeface="Canva Sans Bold"/>
                          <a:cs typeface="Canva Sans Bold"/>
                          <a:sym typeface="Canva Sans Bold"/>
                        </a:rPr>
                        <a:t> scalability concerns</a:t>
                      </a:r>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r>
              <a:tr h="1442320">
                <a:tc>
                  <a:txBody>
                    <a:bodyPr anchor="t" rtlCol="false"/>
                    <a:lstStyle/>
                    <a:p>
                      <a:pPr algn="ctr" marL="0" indent="0" lvl="0">
                        <a:lnSpc>
                          <a:spcPts val="2659"/>
                        </a:lnSpc>
                        <a:spcBef>
                          <a:spcPct val="0"/>
                        </a:spcBef>
                        <a:defRPr/>
                      </a:pPr>
                      <a:r>
                        <a:rPr lang="en-US" b="true" sz="1899" u="sng">
                          <a:solidFill>
                            <a:srgbClr val="FCFCFC"/>
                          </a:solidFill>
                          <a:latin typeface="Canva Sans Bold"/>
                          <a:ea typeface="Canva Sans Bold"/>
                          <a:cs typeface="Canva Sans Bold"/>
                          <a:sym typeface="Canva Sans Bold"/>
                          <a:hlinkClick r:id="rId3" action="ppaction://hlinksldjump"/>
                        </a:rPr>
                        <a:t>[9]</a:t>
                      </a:r>
                      <a:r>
                        <a:rPr lang="en-US" b="true" sz="1899">
                          <a:solidFill>
                            <a:srgbClr val="FCFCFC"/>
                          </a:solidFill>
                          <a:latin typeface="Canva Sans Bold"/>
                          <a:ea typeface="Canva Sans Bold"/>
                          <a:cs typeface="Canva Sans Bold"/>
                          <a:sym typeface="Canva Sans Bold"/>
                        </a:rPr>
                        <a:t> A Blockchain-based Electronic Voting System: EtherVote</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2023</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Layer 1</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High computational cost,</a:t>
                      </a:r>
                      <a:endParaRPr lang="en-US" sz="1100"/>
                    </a:p>
                    <a:p>
                      <a:pPr algn="ctr" marL="0" indent="0" lvl="0">
                        <a:lnSpc>
                          <a:spcPts val="2659"/>
                        </a:lnSpc>
                        <a:spcBef>
                          <a:spcPct val="0"/>
                        </a:spcBef>
                      </a:pPr>
                      <a:r>
                        <a:rPr lang="en-US" b="true" sz="1899" strike="noStrike" u="none">
                          <a:solidFill>
                            <a:srgbClr val="FCFCFC"/>
                          </a:solidFill>
                          <a:latin typeface="Canva Sans Bold"/>
                          <a:ea typeface="Canva Sans Bold"/>
                          <a:cs typeface="Canva Sans Bold"/>
                          <a:sym typeface="Canva Sans Bold"/>
                        </a:rPr>
                        <a:t> scalability concerns</a:t>
                      </a:r>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r>
              <a:tr h="1244033">
                <a:tc>
                  <a:txBody>
                    <a:bodyPr anchor="t" rtlCol="false"/>
                    <a:lstStyle/>
                    <a:p>
                      <a:pPr algn="ctr" marL="0" indent="0" lvl="0">
                        <a:lnSpc>
                          <a:spcPts val="2659"/>
                        </a:lnSpc>
                        <a:spcBef>
                          <a:spcPct val="0"/>
                        </a:spcBef>
                        <a:defRPr/>
                      </a:pPr>
                      <a:r>
                        <a:rPr lang="en-US" b="true" sz="1899" u="sng">
                          <a:solidFill>
                            <a:srgbClr val="FCFCFC"/>
                          </a:solidFill>
                          <a:latin typeface="Canva Sans Bold"/>
                          <a:ea typeface="Canva Sans Bold"/>
                          <a:cs typeface="Canva Sans Bold"/>
                          <a:sym typeface="Canva Sans Bold"/>
                          <a:hlinkClick r:id="rId3" action="ppaction://hlinksldjump"/>
                        </a:rPr>
                        <a:t>[10]</a:t>
                      </a:r>
                      <a:r>
                        <a:rPr lang="en-US" b="true" sz="1899">
                          <a:solidFill>
                            <a:srgbClr val="FCFCFC"/>
                          </a:solidFill>
                          <a:latin typeface="Canva Sans Bold"/>
                          <a:ea typeface="Canva Sans Bold"/>
                          <a:cs typeface="Canva Sans Bold"/>
                          <a:sym typeface="Canva Sans Bold"/>
                        </a:rPr>
                        <a:t> A Privacy-Preserving Blockchain-based E-voting System</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2023</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Ethereum</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Solidity</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Layer 1</a:t>
                      </a:r>
                      <a:endParaRPr lang="en-US" sz="1100"/>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c vMerge="true">
                  <a:txBody>
                    <a:bodyPr anchor="t" rtlCol="false"/>
                    <a:lstStyle/>
                    <a:p>
                      <a:pPr algn="ctr" marL="0" indent="0" lvl="0">
                        <a:lnSpc>
                          <a:spcPts val="2659"/>
                        </a:lnSpc>
                        <a:spcBef>
                          <a:spcPct val="0"/>
                        </a:spcBef>
                        <a:defRPr/>
                      </a:pPr>
                      <a:r>
                        <a:rPr lang="en-US" b="true" sz="1899" strike="noStrike" u="none">
                          <a:solidFill>
                            <a:srgbClr val="FCFCFC"/>
                          </a:solidFill>
                          <a:latin typeface="Canva Sans Bold"/>
                          <a:ea typeface="Canva Sans Bold"/>
                          <a:cs typeface="Canva Sans Bold"/>
                          <a:sym typeface="Canva Sans Bold"/>
                        </a:rPr>
                        <a:t>High computational cost,</a:t>
                      </a:r>
                      <a:endParaRPr lang="en-US" sz="1100"/>
                    </a:p>
                    <a:p>
                      <a:pPr algn="ctr" marL="0" indent="0" lvl="0">
                        <a:lnSpc>
                          <a:spcPts val="2659"/>
                        </a:lnSpc>
                        <a:spcBef>
                          <a:spcPct val="0"/>
                        </a:spcBef>
                      </a:pPr>
                      <a:r>
                        <a:rPr lang="en-US" b="true" sz="1899" strike="noStrike" u="none">
                          <a:solidFill>
                            <a:srgbClr val="FCFCFC"/>
                          </a:solidFill>
                          <a:latin typeface="Canva Sans Bold"/>
                          <a:ea typeface="Canva Sans Bold"/>
                          <a:cs typeface="Canva Sans Bold"/>
                          <a:sym typeface="Canva Sans Bold"/>
                        </a:rPr>
                        <a:t> scalability concerns</a:t>
                      </a:r>
                    </a:p>
                  </a:txBody>
                  <a:tcPr marL="76200" marR="76200" marT="76200" marB="762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E4A74"/>
                    </a:solidFill>
                  </a:tcPr>
                </a:tc>
              </a:tr>
            </a:tbl>
          </a:graphicData>
        </a:graphic>
      </p:graphicFrame>
      <p:sp>
        <p:nvSpPr>
          <p:cNvPr name="TextBox 7" id="7"/>
          <p:cNvSpPr txBox="true"/>
          <p:nvPr/>
        </p:nvSpPr>
        <p:spPr>
          <a:xfrm rot="0">
            <a:off x="6043771" y="369164"/>
            <a:ext cx="6200458" cy="920102"/>
          </a:xfrm>
          <a:prstGeom prst="rect">
            <a:avLst/>
          </a:prstGeom>
        </p:spPr>
        <p:txBody>
          <a:bodyPr anchor="t" rtlCol="false" tIns="0" lIns="0" bIns="0" rIns="0">
            <a:spAutoFit/>
          </a:bodyPr>
          <a:lstStyle/>
          <a:p>
            <a:pPr algn="ctr">
              <a:lnSpc>
                <a:spcPts val="7560"/>
              </a:lnSpc>
            </a:pPr>
            <a:r>
              <a:rPr lang="en-US" sz="5400" b="true">
                <a:solidFill>
                  <a:srgbClr val="FFFFFF"/>
                </a:solidFill>
                <a:latin typeface="Canva Sans Bold"/>
                <a:ea typeface="Canva Sans Bold"/>
                <a:cs typeface="Canva Sans Bold"/>
                <a:sym typeface="Canva Sans Bold"/>
              </a:rPr>
              <a:t>Blockchain Survey</a:t>
            </a:r>
          </a:p>
        </p:txBody>
      </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380690" y="1028700"/>
            <a:ext cx="8202350" cy="8229600"/>
          </a:xfrm>
          <a:custGeom>
            <a:avLst/>
            <a:gdLst/>
            <a:ahLst/>
            <a:cxnLst/>
            <a:rect r="r" b="b" t="t" l="l"/>
            <a:pathLst>
              <a:path h="8229600" w="8202350">
                <a:moveTo>
                  <a:pt x="0" y="0"/>
                </a:moveTo>
                <a:lnTo>
                  <a:pt x="8202350" y="0"/>
                </a:lnTo>
                <a:lnTo>
                  <a:pt x="8202350" y="8229600"/>
                </a:lnTo>
                <a:lnTo>
                  <a:pt x="0" y="8229600"/>
                </a:lnTo>
                <a:lnTo>
                  <a:pt x="0" y="0"/>
                </a:lnTo>
                <a:close/>
              </a:path>
            </a:pathLst>
          </a:custGeom>
          <a:blipFill>
            <a:blip r:embed="rId3"/>
            <a:stretch>
              <a:fillRect l="0" t="0" r="0" b="0"/>
            </a:stretch>
          </a:blipFill>
        </p:spPr>
      </p:sp>
      <p:sp>
        <p:nvSpPr>
          <p:cNvPr name="TextBox 7" id="7"/>
          <p:cNvSpPr txBox="true"/>
          <p:nvPr/>
        </p:nvSpPr>
        <p:spPr>
          <a:xfrm rot="0">
            <a:off x="1838739" y="1677228"/>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TRANSACTION FEES</a:t>
            </a:r>
          </a:p>
        </p:txBody>
      </p:sp>
      <p:sp>
        <p:nvSpPr>
          <p:cNvPr name="TextBox 8" id="8"/>
          <p:cNvSpPr txBox="true"/>
          <p:nvPr/>
        </p:nvSpPr>
        <p:spPr>
          <a:xfrm rot="0">
            <a:off x="356037" y="3118402"/>
            <a:ext cx="8024653" cy="2019973"/>
          </a:xfrm>
          <a:prstGeom prst="rect">
            <a:avLst/>
          </a:prstGeom>
        </p:spPr>
        <p:txBody>
          <a:bodyPr anchor="t" rtlCol="false" tIns="0" lIns="0" bIns="0" rIns="0">
            <a:spAutoFit/>
          </a:bodyPr>
          <a:lstStyle/>
          <a:p>
            <a:pPr algn="ctr">
              <a:lnSpc>
                <a:spcPts val="5438"/>
              </a:lnSpc>
            </a:pPr>
            <a:r>
              <a:rPr lang="en-US" b="true" sz="4028" spc="241">
                <a:solidFill>
                  <a:srgbClr val="FFFFFF"/>
                </a:solidFill>
                <a:latin typeface="Canva Sans Bold"/>
                <a:ea typeface="Canva Sans Bold"/>
                <a:cs typeface="Canva Sans Bold"/>
                <a:sym typeface="Canva Sans Bold"/>
              </a:rPr>
              <a:t>zk-Sync </a:t>
            </a:r>
          </a:p>
          <a:p>
            <a:pPr algn="ctr">
              <a:lnSpc>
                <a:spcPts val="5438"/>
              </a:lnSpc>
            </a:pPr>
            <a:r>
              <a:rPr lang="en-US" b="true" sz="4028" spc="241">
                <a:solidFill>
                  <a:srgbClr val="FFFFFF"/>
                </a:solidFill>
                <a:latin typeface="Canva Sans Bold"/>
                <a:ea typeface="Canva Sans Bold"/>
                <a:cs typeface="Canva Sans Bold"/>
                <a:sym typeface="Canva Sans Bold"/>
              </a:rPr>
              <a:t>VS</a:t>
            </a:r>
          </a:p>
          <a:p>
            <a:pPr algn="ctr" marL="0" indent="0" lvl="0">
              <a:lnSpc>
                <a:spcPts val="5438"/>
              </a:lnSpc>
              <a:spcBef>
                <a:spcPct val="0"/>
              </a:spcBef>
            </a:pPr>
            <a:r>
              <a:rPr lang="en-US" b="true" sz="4028" spc="241">
                <a:solidFill>
                  <a:srgbClr val="FFFFFF"/>
                </a:solidFill>
                <a:latin typeface="Canva Sans Bold"/>
                <a:ea typeface="Canva Sans Bold"/>
                <a:cs typeface="Canva Sans Bold"/>
                <a:sym typeface="Canva Sans Bold"/>
              </a:rPr>
              <a:t>Ethereum Mainnet</a:t>
            </a:r>
          </a:p>
        </p:txBody>
      </p:sp>
      <p:sp>
        <p:nvSpPr>
          <p:cNvPr name="Freeform 9" id="9"/>
          <p:cNvSpPr/>
          <p:nvPr/>
        </p:nvSpPr>
        <p:spPr>
          <a:xfrm flipH="false" flipV="false" rot="0">
            <a:off x="521804" y="5720539"/>
            <a:ext cx="2830397" cy="3970113"/>
          </a:xfrm>
          <a:custGeom>
            <a:avLst/>
            <a:gdLst/>
            <a:ahLst/>
            <a:cxnLst/>
            <a:rect r="r" b="b" t="t" l="l"/>
            <a:pathLst>
              <a:path h="3970113" w="2830397">
                <a:moveTo>
                  <a:pt x="0" y="0"/>
                </a:moveTo>
                <a:lnTo>
                  <a:pt x="2830397" y="0"/>
                </a:lnTo>
                <a:lnTo>
                  <a:pt x="2830397" y="3970113"/>
                </a:lnTo>
                <a:lnTo>
                  <a:pt x="0" y="3970113"/>
                </a:lnTo>
                <a:lnTo>
                  <a:pt x="0" y="0"/>
                </a:lnTo>
                <a:close/>
              </a:path>
            </a:pathLst>
          </a:custGeom>
          <a:blipFill>
            <a:blip r:embed="rId4">
              <a:alphaModFix amt="5000"/>
              <a:extLst>
                <a:ext uri="{96DAC541-7B7A-43D3-8B79-37D633B846F1}">
                  <asvg:svgBlip xmlns:asvg="http://schemas.microsoft.com/office/drawing/2016/SVG/main" r:embed="rId5"/>
                </a:ext>
              </a:extLst>
            </a:blip>
            <a:stretch>
              <a:fillRect l="-163423" t="0" r="0" b="-52972"/>
            </a:stretch>
          </a:blipFill>
          <a:ln cap="sq">
            <a:noFill/>
            <a:prstDash val="solid"/>
            <a:miter/>
          </a:ln>
        </p:spPr>
      </p:sp>
    </p:spTree>
  </p:cSld>
  <p:clrMapOvr>
    <a:masterClrMapping/>
  </p:clrMapOvr>
</p:sld>
</file>

<file path=ppt/slides/slide138.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380690" y="1028700"/>
            <a:ext cx="8202350" cy="8229600"/>
          </a:xfrm>
          <a:custGeom>
            <a:avLst/>
            <a:gdLst/>
            <a:ahLst/>
            <a:cxnLst/>
            <a:rect r="r" b="b" t="t" l="l"/>
            <a:pathLst>
              <a:path h="8229600" w="8202350">
                <a:moveTo>
                  <a:pt x="0" y="0"/>
                </a:moveTo>
                <a:lnTo>
                  <a:pt x="8202350" y="0"/>
                </a:lnTo>
                <a:lnTo>
                  <a:pt x="8202350" y="8229600"/>
                </a:lnTo>
                <a:lnTo>
                  <a:pt x="0" y="8229600"/>
                </a:lnTo>
                <a:lnTo>
                  <a:pt x="0" y="0"/>
                </a:lnTo>
                <a:close/>
              </a:path>
            </a:pathLst>
          </a:custGeom>
          <a:blipFill>
            <a:blip r:embed="rId3"/>
            <a:stretch>
              <a:fillRect l="0" t="0" r="0" b="0"/>
            </a:stretch>
          </a:blipFill>
        </p:spPr>
      </p:sp>
      <p:sp>
        <p:nvSpPr>
          <p:cNvPr name="TextBox 7" id="7"/>
          <p:cNvSpPr txBox="true"/>
          <p:nvPr/>
        </p:nvSpPr>
        <p:spPr>
          <a:xfrm rot="0">
            <a:off x="1838739" y="1677228"/>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TRANSACTION FEES</a:t>
            </a:r>
          </a:p>
        </p:txBody>
      </p:sp>
      <p:sp>
        <p:nvSpPr>
          <p:cNvPr name="TextBox 8" id="8"/>
          <p:cNvSpPr txBox="true"/>
          <p:nvPr/>
        </p:nvSpPr>
        <p:spPr>
          <a:xfrm rot="0">
            <a:off x="356037" y="3118402"/>
            <a:ext cx="8024653" cy="2019973"/>
          </a:xfrm>
          <a:prstGeom prst="rect">
            <a:avLst/>
          </a:prstGeom>
        </p:spPr>
        <p:txBody>
          <a:bodyPr anchor="t" rtlCol="false" tIns="0" lIns="0" bIns="0" rIns="0">
            <a:spAutoFit/>
          </a:bodyPr>
          <a:lstStyle/>
          <a:p>
            <a:pPr algn="ctr">
              <a:lnSpc>
                <a:spcPts val="5438"/>
              </a:lnSpc>
            </a:pPr>
            <a:r>
              <a:rPr lang="en-US" b="true" sz="4028" spc="241">
                <a:solidFill>
                  <a:srgbClr val="FFFFFF"/>
                </a:solidFill>
                <a:latin typeface="Canva Sans Bold"/>
                <a:ea typeface="Canva Sans Bold"/>
                <a:cs typeface="Canva Sans Bold"/>
                <a:sym typeface="Canva Sans Bold"/>
              </a:rPr>
              <a:t>zk-Sync </a:t>
            </a:r>
          </a:p>
          <a:p>
            <a:pPr algn="ctr">
              <a:lnSpc>
                <a:spcPts val="5438"/>
              </a:lnSpc>
            </a:pPr>
            <a:r>
              <a:rPr lang="en-US" b="true" sz="4028" spc="241">
                <a:solidFill>
                  <a:srgbClr val="FFFFFF"/>
                </a:solidFill>
                <a:latin typeface="Canva Sans Bold"/>
                <a:ea typeface="Canva Sans Bold"/>
                <a:cs typeface="Canva Sans Bold"/>
                <a:sym typeface="Canva Sans Bold"/>
              </a:rPr>
              <a:t>VS</a:t>
            </a:r>
          </a:p>
          <a:p>
            <a:pPr algn="ctr" marL="0" indent="0" lvl="0">
              <a:lnSpc>
                <a:spcPts val="5438"/>
              </a:lnSpc>
              <a:spcBef>
                <a:spcPct val="0"/>
              </a:spcBef>
            </a:pPr>
            <a:r>
              <a:rPr lang="en-US" b="true" sz="4028" spc="241">
                <a:solidFill>
                  <a:srgbClr val="FFFFFF"/>
                </a:solidFill>
                <a:latin typeface="Canva Sans Bold"/>
                <a:ea typeface="Canva Sans Bold"/>
                <a:cs typeface="Canva Sans Bold"/>
                <a:sym typeface="Canva Sans Bold"/>
              </a:rPr>
              <a:t>Ethereum Mainnet</a:t>
            </a:r>
          </a:p>
        </p:txBody>
      </p:sp>
      <p:grpSp>
        <p:nvGrpSpPr>
          <p:cNvPr name="Group 9" id="9"/>
          <p:cNvGrpSpPr/>
          <p:nvPr/>
        </p:nvGrpSpPr>
        <p:grpSpPr>
          <a:xfrm rot="0">
            <a:off x="8380690" y="3384640"/>
            <a:ext cx="8202350" cy="5053688"/>
            <a:chOff x="0" y="0"/>
            <a:chExt cx="2160290" cy="1331012"/>
          </a:xfrm>
        </p:grpSpPr>
        <p:sp>
          <p:nvSpPr>
            <p:cNvPr name="Freeform 10" id="10"/>
            <p:cNvSpPr/>
            <p:nvPr/>
          </p:nvSpPr>
          <p:spPr>
            <a:xfrm flipH="false" flipV="false" rot="0">
              <a:off x="0" y="0"/>
              <a:ext cx="2160290" cy="1331012"/>
            </a:xfrm>
            <a:custGeom>
              <a:avLst/>
              <a:gdLst/>
              <a:ahLst/>
              <a:cxnLst/>
              <a:rect r="r" b="b" t="t" l="l"/>
              <a:pathLst>
                <a:path h="1331012" w="2160290">
                  <a:moveTo>
                    <a:pt x="0" y="0"/>
                  </a:moveTo>
                  <a:lnTo>
                    <a:pt x="2160290" y="0"/>
                  </a:lnTo>
                  <a:lnTo>
                    <a:pt x="2160290" y="1331012"/>
                  </a:lnTo>
                  <a:lnTo>
                    <a:pt x="0" y="1331012"/>
                  </a:lnTo>
                  <a:close/>
                </a:path>
              </a:pathLst>
            </a:custGeom>
            <a:solidFill>
              <a:srgbClr val="1D1A1F">
                <a:alpha val="89804"/>
              </a:srgbClr>
            </a:solidFill>
          </p:spPr>
        </p:sp>
        <p:sp>
          <p:nvSpPr>
            <p:cNvPr name="TextBox 11" id="11"/>
            <p:cNvSpPr txBox="true"/>
            <p:nvPr/>
          </p:nvSpPr>
          <p:spPr>
            <a:xfrm>
              <a:off x="0" y="-38100"/>
              <a:ext cx="2160290" cy="136911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380690" y="1028700"/>
            <a:ext cx="8202350" cy="1487295"/>
            <a:chOff x="0" y="0"/>
            <a:chExt cx="2160290" cy="391716"/>
          </a:xfrm>
        </p:grpSpPr>
        <p:sp>
          <p:nvSpPr>
            <p:cNvPr name="Freeform 13" id="13"/>
            <p:cNvSpPr/>
            <p:nvPr/>
          </p:nvSpPr>
          <p:spPr>
            <a:xfrm flipH="false" flipV="false" rot="0">
              <a:off x="0" y="0"/>
              <a:ext cx="2160290" cy="391716"/>
            </a:xfrm>
            <a:custGeom>
              <a:avLst/>
              <a:gdLst/>
              <a:ahLst/>
              <a:cxnLst/>
              <a:rect r="r" b="b" t="t" l="l"/>
              <a:pathLst>
                <a:path h="391716" w="2160290">
                  <a:moveTo>
                    <a:pt x="0" y="0"/>
                  </a:moveTo>
                  <a:lnTo>
                    <a:pt x="2160290" y="0"/>
                  </a:lnTo>
                  <a:lnTo>
                    <a:pt x="2160290" y="391716"/>
                  </a:lnTo>
                  <a:lnTo>
                    <a:pt x="0" y="391716"/>
                  </a:lnTo>
                  <a:close/>
                </a:path>
              </a:pathLst>
            </a:custGeom>
            <a:solidFill>
              <a:srgbClr val="1D1A1F">
                <a:alpha val="89804"/>
              </a:srgbClr>
            </a:solidFill>
          </p:spPr>
        </p:sp>
        <p:sp>
          <p:nvSpPr>
            <p:cNvPr name="TextBox 14" id="14"/>
            <p:cNvSpPr txBox="true"/>
            <p:nvPr/>
          </p:nvSpPr>
          <p:spPr>
            <a:xfrm>
              <a:off x="0" y="-38100"/>
              <a:ext cx="2160290" cy="429816"/>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521804" y="5720539"/>
            <a:ext cx="2830397" cy="3970113"/>
          </a:xfrm>
          <a:custGeom>
            <a:avLst/>
            <a:gdLst/>
            <a:ahLst/>
            <a:cxnLst/>
            <a:rect r="r" b="b" t="t" l="l"/>
            <a:pathLst>
              <a:path h="3970113" w="2830397">
                <a:moveTo>
                  <a:pt x="0" y="0"/>
                </a:moveTo>
                <a:lnTo>
                  <a:pt x="2830397" y="0"/>
                </a:lnTo>
                <a:lnTo>
                  <a:pt x="2830397" y="3970113"/>
                </a:lnTo>
                <a:lnTo>
                  <a:pt x="0" y="3970113"/>
                </a:lnTo>
                <a:lnTo>
                  <a:pt x="0" y="0"/>
                </a:lnTo>
                <a:close/>
              </a:path>
            </a:pathLst>
          </a:custGeom>
          <a:blipFill>
            <a:blip r:embed="rId4">
              <a:alphaModFix amt="5000"/>
              <a:extLst>
                <a:ext uri="{96DAC541-7B7A-43D3-8B79-37D633B846F1}">
                  <asvg:svgBlip xmlns:asvg="http://schemas.microsoft.com/office/drawing/2016/SVG/main" r:embed="rId5"/>
                </a:ext>
              </a:extLst>
            </a:blip>
            <a:stretch>
              <a:fillRect l="-163423" t="0" r="0" b="-52972"/>
            </a:stretch>
          </a:blipFill>
          <a:ln cap="sq">
            <a:noFill/>
            <a:prstDash val="solid"/>
            <a:miter/>
          </a:ln>
        </p:spPr>
      </p:sp>
    </p:spTree>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name="TextBox 7" id="7"/>
          <p:cNvSpPr txBox="true"/>
          <p:nvPr/>
        </p:nvSpPr>
        <p:spPr>
          <a:xfrm rot="0">
            <a:off x="1838739" y="2719921"/>
            <a:ext cx="14610522" cy="666750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Filtering</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some data filtered </a:t>
            </a:r>
            <a:r>
              <a:rPr lang="en-US" b="true" sz="3000" spc="179">
                <a:solidFill>
                  <a:srgbClr val="FFFFFF"/>
                </a:solidFill>
                <a:latin typeface="Canva Sans Bold"/>
                <a:ea typeface="Canva Sans Bold"/>
                <a:cs typeface="Canva Sans Bold"/>
                <a:sym typeface="Canva Sans Bold"/>
              </a:rPr>
              <a:t>manually</a:t>
            </a:r>
            <a:r>
              <a:rPr lang="en-US" sz="3000" spc="179">
                <a:solidFill>
                  <a:srgbClr val="FFFFFF"/>
                </a:solidFill>
                <a:latin typeface="Canva Sans"/>
                <a:ea typeface="Canva Sans"/>
                <a:cs typeface="Canva Sans"/>
                <a:sym typeface="Canva Sans"/>
              </a:rPr>
              <a:t>.</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but for </a:t>
            </a:r>
            <a:r>
              <a:rPr lang="en-US" b="true" sz="3000" spc="179">
                <a:solidFill>
                  <a:srgbClr val="FFFFFF"/>
                </a:solidFill>
                <a:latin typeface="Canva Sans Bold"/>
                <a:ea typeface="Canva Sans Bold"/>
                <a:cs typeface="Canva Sans Bold"/>
                <a:sym typeface="Canva Sans Bold"/>
              </a:rPr>
              <a:t>32K, </a:t>
            </a:r>
            <a:r>
              <a:rPr lang="en-US" sz="3000" spc="179">
                <a:solidFill>
                  <a:srgbClr val="FFFFFF"/>
                </a:solidFill>
                <a:latin typeface="Canva Sans"/>
                <a:ea typeface="Canva Sans"/>
                <a:cs typeface="Canva Sans"/>
                <a:sym typeface="Canva Sans"/>
              </a:rPr>
              <a:t>it is way hard.</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so using some </a:t>
            </a:r>
            <a:r>
              <a:rPr lang="en-US" b="true" sz="3000" spc="179">
                <a:solidFill>
                  <a:srgbClr val="FFFFFF"/>
                </a:solidFill>
                <a:latin typeface="Canva Sans Bold"/>
                <a:ea typeface="Canva Sans Bold"/>
                <a:cs typeface="Canva Sans Bold"/>
                <a:sym typeface="Canva Sans Bold"/>
              </a:rPr>
              <a:t>regex </a:t>
            </a:r>
            <a:r>
              <a:rPr lang="en-US" sz="3000" spc="179">
                <a:solidFill>
                  <a:srgbClr val="FFFFFF"/>
                </a:solidFill>
                <a:latin typeface="Canva Sans"/>
                <a:ea typeface="Canva Sans"/>
                <a:cs typeface="Canva Sans"/>
                <a:sym typeface="Canva Sans"/>
              </a:rPr>
              <a:t>technique for names of images.</a:t>
            </a:r>
          </a:p>
          <a:p>
            <a:pPr algn="l" marL="1943100" indent="-485775" lvl="3">
              <a:lnSpc>
                <a:spcPts val="4050"/>
              </a:lnSpc>
              <a:buFont typeface="Arial"/>
              <a:buChar char="￭"/>
            </a:pPr>
            <a:r>
              <a:rPr lang="en-US" sz="3000" spc="179">
                <a:solidFill>
                  <a:srgbClr val="FFFFFF"/>
                </a:solidFill>
                <a:latin typeface="Canva Sans"/>
                <a:ea typeface="Canva Sans"/>
                <a:cs typeface="Canva Sans"/>
                <a:sym typeface="Canva Sans"/>
              </a:rPr>
              <a:t>Duplicate Images</a:t>
            </a:r>
          </a:p>
          <a:p>
            <a:pPr algn="l" marL="1943100" indent="-485775" lvl="3">
              <a:lnSpc>
                <a:spcPts val="4050"/>
              </a:lnSpc>
              <a:buFont typeface="Arial"/>
              <a:buChar char="￭"/>
            </a:pPr>
            <a:r>
              <a:rPr lang="en-US" sz="3000" spc="179">
                <a:solidFill>
                  <a:srgbClr val="FFFFFF"/>
                </a:solidFill>
                <a:latin typeface="Canva Sans"/>
                <a:ea typeface="Canva Sans"/>
                <a:cs typeface="Canva Sans"/>
                <a:sym typeface="Canva Sans"/>
              </a:rPr>
              <a:t>Name of images with National ID</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this make a big </a:t>
            </a:r>
            <a:r>
              <a:rPr lang="en-US" b="true" sz="3000" spc="179">
                <a:solidFill>
                  <a:srgbClr val="FFFFFF"/>
                </a:solidFill>
                <a:latin typeface="Canva Sans Bold"/>
                <a:ea typeface="Canva Sans Bold"/>
                <a:cs typeface="Canva Sans Bold"/>
                <a:sym typeface="Canva Sans Bold"/>
              </a:rPr>
              <a:t>difference</a:t>
            </a:r>
            <a:r>
              <a:rPr lang="en-US" sz="3000" spc="179">
                <a:solidFill>
                  <a:srgbClr val="FFFFFF"/>
                </a:solidFill>
                <a:latin typeface="Canva Sans"/>
                <a:ea typeface="Canva Sans"/>
                <a:cs typeface="Canva Sans"/>
                <a:sym typeface="Canva Sans"/>
              </a:rPr>
              <a:t>.</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but still the hard part for the </a:t>
            </a:r>
            <a:r>
              <a:rPr lang="en-US" b="true" sz="3000" spc="179">
                <a:solidFill>
                  <a:srgbClr val="FFFFFF"/>
                </a:solidFill>
                <a:latin typeface="Canva Sans Bold"/>
                <a:ea typeface="Canva Sans Bold"/>
                <a:cs typeface="Canva Sans Bold"/>
                <a:sym typeface="Canva Sans Bold"/>
              </a:rPr>
              <a:t>similar </a:t>
            </a:r>
            <a:r>
              <a:rPr lang="en-US" sz="3000" spc="179">
                <a:solidFill>
                  <a:srgbClr val="FFFFFF"/>
                </a:solidFill>
                <a:latin typeface="Canva Sans"/>
                <a:ea typeface="Canva Sans"/>
                <a:cs typeface="Canva Sans"/>
                <a:sym typeface="Canva Sans"/>
              </a:rPr>
              <a:t>data but </a:t>
            </a:r>
            <a:r>
              <a:rPr lang="en-US" b="true" sz="3000" spc="179">
                <a:solidFill>
                  <a:srgbClr val="FFFFFF"/>
                </a:solidFill>
                <a:latin typeface="Canva Sans Bold"/>
                <a:ea typeface="Canva Sans Bold"/>
                <a:cs typeface="Canva Sans Bold"/>
                <a:sym typeface="Canva Sans Bold"/>
              </a:rPr>
              <a:t>different name</a:t>
            </a:r>
            <a:r>
              <a:rPr lang="en-US" sz="3000" spc="179">
                <a:solidFill>
                  <a:srgbClr val="FFFFFF"/>
                </a:solidFill>
                <a:latin typeface="Canva Sans"/>
                <a:ea typeface="Canva Sans"/>
                <a:cs typeface="Canva Sans"/>
                <a:sym typeface="Canva Sans"/>
              </a:rPr>
              <a:t> and in </a:t>
            </a:r>
            <a:r>
              <a:rPr lang="en-US" b="true" sz="3000" spc="179">
                <a:solidFill>
                  <a:srgbClr val="FFFFFF"/>
                </a:solidFill>
                <a:latin typeface="Canva Sans Bold"/>
                <a:ea typeface="Canva Sans Bold"/>
                <a:cs typeface="Canva Sans Bold"/>
                <a:sym typeface="Canva Sans Bold"/>
              </a:rPr>
              <a:t>random places</a:t>
            </a:r>
            <a:r>
              <a:rPr lang="en-US" sz="3000" spc="179">
                <a:solidFill>
                  <a:srgbClr val="FFFFFF"/>
                </a:solidFill>
                <a:latin typeface="Canva Sans"/>
                <a:ea typeface="Canva Sans"/>
                <a:cs typeface="Canva Sans"/>
                <a:sym typeface="Canva Sans"/>
              </a:rPr>
              <a:t>.</a:t>
            </a: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so using some some </a:t>
            </a:r>
            <a:r>
              <a:rPr lang="en-US" b="true" sz="3000" spc="179">
                <a:solidFill>
                  <a:srgbClr val="FFFFFF"/>
                </a:solidFill>
                <a:latin typeface="Canva Sans Bold"/>
                <a:ea typeface="Canva Sans Bold"/>
                <a:cs typeface="Canva Sans Bold"/>
                <a:sym typeface="Canva Sans Bold"/>
              </a:rPr>
              <a:t>CNN </a:t>
            </a:r>
            <a:r>
              <a:rPr lang="en-US" sz="3000" spc="179">
                <a:solidFill>
                  <a:srgbClr val="FFFFFF"/>
                </a:solidFill>
                <a:latin typeface="Canva Sans"/>
                <a:ea typeface="Canva Sans"/>
                <a:cs typeface="Canva Sans"/>
                <a:sym typeface="Canva Sans"/>
              </a:rPr>
              <a:t>Network like..</a:t>
            </a:r>
          </a:p>
          <a:p>
            <a:pPr algn="l" marL="1943100" indent="-485775" lvl="3">
              <a:lnSpc>
                <a:spcPts val="4050"/>
              </a:lnSpc>
              <a:buFont typeface="Arial"/>
              <a:buChar char="￭"/>
            </a:pPr>
            <a:r>
              <a:rPr lang="en-US" sz="3000" spc="179" u="none">
                <a:solidFill>
                  <a:srgbClr val="FFFFFF"/>
                </a:solidFill>
                <a:latin typeface="Canva Sans"/>
                <a:ea typeface="Canva Sans"/>
                <a:cs typeface="Canva Sans"/>
                <a:sym typeface="Canva Sans"/>
              </a:rPr>
              <a:t>Simple CNN Network.</a:t>
            </a:r>
          </a:p>
          <a:p>
            <a:pPr algn="l" marL="1943100" indent="-485775" lvl="3">
              <a:lnSpc>
                <a:spcPts val="4050"/>
              </a:lnSpc>
              <a:buFont typeface="Arial"/>
              <a:buChar char="￭"/>
            </a:pPr>
            <a:r>
              <a:rPr lang="en-US" sz="3000" spc="179" u="none">
                <a:solidFill>
                  <a:srgbClr val="FFFFFF"/>
                </a:solidFill>
                <a:latin typeface="Canva Sans"/>
                <a:ea typeface="Canva Sans"/>
                <a:cs typeface="Canva Sans"/>
                <a:sym typeface="Canva Sans"/>
              </a:rPr>
              <a:t>MobileNetV2.</a:t>
            </a:r>
          </a:p>
          <a:p>
            <a:pPr algn="l">
              <a:lnSpc>
                <a:spcPts val="4050"/>
              </a:lnSpc>
            </a:pPr>
            <a:r>
              <a:rPr lang="en-US" sz="3000" spc="179" u="none">
                <a:solidFill>
                  <a:srgbClr val="FFFFFF"/>
                </a:solidFill>
                <a:latin typeface="Canva Sans"/>
                <a:ea typeface="Canva Sans"/>
                <a:cs typeface="Canva Sans"/>
                <a:sym typeface="Canva Sans"/>
              </a:rPr>
              <a:t>             “of course with </a:t>
            </a:r>
            <a:r>
              <a:rPr lang="en-US" b="true" sz="3000" spc="179" u="none">
                <a:solidFill>
                  <a:srgbClr val="FFFFFF"/>
                </a:solidFill>
                <a:latin typeface="Canva Sans Bold"/>
                <a:ea typeface="Canva Sans Bold"/>
                <a:cs typeface="Canva Sans Bold"/>
                <a:sym typeface="Canva Sans Bold"/>
              </a:rPr>
              <a:t>manual </a:t>
            </a:r>
            <a:r>
              <a:rPr lang="en-US" sz="3000" spc="179" u="none">
                <a:solidFill>
                  <a:srgbClr val="FFFFFF"/>
                </a:solidFill>
                <a:latin typeface="Canva Sans"/>
                <a:ea typeface="Canva Sans"/>
                <a:cs typeface="Canva Sans"/>
                <a:sym typeface="Canva Sans"/>
              </a:rPr>
              <a:t>review”.</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05</a:t>
              </a:r>
            </a:p>
          </p:txBody>
        </p:sp>
      </p:grpSp>
      <p:sp>
        <p:nvSpPr>
          <p:cNvPr name="TextBox 7" id="7"/>
          <p:cNvSpPr txBox="true"/>
          <p:nvPr/>
        </p:nvSpPr>
        <p:spPr>
          <a:xfrm rot="0">
            <a:off x="1304118" y="4468767"/>
            <a:ext cx="8435223" cy="2790827"/>
          </a:xfrm>
          <a:prstGeom prst="rect">
            <a:avLst/>
          </a:prstGeom>
        </p:spPr>
        <p:txBody>
          <a:bodyPr anchor="t" rtlCol="false" tIns="0" lIns="0" bIns="0" rIns="0">
            <a:spAutoFit/>
          </a:bodyPr>
          <a:lstStyle/>
          <a:p>
            <a:pPr algn="l">
              <a:lnSpc>
                <a:spcPts val="9600"/>
              </a:lnSpc>
            </a:pPr>
            <a:r>
              <a:rPr lang="en-US" sz="10000" spc="-600">
                <a:solidFill>
                  <a:srgbClr val="0B4E7C"/>
                </a:solidFill>
                <a:latin typeface="Rustic Printed"/>
                <a:ea typeface="Rustic Printed"/>
                <a:cs typeface="Rustic Printed"/>
                <a:sym typeface="Rustic Printed"/>
              </a:rPr>
              <a:t>DATA</a:t>
            </a:r>
          </a:p>
          <a:p>
            <a:pPr algn="l" marL="0" indent="0" lvl="0">
              <a:lnSpc>
                <a:spcPts val="9600"/>
              </a:lnSpc>
            </a:pPr>
            <a:r>
              <a:rPr lang="en-US" sz="10000" spc="-600">
                <a:solidFill>
                  <a:srgbClr val="0B4E7C"/>
                </a:solidFill>
                <a:latin typeface="Rustic Printed"/>
                <a:ea typeface="Rustic Printed"/>
                <a:cs typeface="Rustic Printed"/>
                <a:sym typeface="Rustic Printed"/>
              </a:rPr>
              <a:t>CREATION</a:t>
            </a:r>
          </a:p>
        </p:txBody>
      </p:sp>
    </p:spTree>
  </p:cSld>
  <p:clrMapOvr>
    <a:masterClrMapping/>
  </p:clrMapOvr>
</p:sld>
</file>

<file path=ppt/slides/slide140.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FACE VERIFICATION</a:t>
            </a:r>
          </a:p>
        </p:txBody>
      </p:sp>
      <p:sp>
        <p:nvSpPr>
          <p:cNvPr name="TextBox 7" id="7"/>
          <p:cNvSpPr txBox="true"/>
          <p:nvPr/>
        </p:nvSpPr>
        <p:spPr>
          <a:xfrm rot="0">
            <a:off x="1838739" y="2719921"/>
            <a:ext cx="14775777" cy="615315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WHY?</a:t>
            </a:r>
          </a:p>
          <a:p>
            <a:pPr algn="l">
              <a:lnSpc>
                <a:spcPts val="4050"/>
              </a:lnSpc>
              <a:spcBef>
                <a:spcPct val="0"/>
              </a:spcBef>
            </a:pPr>
          </a:p>
          <a:p>
            <a:pPr algn="l" marL="1295400" indent="-431800" lvl="2">
              <a:lnSpc>
                <a:spcPts val="4050"/>
              </a:lnSpc>
              <a:spcBef>
                <a:spcPct val="0"/>
              </a:spcBef>
              <a:buFont typeface="Arial"/>
              <a:buChar char="⚬"/>
            </a:pPr>
            <a:r>
              <a:rPr lang="en-US" b="true" sz="3000" spc="179" u="none">
                <a:solidFill>
                  <a:srgbClr val="FFFFFF"/>
                </a:solidFill>
                <a:latin typeface="Canva Sans Bold"/>
                <a:ea typeface="Canva Sans Bold"/>
                <a:cs typeface="Canva Sans Bold"/>
                <a:sym typeface="Canva Sans Bold"/>
              </a:rPr>
              <a:t>Fraud Prevention: </a:t>
            </a:r>
            <a:r>
              <a:rPr lang="en-US" sz="3000" spc="179" u="none">
                <a:solidFill>
                  <a:srgbClr val="FFFFFF"/>
                </a:solidFill>
                <a:latin typeface="Canva Sans"/>
                <a:ea typeface="Canva Sans"/>
                <a:cs typeface="Canva Sans"/>
                <a:sym typeface="Canva Sans"/>
              </a:rPr>
              <a:t>Verifying the user’s facial image, we can prevent impersonation and unauthorized access.</a:t>
            </a:r>
          </a:p>
          <a:p>
            <a:pPr algn="l">
              <a:lnSpc>
                <a:spcPts val="4050"/>
              </a:lnSpc>
              <a:spcBef>
                <a:spcPct val="0"/>
              </a:spcBef>
            </a:pPr>
          </a:p>
          <a:p>
            <a:pPr algn="l" marL="1295400" indent="-431800" lvl="2">
              <a:lnSpc>
                <a:spcPts val="4050"/>
              </a:lnSpc>
              <a:spcBef>
                <a:spcPct val="0"/>
              </a:spcBef>
              <a:buFont typeface="Arial"/>
              <a:buChar char="⚬"/>
            </a:pPr>
            <a:r>
              <a:rPr lang="en-US" b="true" sz="3000" spc="179" u="none">
                <a:solidFill>
                  <a:srgbClr val="FFFFFF"/>
                </a:solidFill>
                <a:latin typeface="Canva Sans Bold"/>
                <a:ea typeface="Canva Sans Bold"/>
                <a:cs typeface="Canva Sans Bold"/>
                <a:sym typeface="Canva Sans Bold"/>
              </a:rPr>
              <a:t>Ease of Use: </a:t>
            </a:r>
            <a:r>
              <a:rPr lang="en-US" sz="3000" spc="179" u="none">
                <a:solidFill>
                  <a:srgbClr val="FFFFFF"/>
                </a:solidFill>
                <a:latin typeface="Canva Sans"/>
                <a:ea typeface="Canva Sans"/>
                <a:cs typeface="Canva Sans"/>
                <a:sym typeface="Canva Sans"/>
              </a:rPr>
              <a:t>Users can easily verify their identity using their smartphone or computer.</a:t>
            </a:r>
          </a:p>
          <a:p>
            <a:pPr algn="l">
              <a:lnSpc>
                <a:spcPts val="4050"/>
              </a:lnSpc>
              <a:spcBef>
                <a:spcPct val="0"/>
              </a:spcBef>
            </a:pPr>
          </a:p>
          <a:p>
            <a:pPr algn="l" marL="1295400" indent="-431800" lvl="2">
              <a:lnSpc>
                <a:spcPts val="4050"/>
              </a:lnSpc>
              <a:spcBef>
                <a:spcPct val="0"/>
              </a:spcBef>
              <a:buFont typeface="Arial"/>
              <a:buChar char="⚬"/>
            </a:pPr>
            <a:r>
              <a:rPr lang="en-US" b="true" sz="3000" spc="179" u="none">
                <a:solidFill>
                  <a:srgbClr val="FFFFFF"/>
                </a:solidFill>
                <a:latin typeface="Canva Sans Bold"/>
                <a:ea typeface="Canva Sans Bold"/>
                <a:cs typeface="Canva Sans Bold"/>
                <a:sym typeface="Canva Sans Bold"/>
              </a:rPr>
              <a:t>Integration: </a:t>
            </a:r>
            <a:r>
              <a:rPr lang="en-US" sz="3000" spc="179" u="none">
                <a:solidFill>
                  <a:srgbClr val="FFFFFF"/>
                </a:solidFill>
                <a:latin typeface="Canva Sans"/>
                <a:ea typeface="Canva Sans"/>
                <a:cs typeface="Canva Sans"/>
                <a:sym typeface="Canva Sans"/>
              </a:rPr>
              <a:t>AI verification integrates seamlessly with the blockchain to enable real-time eligibility checks, reducing administrative overhead.</a:t>
            </a:r>
          </a:p>
          <a:p>
            <a:pPr algn="l">
              <a:lnSpc>
                <a:spcPts val="4050"/>
              </a:lnSpc>
              <a:spcBef>
                <a:spcPct val="0"/>
              </a:spcBef>
            </a:pPr>
          </a:p>
        </p:txBody>
      </p:sp>
    </p:spTree>
  </p:cSld>
  <p:clrMapOvr>
    <a:masterClrMapping/>
  </p:clrMapOvr>
</p:sld>
</file>

<file path=ppt/slides/slide141.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FACE VERIFICATION</a:t>
            </a:r>
          </a:p>
        </p:txBody>
      </p:sp>
      <p:sp>
        <p:nvSpPr>
          <p:cNvPr name="TextBox 7" id="7"/>
          <p:cNvSpPr txBox="true"/>
          <p:nvPr/>
        </p:nvSpPr>
        <p:spPr>
          <a:xfrm rot="0">
            <a:off x="1838739" y="2719921"/>
            <a:ext cx="14610522" cy="615315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HOW?</a:t>
            </a:r>
          </a:p>
          <a:p>
            <a:pPr algn="l">
              <a:lnSpc>
                <a:spcPts val="4050"/>
              </a:lnSpc>
            </a:pP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by Comparing, the picture that he was uploaded in the signup and the other one c</a:t>
            </a:r>
            <a:r>
              <a:rPr lang="en-US" sz="3000" spc="179">
                <a:solidFill>
                  <a:srgbClr val="FFFFFF"/>
                </a:solidFill>
                <a:latin typeface="Canva Sans"/>
                <a:ea typeface="Canva Sans"/>
                <a:cs typeface="Canva Sans"/>
                <a:sym typeface="Canva Sans"/>
              </a:rPr>
              <a:t>ame when he want to login.</a:t>
            </a:r>
          </a:p>
          <a:p>
            <a:pPr algn="l">
              <a:lnSpc>
                <a:spcPts val="4050"/>
              </a:lnSpc>
            </a:pP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then calculate the similarity (Distance) between them.</a:t>
            </a:r>
          </a:p>
          <a:p>
            <a:pPr algn="l">
              <a:lnSpc>
                <a:spcPts val="4050"/>
              </a:lnSpc>
            </a:pP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this can’t be </a:t>
            </a:r>
            <a:r>
              <a:rPr lang="en-US" b="true" sz="3000" spc="179">
                <a:solidFill>
                  <a:srgbClr val="FFFFFF"/>
                </a:solidFill>
                <a:latin typeface="Canva Sans Bold"/>
                <a:ea typeface="Canva Sans Bold"/>
                <a:cs typeface="Canva Sans Bold"/>
                <a:sym typeface="Canva Sans Bold"/>
              </a:rPr>
              <a:t>Classification </a:t>
            </a:r>
            <a:r>
              <a:rPr lang="en-US" sz="3000" spc="179">
                <a:solidFill>
                  <a:srgbClr val="FFFFFF"/>
                </a:solidFill>
                <a:latin typeface="Canva Sans"/>
                <a:ea typeface="Canva Sans"/>
                <a:cs typeface="Canva Sans"/>
                <a:sym typeface="Canva Sans"/>
              </a:rPr>
              <a:t>task</a:t>
            </a:r>
          </a:p>
          <a:p>
            <a:pPr algn="l">
              <a:lnSpc>
                <a:spcPts val="4050"/>
              </a:lnSpc>
            </a:pP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but it can solved by </a:t>
            </a:r>
            <a:r>
              <a:rPr lang="en-US" b="true" sz="3000" spc="179">
                <a:solidFill>
                  <a:srgbClr val="FFFFFF"/>
                </a:solidFill>
                <a:latin typeface="Canva Sans Bold"/>
                <a:ea typeface="Canva Sans Bold"/>
                <a:cs typeface="Canva Sans Bold"/>
                <a:sym typeface="Canva Sans Bold"/>
              </a:rPr>
              <a:t>Recognition</a:t>
            </a:r>
          </a:p>
          <a:p>
            <a:pPr algn="l">
              <a:lnSpc>
                <a:spcPts val="4050"/>
              </a:lnSpc>
            </a:pPr>
          </a:p>
          <a:p>
            <a:pPr algn="l">
              <a:lnSpc>
                <a:spcPts val="4050"/>
              </a:lnSpc>
            </a:pPr>
          </a:p>
        </p:txBody>
      </p:sp>
    </p:spTree>
  </p:cSld>
  <p:clrMapOvr>
    <a:masterClrMapping/>
  </p:clrMapOvr>
</p:sld>
</file>

<file path=ppt/slides/slide142.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692105" y="2758021"/>
            <a:ext cx="12903790" cy="6651092"/>
          </a:xfrm>
          <a:custGeom>
            <a:avLst/>
            <a:gdLst/>
            <a:ahLst/>
            <a:cxnLst/>
            <a:rect r="r" b="b" t="t" l="l"/>
            <a:pathLst>
              <a:path h="6651092" w="12903790">
                <a:moveTo>
                  <a:pt x="0" y="0"/>
                </a:moveTo>
                <a:lnTo>
                  <a:pt x="12903790" y="0"/>
                </a:lnTo>
                <a:lnTo>
                  <a:pt x="12903790" y="6651091"/>
                </a:lnTo>
                <a:lnTo>
                  <a:pt x="0" y="6651091"/>
                </a:lnTo>
                <a:lnTo>
                  <a:pt x="0" y="0"/>
                </a:lnTo>
                <a:close/>
              </a:path>
            </a:pathLst>
          </a:custGeom>
          <a:blipFill>
            <a:blip r:embed="rId3"/>
            <a:stretch>
              <a:fillRect l="0" t="0" r="-818" b="0"/>
            </a:stretch>
          </a:blipFill>
        </p:spPr>
      </p:sp>
      <p:sp>
        <p:nvSpPr>
          <p:cNvPr name="TextBox 7" id="7"/>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Dataset: VGGFace2</a:t>
            </a:r>
          </a:p>
        </p:txBody>
      </p:sp>
    </p:spTree>
  </p:cSld>
  <p:clrMapOvr>
    <a:masterClrMapping/>
  </p:clrMapOvr>
</p:sld>
</file>

<file path=ppt/slides/slide143.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267347" y="2906700"/>
            <a:ext cx="11753307" cy="1917279"/>
          </a:xfrm>
          <a:custGeom>
            <a:avLst/>
            <a:gdLst/>
            <a:ahLst/>
            <a:cxnLst/>
            <a:rect r="r" b="b" t="t" l="l"/>
            <a:pathLst>
              <a:path h="1917279" w="11753307">
                <a:moveTo>
                  <a:pt x="0" y="0"/>
                </a:moveTo>
                <a:lnTo>
                  <a:pt x="11753306" y="0"/>
                </a:lnTo>
                <a:lnTo>
                  <a:pt x="11753306" y="1917279"/>
                </a:lnTo>
                <a:lnTo>
                  <a:pt x="0" y="1917279"/>
                </a:lnTo>
                <a:lnTo>
                  <a:pt x="0" y="0"/>
                </a:lnTo>
                <a:close/>
              </a:path>
            </a:pathLst>
          </a:custGeom>
          <a:blipFill>
            <a:blip r:embed="rId3"/>
            <a:stretch>
              <a:fillRect l="0" t="-2875" r="0" b="-2875"/>
            </a:stretch>
          </a:blipFill>
        </p:spPr>
      </p:sp>
      <p:sp>
        <p:nvSpPr>
          <p:cNvPr name="Freeform 7" id="7"/>
          <p:cNvSpPr/>
          <p:nvPr/>
        </p:nvSpPr>
        <p:spPr>
          <a:xfrm flipH="false" flipV="false" rot="0">
            <a:off x="3267347" y="6898524"/>
            <a:ext cx="11840680" cy="2359776"/>
          </a:xfrm>
          <a:custGeom>
            <a:avLst/>
            <a:gdLst/>
            <a:ahLst/>
            <a:cxnLst/>
            <a:rect r="r" b="b" t="t" l="l"/>
            <a:pathLst>
              <a:path h="2359776" w="11840680">
                <a:moveTo>
                  <a:pt x="0" y="0"/>
                </a:moveTo>
                <a:lnTo>
                  <a:pt x="11840679" y="0"/>
                </a:lnTo>
                <a:lnTo>
                  <a:pt x="11840679" y="2359776"/>
                </a:lnTo>
                <a:lnTo>
                  <a:pt x="0" y="2359776"/>
                </a:lnTo>
                <a:lnTo>
                  <a:pt x="0" y="0"/>
                </a:lnTo>
                <a:close/>
              </a:path>
            </a:pathLst>
          </a:custGeom>
          <a:blipFill>
            <a:blip r:embed="rId4"/>
            <a:stretch>
              <a:fillRect l="0" t="-3200" r="0" b="-37295"/>
            </a:stretch>
          </a:blipFill>
        </p:spPr>
      </p:sp>
      <p:sp>
        <p:nvSpPr>
          <p:cNvPr name="TextBox 8" id="8"/>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BUT, Data is Missing</a:t>
            </a:r>
          </a:p>
        </p:txBody>
      </p:sp>
      <p:sp>
        <p:nvSpPr>
          <p:cNvPr name="TextBox 9" id="9"/>
          <p:cNvSpPr txBox="true"/>
          <p:nvPr/>
        </p:nvSpPr>
        <p:spPr>
          <a:xfrm rot="0">
            <a:off x="1838739" y="5328804"/>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PROBLEM? NO</a:t>
            </a:r>
          </a:p>
        </p:txBody>
      </p:sp>
    </p:spTree>
  </p:cSld>
  <p:clrMapOvr>
    <a:masterClrMapping/>
  </p:clrMapOvr>
</p:sld>
</file>

<file path=ppt/slides/slide144.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22753" y="5120646"/>
            <a:ext cx="11301259" cy="2825315"/>
          </a:xfrm>
          <a:custGeom>
            <a:avLst/>
            <a:gdLst/>
            <a:ahLst/>
            <a:cxnLst/>
            <a:rect r="r" b="b" t="t" l="l"/>
            <a:pathLst>
              <a:path h="2825315" w="11301259">
                <a:moveTo>
                  <a:pt x="0" y="0"/>
                </a:moveTo>
                <a:lnTo>
                  <a:pt x="11301259" y="0"/>
                </a:lnTo>
                <a:lnTo>
                  <a:pt x="11301259" y="2825314"/>
                </a:lnTo>
                <a:lnTo>
                  <a:pt x="0" y="2825314"/>
                </a:lnTo>
                <a:lnTo>
                  <a:pt x="0" y="0"/>
                </a:lnTo>
                <a:close/>
              </a:path>
            </a:pathLst>
          </a:custGeom>
          <a:blipFill>
            <a:blip r:embed="rId3"/>
            <a:stretch>
              <a:fillRect l="0" t="0" r="0" b="0"/>
            </a:stretch>
          </a:blipFill>
        </p:spPr>
      </p:sp>
      <p:sp>
        <p:nvSpPr>
          <p:cNvPr name="TextBox 7" id="7"/>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Model: InceptionResnet-V1</a:t>
            </a:r>
          </a:p>
        </p:txBody>
      </p:sp>
      <p:sp>
        <p:nvSpPr>
          <p:cNvPr name="TextBox 8" id="8"/>
          <p:cNvSpPr txBox="true"/>
          <p:nvPr/>
        </p:nvSpPr>
        <p:spPr>
          <a:xfrm rot="0">
            <a:off x="1838739" y="2710396"/>
            <a:ext cx="14610522" cy="2010200"/>
          </a:xfrm>
          <a:prstGeom prst="rect">
            <a:avLst/>
          </a:prstGeom>
        </p:spPr>
        <p:txBody>
          <a:bodyPr anchor="t" rtlCol="false" tIns="0" lIns="0" bIns="0" rIns="0">
            <a:spAutoFit/>
          </a:bodyPr>
          <a:lstStyle/>
          <a:p>
            <a:pPr algn="l" marL="642886" indent="-321443" lvl="1">
              <a:lnSpc>
                <a:spcPts val="4019"/>
              </a:lnSpc>
              <a:buFont typeface="Arial"/>
              <a:buChar char="•"/>
            </a:pPr>
            <a:r>
              <a:rPr lang="en-US" b="true" sz="2977" spc="178">
                <a:solidFill>
                  <a:srgbClr val="FFFFFF"/>
                </a:solidFill>
                <a:latin typeface="Canva Sans Bold"/>
                <a:ea typeface="Canva Sans Bold"/>
                <a:cs typeface="Canva Sans Bold"/>
                <a:sym typeface="Canva Sans Bold"/>
              </a:rPr>
              <a:t>Overview</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which combines Inception modules and residual connections.</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also Pretrained on ‘Vggface2’</a:t>
            </a:r>
          </a:p>
          <a:p>
            <a:pPr algn="l" marL="1285772" indent="-428591" lvl="2">
              <a:lnSpc>
                <a:spcPts val="4019"/>
              </a:lnSpc>
              <a:spcBef>
                <a:spcPct val="0"/>
              </a:spcBef>
              <a:buFont typeface="Arial"/>
              <a:buChar char="⚬"/>
            </a:pPr>
            <a:r>
              <a:rPr lang="en-US" sz="2977" spc="178">
                <a:solidFill>
                  <a:srgbClr val="FFFFFF"/>
                </a:solidFill>
                <a:latin typeface="Canva Sans"/>
                <a:ea typeface="Canva Sans"/>
                <a:cs typeface="Canva Sans"/>
                <a:sym typeface="Canva Sans"/>
              </a:rPr>
              <a:t>to handle the resources issue</a:t>
            </a:r>
          </a:p>
        </p:txBody>
      </p:sp>
    </p:spTree>
  </p:cSld>
  <p:clrMapOvr>
    <a:masterClrMapping/>
  </p:clrMapOvr>
</p:sld>
</file>

<file path=ppt/slides/slide145.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Result</a:t>
            </a:r>
          </a:p>
        </p:txBody>
      </p:sp>
      <p:sp>
        <p:nvSpPr>
          <p:cNvPr name="Freeform 7" id="7"/>
          <p:cNvSpPr/>
          <p:nvPr/>
        </p:nvSpPr>
        <p:spPr>
          <a:xfrm flipH="false" flipV="false" rot="0">
            <a:off x="618488" y="3744844"/>
            <a:ext cx="8477887" cy="5340209"/>
          </a:xfrm>
          <a:custGeom>
            <a:avLst/>
            <a:gdLst/>
            <a:ahLst/>
            <a:cxnLst/>
            <a:rect r="r" b="b" t="t" l="l"/>
            <a:pathLst>
              <a:path h="5340209" w="8477887">
                <a:moveTo>
                  <a:pt x="0" y="0"/>
                </a:moveTo>
                <a:lnTo>
                  <a:pt x="8477887" y="0"/>
                </a:lnTo>
                <a:lnTo>
                  <a:pt x="8477887" y="5340208"/>
                </a:lnTo>
                <a:lnTo>
                  <a:pt x="0" y="5340208"/>
                </a:lnTo>
                <a:lnTo>
                  <a:pt x="0" y="0"/>
                </a:lnTo>
                <a:close/>
              </a:path>
            </a:pathLst>
          </a:custGeom>
          <a:blipFill>
            <a:blip r:embed="rId3"/>
            <a:stretch>
              <a:fillRect l="0" t="-8" r="0" b="-8"/>
            </a:stretch>
          </a:blipFill>
        </p:spPr>
      </p:sp>
      <p:sp>
        <p:nvSpPr>
          <p:cNvPr name="Freeform 8" id="8"/>
          <p:cNvSpPr/>
          <p:nvPr/>
        </p:nvSpPr>
        <p:spPr>
          <a:xfrm flipH="false" flipV="false" rot="0">
            <a:off x="9153525" y="3744844"/>
            <a:ext cx="8538256" cy="5292827"/>
          </a:xfrm>
          <a:custGeom>
            <a:avLst/>
            <a:gdLst/>
            <a:ahLst/>
            <a:cxnLst/>
            <a:rect r="r" b="b" t="t" l="l"/>
            <a:pathLst>
              <a:path h="5292827" w="8538256">
                <a:moveTo>
                  <a:pt x="0" y="0"/>
                </a:moveTo>
                <a:lnTo>
                  <a:pt x="8538256" y="0"/>
                </a:lnTo>
                <a:lnTo>
                  <a:pt x="8538256" y="5292827"/>
                </a:lnTo>
                <a:lnTo>
                  <a:pt x="0" y="5292827"/>
                </a:lnTo>
                <a:lnTo>
                  <a:pt x="0" y="0"/>
                </a:lnTo>
                <a:close/>
              </a:path>
            </a:pathLst>
          </a:custGeom>
          <a:blipFill>
            <a:blip r:embed="rId4"/>
            <a:stretch>
              <a:fillRect l="0" t="0" r="-1414" b="0"/>
            </a:stretch>
          </a:blipFill>
        </p:spPr>
      </p:sp>
      <p:sp>
        <p:nvSpPr>
          <p:cNvPr name="TextBox 9" id="9"/>
          <p:cNvSpPr txBox="true"/>
          <p:nvPr/>
        </p:nvSpPr>
        <p:spPr>
          <a:xfrm rot="0">
            <a:off x="3662499" y="2785620"/>
            <a:ext cx="2389864" cy="495300"/>
          </a:xfrm>
          <a:prstGeom prst="rect">
            <a:avLst/>
          </a:prstGeom>
        </p:spPr>
        <p:txBody>
          <a:bodyPr anchor="t" rtlCol="false" tIns="0" lIns="0" bIns="0" rIns="0">
            <a:spAutoFit/>
          </a:bodyPr>
          <a:lstStyle/>
          <a:p>
            <a:pPr algn="l">
              <a:lnSpc>
                <a:spcPts val="4050"/>
              </a:lnSpc>
            </a:pPr>
            <a:r>
              <a:rPr lang="en-US" b="true" sz="3000" spc="179">
                <a:solidFill>
                  <a:srgbClr val="FFFFFF"/>
                </a:solidFill>
                <a:latin typeface="Canva Sans Bold"/>
                <a:ea typeface="Canva Sans Bold"/>
                <a:cs typeface="Canva Sans Bold"/>
                <a:sym typeface="Canva Sans Bold"/>
              </a:rPr>
              <a:t>Validation</a:t>
            </a:r>
          </a:p>
        </p:txBody>
      </p:sp>
      <p:sp>
        <p:nvSpPr>
          <p:cNvPr name="TextBox 10" id="10"/>
          <p:cNvSpPr txBox="true"/>
          <p:nvPr/>
        </p:nvSpPr>
        <p:spPr>
          <a:xfrm rot="0">
            <a:off x="13422653" y="2785620"/>
            <a:ext cx="2389864" cy="495300"/>
          </a:xfrm>
          <a:prstGeom prst="rect">
            <a:avLst/>
          </a:prstGeom>
        </p:spPr>
        <p:txBody>
          <a:bodyPr anchor="t" rtlCol="false" tIns="0" lIns="0" bIns="0" rIns="0">
            <a:spAutoFit/>
          </a:bodyPr>
          <a:lstStyle/>
          <a:p>
            <a:pPr algn="l">
              <a:lnSpc>
                <a:spcPts val="4050"/>
              </a:lnSpc>
            </a:pPr>
            <a:r>
              <a:rPr lang="en-US" b="true" sz="3000" spc="179">
                <a:solidFill>
                  <a:srgbClr val="FFFFFF"/>
                </a:solidFill>
                <a:latin typeface="Canva Sans Bold"/>
                <a:ea typeface="Canva Sans Bold"/>
                <a:cs typeface="Canva Sans Bold"/>
                <a:sym typeface="Canva Sans Bold"/>
              </a:rPr>
              <a:t>Test</a:t>
            </a:r>
          </a:p>
        </p:txBody>
      </p:sp>
    </p:spTree>
  </p:cSld>
  <p:clrMapOvr>
    <a:masterClrMapping/>
  </p:clrMapOvr>
</p:sld>
</file>

<file path=ppt/slides/slide146.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Result</a:t>
            </a:r>
          </a:p>
        </p:txBody>
      </p:sp>
      <p:sp>
        <p:nvSpPr>
          <p:cNvPr name="TextBox 7" id="7"/>
          <p:cNvSpPr txBox="true"/>
          <p:nvPr/>
        </p:nvSpPr>
        <p:spPr>
          <a:xfrm rot="0">
            <a:off x="3662499" y="2785620"/>
            <a:ext cx="2389864" cy="495300"/>
          </a:xfrm>
          <a:prstGeom prst="rect">
            <a:avLst/>
          </a:prstGeom>
        </p:spPr>
        <p:txBody>
          <a:bodyPr anchor="t" rtlCol="false" tIns="0" lIns="0" bIns="0" rIns="0">
            <a:spAutoFit/>
          </a:bodyPr>
          <a:lstStyle/>
          <a:p>
            <a:pPr algn="l">
              <a:lnSpc>
                <a:spcPts val="4050"/>
              </a:lnSpc>
            </a:pPr>
            <a:r>
              <a:rPr lang="en-US" b="true" sz="3000" spc="179">
                <a:solidFill>
                  <a:srgbClr val="FFFFFF"/>
                </a:solidFill>
                <a:latin typeface="Canva Sans Bold"/>
                <a:ea typeface="Canva Sans Bold"/>
                <a:cs typeface="Canva Sans Bold"/>
                <a:sym typeface="Canva Sans Bold"/>
              </a:rPr>
              <a:t>Validation</a:t>
            </a:r>
          </a:p>
        </p:txBody>
      </p:sp>
      <p:sp>
        <p:nvSpPr>
          <p:cNvPr name="TextBox 8" id="8"/>
          <p:cNvSpPr txBox="true"/>
          <p:nvPr/>
        </p:nvSpPr>
        <p:spPr>
          <a:xfrm rot="0">
            <a:off x="13422653" y="2785620"/>
            <a:ext cx="2389864" cy="495300"/>
          </a:xfrm>
          <a:prstGeom prst="rect">
            <a:avLst/>
          </a:prstGeom>
        </p:spPr>
        <p:txBody>
          <a:bodyPr anchor="t" rtlCol="false" tIns="0" lIns="0" bIns="0" rIns="0">
            <a:spAutoFit/>
          </a:bodyPr>
          <a:lstStyle/>
          <a:p>
            <a:pPr algn="l">
              <a:lnSpc>
                <a:spcPts val="4050"/>
              </a:lnSpc>
            </a:pPr>
            <a:r>
              <a:rPr lang="en-US" b="true" sz="3000" spc="179">
                <a:solidFill>
                  <a:srgbClr val="FFFFFF"/>
                </a:solidFill>
                <a:latin typeface="Canva Sans Bold"/>
                <a:ea typeface="Canva Sans Bold"/>
                <a:cs typeface="Canva Sans Bold"/>
                <a:sym typeface="Canva Sans Bold"/>
              </a:rPr>
              <a:t>Test</a:t>
            </a:r>
          </a:p>
        </p:txBody>
      </p:sp>
      <p:sp>
        <p:nvSpPr>
          <p:cNvPr name="Freeform 9" id="9"/>
          <p:cNvSpPr/>
          <p:nvPr/>
        </p:nvSpPr>
        <p:spPr>
          <a:xfrm flipH="false" flipV="false" rot="0">
            <a:off x="601003" y="3747645"/>
            <a:ext cx="8436656" cy="5290025"/>
          </a:xfrm>
          <a:custGeom>
            <a:avLst/>
            <a:gdLst/>
            <a:ahLst/>
            <a:cxnLst/>
            <a:rect r="r" b="b" t="t" l="l"/>
            <a:pathLst>
              <a:path h="5290025" w="8436656">
                <a:moveTo>
                  <a:pt x="0" y="0"/>
                </a:moveTo>
                <a:lnTo>
                  <a:pt x="8436657" y="0"/>
                </a:lnTo>
                <a:lnTo>
                  <a:pt x="8436657" y="5290026"/>
                </a:lnTo>
                <a:lnTo>
                  <a:pt x="0" y="5290026"/>
                </a:lnTo>
                <a:lnTo>
                  <a:pt x="0" y="0"/>
                </a:lnTo>
                <a:close/>
              </a:path>
            </a:pathLst>
          </a:custGeom>
          <a:blipFill>
            <a:blip r:embed="rId3"/>
            <a:stretch>
              <a:fillRect l="0" t="0" r="0" b="-1470"/>
            </a:stretch>
          </a:blipFill>
        </p:spPr>
      </p:sp>
      <p:sp>
        <p:nvSpPr>
          <p:cNvPr name="Freeform 10" id="10"/>
          <p:cNvSpPr/>
          <p:nvPr/>
        </p:nvSpPr>
        <p:spPr>
          <a:xfrm flipH="false" flipV="false" rot="0">
            <a:off x="9111555" y="3747645"/>
            <a:ext cx="8622196" cy="5290025"/>
          </a:xfrm>
          <a:custGeom>
            <a:avLst/>
            <a:gdLst/>
            <a:ahLst/>
            <a:cxnLst/>
            <a:rect r="r" b="b" t="t" l="l"/>
            <a:pathLst>
              <a:path h="5290025" w="8622196">
                <a:moveTo>
                  <a:pt x="0" y="0"/>
                </a:moveTo>
                <a:lnTo>
                  <a:pt x="8622196" y="0"/>
                </a:lnTo>
                <a:lnTo>
                  <a:pt x="8622196" y="5290026"/>
                </a:lnTo>
                <a:lnTo>
                  <a:pt x="0" y="5290026"/>
                </a:lnTo>
                <a:lnTo>
                  <a:pt x="0" y="0"/>
                </a:lnTo>
                <a:close/>
              </a:path>
            </a:pathLst>
          </a:custGeom>
          <a:blipFill>
            <a:blip r:embed="rId4"/>
            <a:stretch>
              <a:fillRect l="0" t="0" r="0" b="-1257"/>
            </a:stretch>
          </a:blipFill>
        </p:spPr>
      </p:sp>
    </p:spTree>
  </p:cSld>
  <p:clrMapOvr>
    <a:masterClrMapping/>
  </p:clrMapOvr>
</p:sld>
</file>

<file path=ppt/slides/slide147.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Result</a:t>
            </a:r>
          </a:p>
        </p:txBody>
      </p:sp>
      <p:sp>
        <p:nvSpPr>
          <p:cNvPr name="TextBox 7" id="7"/>
          <p:cNvSpPr txBox="true"/>
          <p:nvPr/>
        </p:nvSpPr>
        <p:spPr>
          <a:xfrm rot="0">
            <a:off x="3662499" y="2785620"/>
            <a:ext cx="2389864" cy="495300"/>
          </a:xfrm>
          <a:prstGeom prst="rect">
            <a:avLst/>
          </a:prstGeom>
        </p:spPr>
        <p:txBody>
          <a:bodyPr anchor="t" rtlCol="false" tIns="0" lIns="0" bIns="0" rIns="0">
            <a:spAutoFit/>
          </a:bodyPr>
          <a:lstStyle/>
          <a:p>
            <a:pPr algn="l">
              <a:lnSpc>
                <a:spcPts val="4050"/>
              </a:lnSpc>
            </a:pPr>
            <a:r>
              <a:rPr lang="en-US" b="true" sz="3000" spc="179">
                <a:solidFill>
                  <a:srgbClr val="FFFFFF"/>
                </a:solidFill>
                <a:latin typeface="Canva Sans Bold"/>
                <a:ea typeface="Canva Sans Bold"/>
                <a:cs typeface="Canva Sans Bold"/>
                <a:sym typeface="Canva Sans Bold"/>
              </a:rPr>
              <a:t>Validation</a:t>
            </a:r>
          </a:p>
        </p:txBody>
      </p:sp>
      <p:sp>
        <p:nvSpPr>
          <p:cNvPr name="TextBox 8" id="8"/>
          <p:cNvSpPr txBox="true"/>
          <p:nvPr/>
        </p:nvSpPr>
        <p:spPr>
          <a:xfrm rot="0">
            <a:off x="13422653" y="2785620"/>
            <a:ext cx="2389864" cy="495300"/>
          </a:xfrm>
          <a:prstGeom prst="rect">
            <a:avLst/>
          </a:prstGeom>
        </p:spPr>
        <p:txBody>
          <a:bodyPr anchor="t" rtlCol="false" tIns="0" lIns="0" bIns="0" rIns="0">
            <a:spAutoFit/>
          </a:bodyPr>
          <a:lstStyle/>
          <a:p>
            <a:pPr algn="l">
              <a:lnSpc>
                <a:spcPts val="4050"/>
              </a:lnSpc>
            </a:pPr>
            <a:r>
              <a:rPr lang="en-US" b="true" sz="3000" spc="179">
                <a:solidFill>
                  <a:srgbClr val="FFFFFF"/>
                </a:solidFill>
                <a:latin typeface="Canva Sans Bold"/>
                <a:ea typeface="Canva Sans Bold"/>
                <a:cs typeface="Canva Sans Bold"/>
                <a:sym typeface="Canva Sans Bold"/>
              </a:rPr>
              <a:t>Test</a:t>
            </a:r>
          </a:p>
        </p:txBody>
      </p:sp>
      <p:sp>
        <p:nvSpPr>
          <p:cNvPr name="Freeform 9" id="9"/>
          <p:cNvSpPr/>
          <p:nvPr/>
        </p:nvSpPr>
        <p:spPr>
          <a:xfrm flipH="false" flipV="false" rot="0">
            <a:off x="1078692" y="3364943"/>
            <a:ext cx="7557479" cy="6055430"/>
          </a:xfrm>
          <a:custGeom>
            <a:avLst/>
            <a:gdLst/>
            <a:ahLst/>
            <a:cxnLst/>
            <a:rect r="r" b="b" t="t" l="l"/>
            <a:pathLst>
              <a:path h="6055430" w="7557479">
                <a:moveTo>
                  <a:pt x="0" y="0"/>
                </a:moveTo>
                <a:lnTo>
                  <a:pt x="7557479" y="0"/>
                </a:lnTo>
                <a:lnTo>
                  <a:pt x="7557479" y="6055430"/>
                </a:lnTo>
                <a:lnTo>
                  <a:pt x="0" y="6055430"/>
                </a:lnTo>
                <a:lnTo>
                  <a:pt x="0" y="0"/>
                </a:lnTo>
                <a:close/>
              </a:path>
            </a:pathLst>
          </a:custGeom>
          <a:blipFill>
            <a:blip r:embed="rId3"/>
            <a:stretch>
              <a:fillRect l="0" t="0" r="0" b="0"/>
            </a:stretch>
          </a:blipFill>
        </p:spPr>
      </p:sp>
      <p:sp>
        <p:nvSpPr>
          <p:cNvPr name="Freeform 10" id="10"/>
          <p:cNvSpPr/>
          <p:nvPr/>
        </p:nvSpPr>
        <p:spPr>
          <a:xfrm flipH="false" flipV="false" rot="0">
            <a:off x="9756881" y="3364943"/>
            <a:ext cx="7502419" cy="6067581"/>
          </a:xfrm>
          <a:custGeom>
            <a:avLst/>
            <a:gdLst/>
            <a:ahLst/>
            <a:cxnLst/>
            <a:rect r="r" b="b" t="t" l="l"/>
            <a:pathLst>
              <a:path h="6067581" w="7502419">
                <a:moveTo>
                  <a:pt x="0" y="0"/>
                </a:moveTo>
                <a:lnTo>
                  <a:pt x="7502419" y="0"/>
                </a:lnTo>
                <a:lnTo>
                  <a:pt x="7502419" y="6067581"/>
                </a:lnTo>
                <a:lnTo>
                  <a:pt x="0" y="6067581"/>
                </a:lnTo>
                <a:lnTo>
                  <a:pt x="0" y="0"/>
                </a:lnTo>
                <a:close/>
              </a:path>
            </a:pathLst>
          </a:custGeom>
          <a:blipFill>
            <a:blip r:embed="rId4"/>
            <a:stretch>
              <a:fillRect l="0" t="0" r="0" b="0"/>
            </a:stretch>
          </a:blipFill>
        </p:spPr>
      </p:sp>
    </p:spTree>
  </p:cSld>
  <p:clrMapOvr>
    <a:masterClrMapping/>
  </p:clrMapOvr>
</p:sld>
</file>

<file path=ppt/slides/slide148.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Future Work</a:t>
            </a:r>
          </a:p>
        </p:txBody>
      </p:sp>
      <p:sp>
        <p:nvSpPr>
          <p:cNvPr name="TextBox 7" id="7"/>
          <p:cNvSpPr txBox="true"/>
          <p:nvPr/>
        </p:nvSpPr>
        <p:spPr>
          <a:xfrm rot="0">
            <a:off x="1838739" y="2710396"/>
            <a:ext cx="14610522" cy="4534325"/>
          </a:xfrm>
          <a:prstGeom prst="rect">
            <a:avLst/>
          </a:prstGeom>
        </p:spPr>
        <p:txBody>
          <a:bodyPr anchor="t" rtlCol="false" tIns="0" lIns="0" bIns="0" rIns="0">
            <a:spAutoFit/>
          </a:bodyPr>
          <a:lstStyle/>
          <a:p>
            <a:pPr algn="l" marL="642886" indent="-321443" lvl="1">
              <a:lnSpc>
                <a:spcPts val="4019"/>
              </a:lnSpc>
              <a:buFont typeface="Arial"/>
              <a:buChar char="•"/>
            </a:pPr>
            <a:r>
              <a:rPr lang="en-US" sz="2977" spc="178">
                <a:solidFill>
                  <a:srgbClr val="FFFFFF"/>
                </a:solidFill>
                <a:latin typeface="Canva Sans"/>
                <a:ea typeface="Canva Sans"/>
                <a:cs typeface="Canva Sans"/>
                <a:sym typeface="Canva Sans"/>
              </a:rPr>
              <a:t>Automatic change in the Proposal Status </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Active, Pending, Closed</a:t>
            </a:r>
          </a:p>
          <a:p>
            <a:pPr algn="l">
              <a:lnSpc>
                <a:spcPts val="4019"/>
              </a:lnSpc>
            </a:pPr>
          </a:p>
          <a:p>
            <a:pPr algn="l" marL="642886" indent="-321443" lvl="1">
              <a:lnSpc>
                <a:spcPts val="4019"/>
              </a:lnSpc>
              <a:buFont typeface="Arial"/>
              <a:buChar char="•"/>
            </a:pPr>
            <a:r>
              <a:rPr lang="en-US" sz="2977" spc="178">
                <a:solidFill>
                  <a:srgbClr val="FFFFFF"/>
                </a:solidFill>
                <a:latin typeface="Canva Sans"/>
                <a:ea typeface="Canva Sans"/>
                <a:cs typeface="Canva Sans"/>
                <a:sym typeface="Canva Sans"/>
              </a:rPr>
              <a:t>Determining the most voted Option.</a:t>
            </a:r>
          </a:p>
          <a:p>
            <a:pPr algn="l">
              <a:lnSpc>
                <a:spcPts val="4019"/>
              </a:lnSpc>
            </a:pPr>
          </a:p>
          <a:p>
            <a:pPr algn="l" marL="642886" indent="-321443" lvl="1">
              <a:lnSpc>
                <a:spcPts val="4019"/>
              </a:lnSpc>
              <a:buFont typeface="Arial"/>
              <a:buChar char="•"/>
            </a:pPr>
            <a:r>
              <a:rPr lang="en-US" sz="2977" spc="178">
                <a:solidFill>
                  <a:srgbClr val="FFFFFF"/>
                </a:solidFill>
                <a:latin typeface="Canva Sans"/>
                <a:ea typeface="Canva Sans"/>
                <a:cs typeface="Canva Sans"/>
                <a:sym typeface="Canva Sans"/>
              </a:rPr>
              <a:t>Making the Contract Upgradable.</a:t>
            </a:r>
          </a:p>
          <a:p>
            <a:pPr algn="l">
              <a:lnSpc>
                <a:spcPts val="4019"/>
              </a:lnSpc>
            </a:pPr>
          </a:p>
          <a:p>
            <a:pPr algn="l" marL="642886" indent="-321443" lvl="1">
              <a:lnSpc>
                <a:spcPts val="4019"/>
              </a:lnSpc>
              <a:buFont typeface="Arial"/>
              <a:buChar char="•"/>
            </a:pPr>
            <a:r>
              <a:rPr lang="en-US" sz="2977" spc="178">
                <a:solidFill>
                  <a:srgbClr val="FFFFFF"/>
                </a:solidFill>
                <a:latin typeface="Canva Sans"/>
                <a:ea typeface="Canva Sans"/>
                <a:cs typeface="Canva Sans"/>
                <a:sym typeface="Canva Sans"/>
              </a:rPr>
              <a:t>Encryption / Decryption Module</a:t>
            </a:r>
          </a:p>
          <a:p>
            <a:pPr algn="l">
              <a:lnSpc>
                <a:spcPts val="4019"/>
              </a:lnSpc>
              <a:spcBef>
                <a:spcPct val="0"/>
              </a:spcBef>
            </a:pPr>
          </a:p>
        </p:txBody>
      </p:sp>
    </p:spTree>
  </p:cSld>
  <p:clrMapOvr>
    <a:masterClrMapping/>
  </p:clrMapOvr>
</p:sld>
</file>

<file path=ppt/slides/slide149.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381" r="0" b="-5381"/>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name="TextBox 7" id="7"/>
          <p:cNvSpPr txBox="true"/>
          <p:nvPr/>
        </p:nvSpPr>
        <p:spPr>
          <a:xfrm rot="0">
            <a:off x="1838739" y="2719921"/>
            <a:ext cx="14775777" cy="152400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WHAT IS THAT?</a:t>
            </a:r>
          </a:p>
          <a:p>
            <a:pPr algn="l">
              <a:lnSpc>
                <a:spcPts val="4050"/>
              </a:lnSpc>
            </a:pPr>
          </a:p>
          <a:p>
            <a:pPr algn="l" marL="1295400" indent="-431800" lvl="2">
              <a:lnSpc>
                <a:spcPts val="4050"/>
              </a:lnSpc>
              <a:spcBef>
                <a:spcPct val="0"/>
              </a:spcBef>
              <a:buFont typeface="Arial"/>
              <a:buChar char="⚬"/>
            </a:pPr>
            <a:r>
              <a:rPr lang="en-US" sz="3000" spc="179">
                <a:solidFill>
                  <a:srgbClr val="FFFFFF"/>
                </a:solidFill>
                <a:latin typeface="Canva Sans"/>
                <a:ea typeface="Canva Sans"/>
                <a:cs typeface="Canva Sans"/>
                <a:sym typeface="Canva Sans"/>
              </a:rPr>
              <a:t>we was need to collect and create Egyptian national ID Dataset.</a:t>
            </a:r>
          </a:p>
        </p:txBody>
      </p:sp>
      <p:sp>
        <p:nvSpPr>
          <p:cNvPr name="TextBox 8" id="8"/>
          <p:cNvSpPr txBox="true"/>
          <p:nvPr/>
        </p:nvSpPr>
        <p:spPr>
          <a:xfrm rot="0">
            <a:off x="1838739" y="4605871"/>
            <a:ext cx="14775777" cy="409575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WHY?</a:t>
            </a:r>
          </a:p>
          <a:p>
            <a:pPr algn="l">
              <a:lnSpc>
                <a:spcPts val="4050"/>
              </a:lnSpc>
              <a:spcBef>
                <a:spcPct val="0"/>
              </a:spcBef>
            </a:pPr>
          </a:p>
          <a:p>
            <a:pPr algn="l" marL="1295400" indent="-431800" lvl="2">
              <a:lnSpc>
                <a:spcPts val="4050"/>
              </a:lnSpc>
              <a:spcBef>
                <a:spcPct val="0"/>
              </a:spcBef>
              <a:buFont typeface="Arial"/>
              <a:buChar char="⚬"/>
            </a:pPr>
            <a:r>
              <a:rPr lang="en-US" b="true" sz="3000" spc="179" u="none">
                <a:solidFill>
                  <a:srgbClr val="FFFFFF"/>
                </a:solidFill>
                <a:latin typeface="Canva Sans Bold"/>
                <a:ea typeface="Canva Sans Bold"/>
                <a:cs typeface="Canva Sans Bold"/>
                <a:sym typeface="Canva Sans Bold"/>
              </a:rPr>
              <a:t>Security</a:t>
            </a:r>
            <a:r>
              <a:rPr lang="en-US" b="true" sz="3000" spc="179" u="none">
                <a:solidFill>
                  <a:srgbClr val="FFFFFF"/>
                </a:solidFill>
                <a:latin typeface="Canva Sans Bold"/>
                <a:ea typeface="Canva Sans Bold"/>
                <a:cs typeface="Canva Sans Bold"/>
                <a:sym typeface="Canva Sans Bold"/>
              </a:rPr>
              <a:t>: </a:t>
            </a:r>
            <a:r>
              <a:rPr lang="en-US" sz="3000" spc="179" u="none">
                <a:solidFill>
                  <a:srgbClr val="FFFFFF"/>
                </a:solidFill>
                <a:latin typeface="Canva Sans"/>
                <a:ea typeface="Canva Sans"/>
                <a:cs typeface="Canva Sans"/>
                <a:sym typeface="Canva Sans"/>
              </a:rPr>
              <a:t>Verifying the user’s national id, we can prevent impersonation and unauthorized access.</a:t>
            </a:r>
          </a:p>
          <a:p>
            <a:pPr algn="l">
              <a:lnSpc>
                <a:spcPts val="4050"/>
              </a:lnSpc>
              <a:spcBef>
                <a:spcPct val="0"/>
              </a:spcBef>
            </a:pPr>
          </a:p>
          <a:p>
            <a:pPr algn="l" marL="1295400" indent="-431800" lvl="2">
              <a:lnSpc>
                <a:spcPts val="4050"/>
              </a:lnSpc>
              <a:spcBef>
                <a:spcPct val="0"/>
              </a:spcBef>
              <a:buFont typeface="Arial"/>
              <a:buChar char="⚬"/>
            </a:pPr>
            <a:r>
              <a:rPr lang="en-US" b="true" sz="3000" spc="179" u="none">
                <a:solidFill>
                  <a:srgbClr val="FFFFFF"/>
                </a:solidFill>
                <a:latin typeface="Canva Sans Bold"/>
                <a:ea typeface="Canva Sans Bold"/>
                <a:cs typeface="Canva Sans Bold"/>
                <a:sym typeface="Canva Sans Bold"/>
              </a:rPr>
              <a:t>Integration: </a:t>
            </a:r>
            <a:r>
              <a:rPr lang="en-US" sz="3000" spc="179" u="none">
                <a:solidFill>
                  <a:srgbClr val="FFFFFF"/>
                </a:solidFill>
                <a:latin typeface="Canva Sans"/>
                <a:ea typeface="Canva Sans"/>
                <a:cs typeface="Canva Sans"/>
                <a:sym typeface="Canva Sans"/>
              </a:rPr>
              <a:t>AI verification integrates seamlessly with the blockchain to reducing administrative overhead.</a:t>
            </a:r>
          </a:p>
          <a:p>
            <a:pPr algn="l">
              <a:lnSpc>
                <a:spcPts val="4050"/>
              </a:lnSpc>
              <a:spcBef>
                <a:spcPct val="0"/>
              </a:spcBef>
            </a:pPr>
          </a:p>
        </p:txBody>
      </p:sp>
    </p:spTree>
  </p:cSld>
  <p:clrMapOvr>
    <a:masterClrMapping/>
  </p:clrMapOvr>
</p:sld>
</file>

<file path=ppt/slides/slide150.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TextBox 3" id="3"/>
          <p:cNvSpPr txBox="true"/>
          <p:nvPr/>
        </p:nvSpPr>
        <p:spPr>
          <a:xfrm rot="0">
            <a:off x="1028700" y="981075"/>
            <a:ext cx="8435223" cy="2790827"/>
          </a:xfrm>
          <a:prstGeom prst="rect">
            <a:avLst/>
          </a:prstGeom>
        </p:spPr>
        <p:txBody>
          <a:bodyPr anchor="t" rtlCol="false" tIns="0" lIns="0" bIns="0" rIns="0">
            <a:spAutoFit/>
          </a:bodyPr>
          <a:lstStyle/>
          <a:p>
            <a:pPr algn="l">
              <a:lnSpc>
                <a:spcPts val="9600"/>
              </a:lnSpc>
            </a:pPr>
            <a:r>
              <a:rPr lang="en-US" sz="10000" spc="-600">
                <a:solidFill>
                  <a:srgbClr val="FFFFFF"/>
                </a:solidFill>
                <a:latin typeface="Rustic Printed"/>
                <a:ea typeface="Rustic Printed"/>
                <a:cs typeface="Rustic Printed"/>
                <a:sym typeface="Rustic Printed"/>
              </a:rPr>
              <a:t>AI </a:t>
            </a:r>
          </a:p>
          <a:p>
            <a:pPr algn="l" marL="0" indent="0" lvl="0">
              <a:lnSpc>
                <a:spcPts val="9600"/>
              </a:lnSpc>
            </a:pPr>
            <a:r>
              <a:rPr lang="en-US" sz="10000" spc="-600">
                <a:solidFill>
                  <a:srgbClr val="FFFFFF"/>
                </a:solidFill>
                <a:latin typeface="Rustic Printed"/>
                <a:ea typeface="Rustic Printed"/>
                <a:cs typeface="Rustic Printed"/>
                <a:sym typeface="Rustic Printed"/>
              </a:rPr>
              <a:t>MODEL</a:t>
            </a:r>
          </a:p>
        </p:txBody>
      </p:sp>
    </p:spTree>
  </p:cSld>
  <p:clrMapOvr>
    <a:masterClrMapping/>
  </p:clrMapOvr>
</p:sld>
</file>

<file path=ppt/slides/slide151.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00" r="0" b="-470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name="TextBox 7" id="7"/>
          <p:cNvSpPr txBox="true"/>
          <p:nvPr/>
        </p:nvSpPr>
        <p:spPr>
          <a:xfrm rot="0">
            <a:off x="1838739" y="2719921"/>
            <a:ext cx="14610522" cy="666750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HOW?</a:t>
            </a:r>
          </a:p>
          <a:p>
            <a:pPr algn="l">
              <a:lnSpc>
                <a:spcPts val="4050"/>
              </a:lnSpc>
            </a:pP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First, </a:t>
            </a:r>
            <a:r>
              <a:rPr lang="en-US" sz="3000" spc="179">
                <a:solidFill>
                  <a:srgbClr val="FFFFFF"/>
                </a:solidFill>
                <a:latin typeface="Canva Sans"/>
                <a:ea typeface="Canva Sans"/>
                <a:cs typeface="Canva Sans"/>
                <a:sym typeface="Canva Sans"/>
              </a:rPr>
              <a:t>by Collecting all data found , Then the stage of filtering start by remove all redundant data and only keep the </a:t>
            </a:r>
            <a:r>
              <a:rPr lang="en-US" b="true" sz="3000" spc="179">
                <a:solidFill>
                  <a:srgbClr val="FFFFFF"/>
                </a:solidFill>
                <a:latin typeface="Canva Sans Bold"/>
                <a:ea typeface="Canva Sans Bold"/>
                <a:cs typeface="Canva Sans Bold"/>
                <a:sym typeface="Canva Sans Bold"/>
              </a:rPr>
              <a:t>Unique </a:t>
            </a:r>
            <a:r>
              <a:rPr lang="en-US" sz="3000" spc="179">
                <a:solidFill>
                  <a:srgbClr val="FFFFFF"/>
                </a:solidFill>
                <a:latin typeface="Canva Sans"/>
                <a:ea typeface="Canva Sans"/>
                <a:cs typeface="Canva Sans"/>
                <a:sym typeface="Canva Sans"/>
              </a:rPr>
              <a:t>data</a:t>
            </a:r>
          </a:p>
          <a:p>
            <a:pPr algn="l">
              <a:lnSpc>
                <a:spcPts val="4050"/>
              </a:lnSpc>
            </a:pP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sites that found data on it (roboflow, facebook, google, github).</a:t>
            </a:r>
          </a:p>
          <a:p>
            <a:pPr algn="l">
              <a:lnSpc>
                <a:spcPts val="4050"/>
              </a:lnSpc>
            </a:pP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after collecting, we got over </a:t>
            </a:r>
            <a:r>
              <a:rPr lang="en-US" b="true" sz="3000" spc="179">
                <a:solidFill>
                  <a:srgbClr val="FFFFFF"/>
                </a:solidFill>
                <a:latin typeface="Canva Sans Bold"/>
                <a:ea typeface="Canva Sans Bold"/>
                <a:cs typeface="Canva Sans Bold"/>
                <a:sym typeface="Canva Sans Bold"/>
              </a:rPr>
              <a:t>32K</a:t>
            </a:r>
            <a:r>
              <a:rPr lang="en-US" sz="3000" spc="179">
                <a:solidFill>
                  <a:srgbClr val="FFFFFF"/>
                </a:solidFill>
                <a:latin typeface="Canva Sans"/>
                <a:ea typeface="Canva Sans"/>
                <a:cs typeface="Canva Sans"/>
                <a:sym typeface="Canva Sans"/>
              </a:rPr>
              <a:t> image.</a:t>
            </a:r>
          </a:p>
          <a:p>
            <a:pPr algn="l">
              <a:lnSpc>
                <a:spcPts val="4050"/>
              </a:lnSpc>
            </a:pPr>
          </a:p>
          <a:p>
            <a:pPr algn="l" marL="1295400" indent="-431800" lvl="2">
              <a:lnSpc>
                <a:spcPts val="4050"/>
              </a:lnSpc>
              <a:buFont typeface="Arial"/>
              <a:buChar char="⚬"/>
            </a:pPr>
            <a:r>
              <a:rPr lang="en-US" sz="3000" spc="179">
                <a:solidFill>
                  <a:srgbClr val="FFFFFF"/>
                </a:solidFill>
                <a:latin typeface="Canva Sans"/>
                <a:ea typeface="Canva Sans"/>
                <a:cs typeface="Canva Sans"/>
                <a:sym typeface="Canva Sans"/>
              </a:rPr>
              <a:t>after filtering, we got only </a:t>
            </a:r>
            <a:r>
              <a:rPr lang="en-US" b="true" sz="3000" spc="179">
                <a:solidFill>
                  <a:srgbClr val="FFFFFF"/>
                </a:solidFill>
                <a:latin typeface="Canva Sans Bold"/>
                <a:ea typeface="Canva Sans Bold"/>
                <a:cs typeface="Canva Sans Bold"/>
                <a:sym typeface="Canva Sans Bold"/>
              </a:rPr>
              <a:t>8,649 </a:t>
            </a:r>
            <a:r>
              <a:rPr lang="en-US" sz="3000" spc="179">
                <a:solidFill>
                  <a:srgbClr val="FFFFFF"/>
                </a:solidFill>
                <a:latin typeface="Canva Sans"/>
                <a:ea typeface="Canva Sans"/>
                <a:cs typeface="Canva Sans"/>
                <a:sym typeface="Canva Sans"/>
              </a:rPr>
              <a:t>Unique Real Images (probably).</a:t>
            </a:r>
          </a:p>
          <a:p>
            <a:pPr algn="l">
              <a:lnSpc>
                <a:spcPts val="4050"/>
              </a:lnSpc>
            </a:pPr>
          </a:p>
          <a:p>
            <a:pPr algn="l">
              <a:lnSpc>
                <a:spcPts val="405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name="TextBox 7" id="7"/>
          <p:cNvSpPr txBox="true"/>
          <p:nvPr/>
        </p:nvSpPr>
        <p:spPr>
          <a:xfrm rot="0">
            <a:off x="1838739" y="2719921"/>
            <a:ext cx="14610522" cy="461010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Filtering</a:t>
            </a:r>
          </a:p>
          <a:p>
            <a:pPr algn="l" marL="1295400" indent="-431800" lvl="2">
              <a:lnSpc>
                <a:spcPts val="4050"/>
              </a:lnSpc>
              <a:buFont typeface="Arial"/>
              <a:buChar char="⚬"/>
            </a:pPr>
            <a:r>
              <a:rPr lang="en-US" b="true" sz="3000" spc="179">
                <a:solidFill>
                  <a:srgbClr val="FFFFFF"/>
                </a:solidFill>
                <a:latin typeface="Canva Sans Bold"/>
                <a:ea typeface="Canva Sans Bold"/>
                <a:cs typeface="Canva Sans Bold"/>
                <a:sym typeface="Canva Sans Bold"/>
              </a:rPr>
              <a:t>First</a:t>
            </a:r>
            <a:r>
              <a:rPr lang="en-US" sz="3000" spc="179">
                <a:solidFill>
                  <a:srgbClr val="FFFFFF"/>
                </a:solidFill>
                <a:latin typeface="Canva Sans"/>
                <a:ea typeface="Canva Sans"/>
                <a:cs typeface="Canva Sans"/>
                <a:sym typeface="Canva Sans"/>
              </a:rPr>
              <a:t>, some data filtered </a:t>
            </a:r>
            <a:r>
              <a:rPr lang="en-US" b="true" sz="3000" spc="179">
                <a:solidFill>
                  <a:srgbClr val="FFFFFF"/>
                </a:solidFill>
                <a:latin typeface="Canva Sans Bold"/>
                <a:ea typeface="Canva Sans Bold"/>
                <a:cs typeface="Canva Sans Bold"/>
                <a:sym typeface="Canva Sans Bold"/>
              </a:rPr>
              <a:t>manually</a:t>
            </a:r>
            <a:r>
              <a:rPr lang="en-US" sz="3000" spc="179">
                <a:solidFill>
                  <a:srgbClr val="FFFFFF"/>
                </a:solidFill>
                <a:latin typeface="Canva Sans"/>
                <a:ea typeface="Canva Sans"/>
                <a:cs typeface="Canva Sans"/>
                <a:sym typeface="Canva Sans"/>
              </a:rPr>
              <a:t>.</a:t>
            </a:r>
          </a:p>
          <a:p>
            <a:pPr algn="l">
              <a:lnSpc>
                <a:spcPts val="4050"/>
              </a:lnSpc>
            </a:pPr>
          </a:p>
          <a:p>
            <a:pPr algn="l" marL="1295400" indent="-431800" lvl="2">
              <a:lnSpc>
                <a:spcPts val="4050"/>
              </a:lnSpc>
              <a:buFont typeface="Arial"/>
              <a:buChar char="⚬"/>
            </a:pPr>
            <a:r>
              <a:rPr lang="en-US" b="true" sz="3000" spc="179">
                <a:solidFill>
                  <a:srgbClr val="FFFFFF"/>
                </a:solidFill>
                <a:latin typeface="Canva Sans Bold"/>
                <a:ea typeface="Canva Sans Bold"/>
                <a:cs typeface="Canva Sans Bold"/>
                <a:sym typeface="Canva Sans Bold"/>
              </a:rPr>
              <a:t>Second</a:t>
            </a:r>
            <a:r>
              <a:rPr lang="en-US" sz="3000" spc="179">
                <a:solidFill>
                  <a:srgbClr val="FFFFFF"/>
                </a:solidFill>
                <a:latin typeface="Canva Sans"/>
                <a:ea typeface="Canva Sans"/>
                <a:cs typeface="Canva Sans"/>
                <a:sym typeface="Canva Sans"/>
              </a:rPr>
              <a:t>,  </a:t>
            </a:r>
            <a:r>
              <a:rPr lang="en-US" sz="3000" spc="179">
                <a:solidFill>
                  <a:srgbClr val="FFFFFF"/>
                </a:solidFill>
                <a:latin typeface="Canva Sans"/>
                <a:ea typeface="Canva Sans"/>
                <a:cs typeface="Canva Sans"/>
                <a:sym typeface="Canva Sans"/>
              </a:rPr>
              <a:t>using some </a:t>
            </a:r>
            <a:r>
              <a:rPr lang="en-US" b="true" sz="3000" spc="179">
                <a:solidFill>
                  <a:srgbClr val="FFFFFF"/>
                </a:solidFill>
                <a:latin typeface="Canva Sans Bold"/>
                <a:ea typeface="Canva Sans Bold"/>
                <a:cs typeface="Canva Sans Bold"/>
                <a:sym typeface="Canva Sans Bold"/>
              </a:rPr>
              <a:t>regex </a:t>
            </a:r>
            <a:r>
              <a:rPr lang="en-US" sz="3000" spc="179">
                <a:solidFill>
                  <a:srgbClr val="FFFFFF"/>
                </a:solidFill>
                <a:latin typeface="Canva Sans"/>
                <a:ea typeface="Canva Sans"/>
                <a:cs typeface="Canva Sans"/>
                <a:sym typeface="Canva Sans"/>
              </a:rPr>
              <a:t>technique for names of images.</a:t>
            </a:r>
          </a:p>
          <a:p>
            <a:pPr algn="l">
              <a:lnSpc>
                <a:spcPts val="4050"/>
              </a:lnSpc>
            </a:pPr>
          </a:p>
          <a:p>
            <a:pPr algn="l" marL="1295400" indent="-431800" lvl="2">
              <a:lnSpc>
                <a:spcPts val="4050"/>
              </a:lnSpc>
              <a:buFont typeface="Arial"/>
              <a:buChar char="⚬"/>
            </a:pPr>
            <a:r>
              <a:rPr lang="en-US" b="true" sz="3000" spc="179">
                <a:solidFill>
                  <a:srgbClr val="FFFFFF"/>
                </a:solidFill>
                <a:latin typeface="Canva Sans Bold"/>
                <a:ea typeface="Canva Sans Bold"/>
                <a:cs typeface="Canva Sans Bold"/>
                <a:sym typeface="Canva Sans Bold"/>
              </a:rPr>
              <a:t>Third</a:t>
            </a:r>
            <a:r>
              <a:rPr lang="en-US" sz="3000" spc="179">
                <a:solidFill>
                  <a:srgbClr val="FFFFFF"/>
                </a:solidFill>
                <a:latin typeface="Canva Sans"/>
                <a:ea typeface="Canva Sans"/>
                <a:cs typeface="Canva Sans"/>
                <a:sym typeface="Canva Sans"/>
              </a:rPr>
              <a:t>, </a:t>
            </a:r>
            <a:r>
              <a:rPr lang="en-US" sz="3000" spc="179">
                <a:solidFill>
                  <a:srgbClr val="FFFFFF"/>
                </a:solidFill>
                <a:latin typeface="Canva Sans"/>
                <a:ea typeface="Canva Sans"/>
                <a:cs typeface="Canva Sans"/>
                <a:sym typeface="Canva Sans"/>
              </a:rPr>
              <a:t>using some some </a:t>
            </a:r>
            <a:r>
              <a:rPr lang="en-US" b="true" sz="3000" spc="179">
                <a:solidFill>
                  <a:srgbClr val="FFFFFF"/>
                </a:solidFill>
                <a:latin typeface="Canva Sans Bold"/>
                <a:ea typeface="Canva Sans Bold"/>
                <a:cs typeface="Canva Sans Bold"/>
                <a:sym typeface="Canva Sans Bold"/>
              </a:rPr>
              <a:t>CNN </a:t>
            </a:r>
            <a:r>
              <a:rPr lang="en-US" sz="3000" spc="179">
                <a:solidFill>
                  <a:srgbClr val="FFFFFF"/>
                </a:solidFill>
                <a:latin typeface="Canva Sans"/>
                <a:ea typeface="Canva Sans"/>
                <a:cs typeface="Canva Sans"/>
                <a:sym typeface="Canva Sans"/>
              </a:rPr>
              <a:t>Network like..</a:t>
            </a:r>
          </a:p>
          <a:p>
            <a:pPr algn="l" marL="1943100" indent="-485775" lvl="3">
              <a:lnSpc>
                <a:spcPts val="4050"/>
              </a:lnSpc>
              <a:buFont typeface="Arial"/>
              <a:buChar char="￭"/>
            </a:pPr>
            <a:r>
              <a:rPr lang="en-US" sz="3000" spc="179" u="none">
                <a:solidFill>
                  <a:srgbClr val="FFFFFF"/>
                </a:solidFill>
                <a:latin typeface="Canva Sans"/>
                <a:ea typeface="Canva Sans"/>
                <a:cs typeface="Canva Sans"/>
                <a:sym typeface="Canva Sans"/>
              </a:rPr>
              <a:t>Simple CNN Network.</a:t>
            </a:r>
          </a:p>
          <a:p>
            <a:pPr algn="l" marL="1943100" indent="-485775" lvl="3">
              <a:lnSpc>
                <a:spcPts val="4050"/>
              </a:lnSpc>
              <a:buFont typeface="Arial"/>
              <a:buChar char="￭"/>
            </a:pPr>
            <a:r>
              <a:rPr lang="en-US" sz="3000" spc="179" u="none">
                <a:solidFill>
                  <a:srgbClr val="FFFFFF"/>
                </a:solidFill>
                <a:latin typeface="Canva Sans"/>
                <a:ea typeface="Canva Sans"/>
                <a:cs typeface="Canva Sans"/>
                <a:sym typeface="Canva Sans"/>
              </a:rPr>
              <a:t>MobileNetV2.</a:t>
            </a:r>
          </a:p>
          <a:p>
            <a:pPr algn="l">
              <a:lnSpc>
                <a:spcPts val="4050"/>
              </a:lnSpc>
            </a:pPr>
            <a:r>
              <a:rPr lang="en-US" sz="3000" spc="179" u="none">
                <a:solidFill>
                  <a:srgbClr val="FFFFFF"/>
                </a:solidFill>
                <a:latin typeface="Canva Sans"/>
                <a:ea typeface="Canva Sans"/>
                <a:cs typeface="Canva Sans"/>
                <a:sym typeface="Canva Sans"/>
              </a:rPr>
              <a:t>             “of course with </a:t>
            </a:r>
            <a:r>
              <a:rPr lang="en-US" b="true" sz="3000" spc="179" u="none">
                <a:solidFill>
                  <a:srgbClr val="FFFFFF"/>
                </a:solidFill>
                <a:latin typeface="Canva Sans Bold"/>
                <a:ea typeface="Canva Sans Bold"/>
                <a:cs typeface="Canva Sans Bold"/>
                <a:sym typeface="Canva Sans Bold"/>
              </a:rPr>
              <a:t>manual </a:t>
            </a:r>
            <a:r>
              <a:rPr lang="en-US" sz="3000" spc="179" u="none">
                <a:solidFill>
                  <a:srgbClr val="FFFFFF"/>
                </a:solidFill>
                <a:latin typeface="Canva Sans"/>
                <a:ea typeface="Canva Sans"/>
                <a:cs typeface="Canva Sans"/>
                <a:sym typeface="Canva Sans"/>
              </a:rPr>
              <a:t>review”.</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66963" y="3615271"/>
            <a:ext cx="7992427" cy="5964348"/>
          </a:xfrm>
          <a:custGeom>
            <a:avLst/>
            <a:gdLst/>
            <a:ahLst/>
            <a:cxnLst/>
            <a:rect r="r" b="b" t="t" l="l"/>
            <a:pathLst>
              <a:path h="5964348" w="7992427">
                <a:moveTo>
                  <a:pt x="0" y="0"/>
                </a:moveTo>
                <a:lnTo>
                  <a:pt x="7992427" y="0"/>
                </a:lnTo>
                <a:lnTo>
                  <a:pt x="7992427" y="5964348"/>
                </a:lnTo>
                <a:lnTo>
                  <a:pt x="0" y="5964348"/>
                </a:lnTo>
                <a:lnTo>
                  <a:pt x="0" y="0"/>
                </a:lnTo>
                <a:close/>
              </a:path>
            </a:pathLst>
          </a:custGeom>
          <a:blipFill>
            <a:blip r:embed="rId3"/>
            <a:stretch>
              <a:fillRect l="0" t="0" r="0" b="0"/>
            </a:stretch>
          </a:blipFill>
        </p:spPr>
      </p:sp>
      <p:sp>
        <p:nvSpPr>
          <p:cNvPr name="Freeform 7" id="7"/>
          <p:cNvSpPr/>
          <p:nvPr/>
        </p:nvSpPr>
        <p:spPr>
          <a:xfrm flipH="false" flipV="false" rot="0">
            <a:off x="9173925" y="3615271"/>
            <a:ext cx="8110612" cy="5941023"/>
          </a:xfrm>
          <a:custGeom>
            <a:avLst/>
            <a:gdLst/>
            <a:ahLst/>
            <a:cxnLst/>
            <a:rect r="r" b="b" t="t" l="l"/>
            <a:pathLst>
              <a:path h="5941023" w="8110612">
                <a:moveTo>
                  <a:pt x="0" y="0"/>
                </a:moveTo>
                <a:lnTo>
                  <a:pt x="8110612" y="0"/>
                </a:lnTo>
                <a:lnTo>
                  <a:pt x="8110612" y="5941023"/>
                </a:lnTo>
                <a:lnTo>
                  <a:pt x="0" y="5941023"/>
                </a:lnTo>
                <a:lnTo>
                  <a:pt x="0" y="0"/>
                </a:lnTo>
                <a:close/>
              </a:path>
            </a:pathLst>
          </a:custGeom>
          <a:blipFill>
            <a:blip r:embed="rId4"/>
            <a:stretch>
              <a:fillRect l="0" t="0" r="0" b="0"/>
            </a:stretch>
          </a:blipFill>
        </p:spPr>
      </p:sp>
      <p:sp>
        <p:nvSpPr>
          <p:cNvPr name="TextBox 8" id="8"/>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name="TextBox 9" id="9"/>
          <p:cNvSpPr txBox="true"/>
          <p:nvPr/>
        </p:nvSpPr>
        <p:spPr>
          <a:xfrm rot="0">
            <a:off x="4101170" y="2720834"/>
            <a:ext cx="2389864" cy="495300"/>
          </a:xfrm>
          <a:prstGeom prst="rect">
            <a:avLst/>
          </a:prstGeom>
        </p:spPr>
        <p:txBody>
          <a:bodyPr anchor="t" rtlCol="false" tIns="0" lIns="0" bIns="0" rIns="0">
            <a:spAutoFit/>
          </a:bodyPr>
          <a:lstStyle/>
          <a:p>
            <a:pPr algn="l">
              <a:lnSpc>
                <a:spcPts val="4050"/>
              </a:lnSpc>
            </a:pPr>
            <a:r>
              <a:rPr lang="en-US" b="true" sz="3000" spc="179">
                <a:solidFill>
                  <a:srgbClr val="FFFFFF"/>
                </a:solidFill>
                <a:latin typeface="Canva Sans Bold"/>
                <a:ea typeface="Canva Sans Bold"/>
                <a:cs typeface="Canva Sans Bold"/>
                <a:sym typeface="Canva Sans Bold"/>
              </a:rPr>
              <a:t>Before</a:t>
            </a:r>
          </a:p>
        </p:txBody>
      </p:sp>
      <p:sp>
        <p:nvSpPr>
          <p:cNvPr name="TextBox 10" id="10"/>
          <p:cNvSpPr txBox="true"/>
          <p:nvPr/>
        </p:nvSpPr>
        <p:spPr>
          <a:xfrm rot="0">
            <a:off x="12719049" y="2720834"/>
            <a:ext cx="3024438" cy="495300"/>
          </a:xfrm>
          <a:prstGeom prst="rect">
            <a:avLst/>
          </a:prstGeom>
        </p:spPr>
        <p:txBody>
          <a:bodyPr anchor="t" rtlCol="false" tIns="0" lIns="0" bIns="0" rIns="0">
            <a:spAutoFit/>
          </a:bodyPr>
          <a:lstStyle/>
          <a:p>
            <a:pPr algn="l">
              <a:lnSpc>
                <a:spcPts val="4050"/>
              </a:lnSpc>
            </a:pPr>
            <a:r>
              <a:rPr lang="en-US" b="true" sz="3000" spc="179">
                <a:solidFill>
                  <a:srgbClr val="FFFFFF"/>
                </a:solidFill>
                <a:latin typeface="Canva Sans Bold"/>
                <a:ea typeface="Canva Sans Bold"/>
                <a:cs typeface="Canva Sans Bold"/>
                <a:sym typeface="Canva Sans Bold"/>
              </a:rPr>
              <a:t>After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name="TextBox 7" id="7"/>
          <p:cNvSpPr txBox="true"/>
          <p:nvPr/>
        </p:nvSpPr>
        <p:spPr>
          <a:xfrm rot="0">
            <a:off x="1838739" y="2719921"/>
            <a:ext cx="14610522" cy="3581400"/>
          </a:xfrm>
          <a:prstGeom prst="rect">
            <a:avLst/>
          </a:prstGeom>
        </p:spPr>
        <p:txBody>
          <a:bodyPr anchor="t" rtlCol="false" tIns="0" lIns="0" bIns="0" rIns="0">
            <a:spAutoFit/>
          </a:bodyPr>
          <a:lstStyle/>
          <a:p>
            <a:pPr algn="l">
              <a:lnSpc>
                <a:spcPts val="4050"/>
              </a:lnSpc>
            </a:pPr>
            <a:r>
              <a:rPr lang="en-US" sz="3000" spc="179" u="none">
                <a:solidFill>
                  <a:srgbClr val="FFFFFF"/>
                </a:solidFill>
                <a:latin typeface="Canva Sans"/>
                <a:ea typeface="Canva Sans"/>
                <a:cs typeface="Canva Sans"/>
                <a:sym typeface="Canva Sans"/>
              </a:rPr>
              <a:t>we collect the Unique identity from data</a:t>
            </a:r>
          </a:p>
          <a:p>
            <a:pPr algn="l">
              <a:lnSpc>
                <a:spcPts val="4050"/>
              </a:lnSpc>
            </a:pPr>
          </a:p>
          <a:p>
            <a:pPr algn="l" marL="1295400" indent="-431800" lvl="2">
              <a:lnSpc>
                <a:spcPts val="4050"/>
              </a:lnSpc>
              <a:buFont typeface="Arial"/>
              <a:buChar char="⚬"/>
            </a:pPr>
            <a:r>
              <a:rPr lang="en-US" sz="3000" spc="179" u="none">
                <a:solidFill>
                  <a:srgbClr val="FFFFFF"/>
                </a:solidFill>
                <a:latin typeface="Canva Sans"/>
                <a:ea typeface="Canva Sans"/>
                <a:cs typeface="Canva Sans"/>
                <a:sym typeface="Canva Sans"/>
              </a:rPr>
              <a:t>VggFace2 (8631 identity).</a:t>
            </a:r>
          </a:p>
          <a:p>
            <a:pPr algn="l">
              <a:lnSpc>
                <a:spcPts val="4050"/>
              </a:lnSpc>
            </a:pPr>
          </a:p>
          <a:p>
            <a:pPr algn="l" marL="1295400" indent="-431800" lvl="2">
              <a:lnSpc>
                <a:spcPts val="4050"/>
              </a:lnSpc>
              <a:buFont typeface="Arial"/>
              <a:buChar char="⚬"/>
            </a:pPr>
            <a:r>
              <a:rPr lang="en-US" sz="3000" spc="179" u="none">
                <a:solidFill>
                  <a:srgbClr val="FFFFFF"/>
                </a:solidFill>
                <a:latin typeface="Canva Sans"/>
                <a:ea typeface="Canva Sans"/>
                <a:cs typeface="Canva Sans"/>
                <a:sym typeface="Canva Sans"/>
              </a:rPr>
              <a:t>CelebA (10177 identity).</a:t>
            </a:r>
          </a:p>
          <a:p>
            <a:pPr algn="l">
              <a:lnSpc>
                <a:spcPts val="4050"/>
              </a:lnSpc>
            </a:pPr>
          </a:p>
          <a:p>
            <a:pPr algn="l" marL="1295400" indent="-431800" lvl="2">
              <a:lnSpc>
                <a:spcPts val="4050"/>
              </a:lnSpc>
              <a:buFont typeface="Arial"/>
              <a:buChar char="⚬"/>
            </a:pPr>
            <a:r>
              <a:rPr lang="en-US" sz="3000" spc="179" u="none">
                <a:solidFill>
                  <a:srgbClr val="FFFFFF"/>
                </a:solidFill>
                <a:latin typeface="Canva Sans"/>
                <a:ea typeface="Canva Sans"/>
                <a:cs typeface="Canva Sans"/>
                <a:sym typeface="Canva Sans"/>
              </a:rPr>
              <a:t>Synthetic Faces High Quality (SFHQ) part 4 (125K identity).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896576" y="4978848"/>
            <a:ext cx="12628737" cy="676464"/>
            <a:chOff x="0" y="0"/>
            <a:chExt cx="3326087" cy="178163"/>
          </a:xfrm>
        </p:grpSpPr>
        <p:sp>
          <p:nvSpPr>
            <p:cNvPr name="Freeform 7" id="7"/>
            <p:cNvSpPr/>
            <p:nvPr/>
          </p:nvSpPr>
          <p:spPr>
            <a:xfrm flipH="false" flipV="false" rot="0">
              <a:off x="0" y="0"/>
              <a:ext cx="3326087" cy="178163"/>
            </a:xfrm>
            <a:custGeom>
              <a:avLst/>
              <a:gdLst/>
              <a:ahLst/>
              <a:cxnLst/>
              <a:rect r="r" b="b" t="t" l="l"/>
              <a:pathLst>
                <a:path h="178163" w="3326087">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sp>
        <p:sp>
          <p:nvSpPr>
            <p:cNvPr name="TextBox 8" id="8"/>
            <p:cNvSpPr txBox="true"/>
            <p:nvPr/>
          </p:nvSpPr>
          <p:spPr>
            <a:xfrm>
              <a:off x="88900" y="-38100"/>
              <a:ext cx="3148287" cy="21626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321652" y="1469538"/>
            <a:ext cx="11778584" cy="1035035"/>
          </a:xfrm>
          <a:prstGeom prst="rect">
            <a:avLst/>
          </a:prstGeom>
        </p:spPr>
        <p:txBody>
          <a:bodyPr anchor="t" rtlCol="false" tIns="0" lIns="0" bIns="0" rIns="0">
            <a:spAutoFit/>
          </a:bodyPr>
          <a:lstStyle/>
          <a:p>
            <a:pPr algn="ctr">
              <a:lnSpc>
                <a:spcPts val="7225"/>
              </a:lnSpc>
            </a:pPr>
            <a:r>
              <a:rPr lang="en-US" sz="5313">
                <a:solidFill>
                  <a:srgbClr val="FFFFFF"/>
                </a:solidFill>
                <a:latin typeface="Rustic Printed"/>
                <a:ea typeface="Rustic Printed"/>
                <a:cs typeface="Rustic Printed"/>
                <a:sym typeface="Rustic Printed"/>
              </a:rPr>
              <a:t>SUPERVISORS</a:t>
            </a:r>
          </a:p>
        </p:txBody>
      </p:sp>
      <p:sp>
        <p:nvSpPr>
          <p:cNvPr name="TextBox 10" id="10"/>
          <p:cNvSpPr txBox="true"/>
          <p:nvPr/>
        </p:nvSpPr>
        <p:spPr>
          <a:xfrm rot="0">
            <a:off x="3184923" y="5050380"/>
            <a:ext cx="12052042" cy="495300"/>
          </a:xfrm>
          <a:prstGeom prst="rect">
            <a:avLst/>
          </a:prstGeom>
        </p:spPr>
        <p:txBody>
          <a:bodyPr anchor="t" rtlCol="false" tIns="0" lIns="0" bIns="0" rIns="0">
            <a:spAutoFit/>
          </a:bodyPr>
          <a:lstStyle/>
          <a:p>
            <a:pPr algn="ctr" marL="0" indent="0" lvl="0">
              <a:lnSpc>
                <a:spcPts val="4050"/>
              </a:lnSpc>
              <a:spcBef>
                <a:spcPct val="0"/>
              </a:spcBef>
            </a:pPr>
            <a:r>
              <a:rPr lang="en-US" b="true" sz="3000" spc="179">
                <a:solidFill>
                  <a:srgbClr val="FFFFFF"/>
                </a:solidFill>
                <a:latin typeface="Canva Sans Medium"/>
                <a:ea typeface="Canva Sans Medium"/>
                <a:cs typeface="Canva Sans Medium"/>
                <a:sym typeface="Canva Sans Medium"/>
              </a:rPr>
              <a:t>Dr. Dina Elsayad</a:t>
            </a:r>
          </a:p>
        </p:txBody>
      </p:sp>
      <p:grpSp>
        <p:nvGrpSpPr>
          <p:cNvPr name="Group 11" id="11"/>
          <p:cNvGrpSpPr/>
          <p:nvPr/>
        </p:nvGrpSpPr>
        <p:grpSpPr>
          <a:xfrm rot="0">
            <a:off x="2896576" y="5993355"/>
            <a:ext cx="12628737" cy="676464"/>
            <a:chOff x="0" y="0"/>
            <a:chExt cx="3326087" cy="178163"/>
          </a:xfrm>
        </p:grpSpPr>
        <p:sp>
          <p:nvSpPr>
            <p:cNvPr name="Freeform 12" id="12"/>
            <p:cNvSpPr/>
            <p:nvPr/>
          </p:nvSpPr>
          <p:spPr>
            <a:xfrm flipH="false" flipV="false" rot="0">
              <a:off x="0" y="0"/>
              <a:ext cx="3326087" cy="178163"/>
            </a:xfrm>
            <a:custGeom>
              <a:avLst/>
              <a:gdLst/>
              <a:ahLst/>
              <a:cxnLst/>
              <a:rect r="r" b="b" t="t" l="l"/>
              <a:pathLst>
                <a:path h="178163" w="3326087">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sp>
        <p:sp>
          <p:nvSpPr>
            <p:cNvPr name="TextBox 13" id="13"/>
            <p:cNvSpPr txBox="true"/>
            <p:nvPr/>
          </p:nvSpPr>
          <p:spPr>
            <a:xfrm>
              <a:off x="88900" y="-38100"/>
              <a:ext cx="3148287" cy="21626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184923" y="6064887"/>
            <a:ext cx="12052042" cy="495300"/>
          </a:xfrm>
          <a:prstGeom prst="rect">
            <a:avLst/>
          </a:prstGeom>
        </p:spPr>
        <p:txBody>
          <a:bodyPr anchor="t" rtlCol="false" tIns="0" lIns="0" bIns="0" rIns="0">
            <a:spAutoFit/>
          </a:bodyPr>
          <a:lstStyle/>
          <a:p>
            <a:pPr algn="ctr" marL="0" indent="0" lvl="0">
              <a:lnSpc>
                <a:spcPts val="4050"/>
              </a:lnSpc>
              <a:spcBef>
                <a:spcPct val="0"/>
              </a:spcBef>
            </a:pPr>
            <a:r>
              <a:rPr lang="en-US" b="true" sz="3000" spc="179">
                <a:solidFill>
                  <a:srgbClr val="FFFFFF"/>
                </a:solidFill>
                <a:latin typeface="Canva Sans Medium"/>
                <a:ea typeface="Canva Sans Medium"/>
                <a:cs typeface="Canva Sans Medium"/>
                <a:sym typeface="Canva Sans Medium"/>
              </a:rPr>
              <a:t>TA. Manar Sultan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2910241"/>
            <a:ext cx="7923838" cy="5203442"/>
          </a:xfrm>
          <a:custGeom>
            <a:avLst/>
            <a:gdLst/>
            <a:ahLst/>
            <a:cxnLst/>
            <a:rect r="r" b="b" t="t" l="l"/>
            <a:pathLst>
              <a:path h="5203442" w="7923838">
                <a:moveTo>
                  <a:pt x="0" y="0"/>
                </a:moveTo>
                <a:lnTo>
                  <a:pt x="7923838" y="0"/>
                </a:lnTo>
                <a:lnTo>
                  <a:pt x="7923838" y="5203442"/>
                </a:lnTo>
                <a:lnTo>
                  <a:pt x="0" y="5203442"/>
                </a:lnTo>
                <a:lnTo>
                  <a:pt x="0" y="0"/>
                </a:lnTo>
                <a:close/>
              </a:path>
            </a:pathLst>
          </a:custGeom>
          <a:blipFill>
            <a:blip r:embed="rId3"/>
            <a:stretch>
              <a:fillRect l="0" t="0" r="0" b="0"/>
            </a:stretch>
          </a:blipFill>
        </p:spPr>
      </p:sp>
      <p:sp>
        <p:nvSpPr>
          <p:cNvPr name="Freeform 7" id="7"/>
          <p:cNvSpPr/>
          <p:nvPr/>
        </p:nvSpPr>
        <p:spPr>
          <a:xfrm flipH="false" flipV="false" rot="0">
            <a:off x="8952538" y="2910241"/>
            <a:ext cx="8443453" cy="5203442"/>
          </a:xfrm>
          <a:custGeom>
            <a:avLst/>
            <a:gdLst/>
            <a:ahLst/>
            <a:cxnLst/>
            <a:rect r="r" b="b" t="t" l="l"/>
            <a:pathLst>
              <a:path h="5203442" w="8443453">
                <a:moveTo>
                  <a:pt x="0" y="0"/>
                </a:moveTo>
                <a:lnTo>
                  <a:pt x="8443453" y="0"/>
                </a:lnTo>
                <a:lnTo>
                  <a:pt x="8443453" y="5203442"/>
                </a:lnTo>
                <a:lnTo>
                  <a:pt x="0" y="5203442"/>
                </a:lnTo>
                <a:lnTo>
                  <a:pt x="0" y="0"/>
                </a:lnTo>
                <a:close/>
              </a:path>
            </a:pathLst>
          </a:custGeom>
          <a:blipFill>
            <a:blip r:embed="rId4"/>
            <a:stretch>
              <a:fillRect l="0" t="-1113" r="-5576" b="-1113"/>
            </a:stretch>
          </a:blipFill>
        </p:spPr>
      </p:sp>
      <p:sp>
        <p:nvSpPr>
          <p:cNvPr name="TextBox 8" id="8"/>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DATA CREATION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887973" y="3703203"/>
            <a:ext cx="7878223" cy="5987449"/>
          </a:xfrm>
          <a:custGeom>
            <a:avLst/>
            <a:gdLst/>
            <a:ahLst/>
            <a:cxnLst/>
            <a:rect r="r" b="b" t="t" l="l"/>
            <a:pathLst>
              <a:path h="5987449" w="7878223">
                <a:moveTo>
                  <a:pt x="0" y="0"/>
                </a:moveTo>
                <a:lnTo>
                  <a:pt x="7878223" y="0"/>
                </a:lnTo>
                <a:lnTo>
                  <a:pt x="7878223" y="5987449"/>
                </a:lnTo>
                <a:lnTo>
                  <a:pt x="0" y="5987449"/>
                </a:lnTo>
                <a:lnTo>
                  <a:pt x="0" y="0"/>
                </a:lnTo>
                <a:close/>
              </a:path>
            </a:pathLst>
          </a:custGeom>
          <a:blipFill>
            <a:blip r:embed="rId3"/>
            <a:stretch>
              <a:fillRect l="0" t="0" r="0" b="0"/>
            </a:stretch>
          </a:blipFill>
        </p:spPr>
      </p:sp>
      <p:sp>
        <p:nvSpPr>
          <p:cNvPr name="TextBox 7" id="7"/>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name="TextBox 8" id="8"/>
          <p:cNvSpPr txBox="true"/>
          <p:nvPr/>
        </p:nvSpPr>
        <p:spPr>
          <a:xfrm rot="0">
            <a:off x="1838739" y="2719921"/>
            <a:ext cx="14610522" cy="2552700"/>
          </a:xfrm>
          <a:prstGeom prst="rect">
            <a:avLst/>
          </a:prstGeom>
        </p:spPr>
        <p:txBody>
          <a:bodyPr anchor="t" rtlCol="false" tIns="0" lIns="0" bIns="0" rIns="0">
            <a:spAutoFit/>
          </a:bodyPr>
          <a:lstStyle/>
          <a:p>
            <a:pPr algn="l" marL="647700" indent="-323850" lvl="1">
              <a:lnSpc>
                <a:spcPts val="4050"/>
              </a:lnSpc>
              <a:buFont typeface="Arial"/>
              <a:buChar char="•"/>
            </a:pPr>
            <a:r>
              <a:rPr lang="en-US" sz="3000" spc="179">
                <a:solidFill>
                  <a:srgbClr val="FFFFFF"/>
                </a:solidFill>
                <a:latin typeface="Canva Sans"/>
                <a:ea typeface="Canva Sans"/>
                <a:cs typeface="Canva Sans"/>
                <a:sym typeface="Canva Sans"/>
              </a:rPr>
              <a:t>SO with </a:t>
            </a:r>
            <a:r>
              <a:rPr lang="en-US" b="true" sz="3000" spc="179">
                <a:solidFill>
                  <a:srgbClr val="070404"/>
                </a:solidFill>
                <a:latin typeface="Canva Sans Bold"/>
                <a:ea typeface="Canva Sans Bold"/>
                <a:cs typeface="Canva Sans Bold"/>
                <a:sym typeface="Canva Sans Bold"/>
              </a:rPr>
              <a:t>8649 </a:t>
            </a:r>
            <a:r>
              <a:rPr lang="en-US" sz="3000" spc="179">
                <a:solidFill>
                  <a:srgbClr val="FFFFFF"/>
                </a:solidFill>
                <a:latin typeface="Canva Sans"/>
                <a:ea typeface="Canva Sans"/>
                <a:cs typeface="Canva Sans"/>
                <a:sym typeface="Canva Sans"/>
              </a:rPr>
              <a:t>real and over </a:t>
            </a:r>
            <a:r>
              <a:rPr lang="en-US" b="true" sz="3000" spc="179">
                <a:solidFill>
                  <a:srgbClr val="070404"/>
                </a:solidFill>
                <a:latin typeface="Canva Sans Bold"/>
                <a:ea typeface="Canva Sans Bold"/>
                <a:cs typeface="Canva Sans Bold"/>
                <a:sym typeface="Canva Sans Bold"/>
              </a:rPr>
              <a:t>144K </a:t>
            </a:r>
            <a:r>
              <a:rPr lang="en-US" sz="3000" spc="179">
                <a:solidFill>
                  <a:srgbClr val="FFFFFF"/>
                </a:solidFill>
                <a:latin typeface="Canva Sans"/>
                <a:ea typeface="Canva Sans"/>
                <a:cs typeface="Canva Sans"/>
                <a:sym typeface="Canva Sans"/>
              </a:rPr>
              <a:t>Img.</a:t>
            </a:r>
          </a:p>
          <a:p>
            <a:pPr algn="l">
              <a:lnSpc>
                <a:spcPts val="4050"/>
              </a:lnSpc>
            </a:pPr>
          </a:p>
          <a:p>
            <a:pPr algn="l" marL="647700" indent="-323850" lvl="1">
              <a:lnSpc>
                <a:spcPts val="4050"/>
              </a:lnSpc>
              <a:buFont typeface="Arial"/>
              <a:buChar char="•"/>
            </a:pPr>
            <a:r>
              <a:rPr lang="en-US" sz="3000" spc="179" u="none">
                <a:solidFill>
                  <a:srgbClr val="FFFFFF"/>
                </a:solidFill>
                <a:latin typeface="Canva Sans"/>
                <a:ea typeface="Canva Sans"/>
                <a:cs typeface="Canva Sans"/>
                <a:sym typeface="Canva Sans"/>
              </a:rPr>
              <a:t>we had over </a:t>
            </a:r>
            <a:r>
              <a:rPr lang="en-US" b="true" sz="3000" spc="179" u="none">
                <a:solidFill>
                  <a:srgbClr val="070404"/>
                </a:solidFill>
                <a:latin typeface="Canva Sans Bold"/>
                <a:ea typeface="Canva Sans Bold"/>
                <a:cs typeface="Canva Sans Bold"/>
                <a:sym typeface="Canva Sans Bold"/>
              </a:rPr>
              <a:t>153K </a:t>
            </a:r>
            <a:r>
              <a:rPr lang="en-US" sz="3000" spc="179" u="none">
                <a:solidFill>
                  <a:srgbClr val="FFFFFF"/>
                </a:solidFill>
                <a:latin typeface="Canva Sans"/>
                <a:ea typeface="Canva Sans"/>
                <a:cs typeface="Canva Sans"/>
                <a:sym typeface="Canva Sans"/>
              </a:rPr>
              <a:t>Egyptian ID Card.</a:t>
            </a:r>
          </a:p>
          <a:p>
            <a:pPr algn="l">
              <a:lnSpc>
                <a:spcPts val="4050"/>
              </a:lnSpc>
            </a:pPr>
          </a:p>
          <a:p>
            <a:pPr algn="l" marL="647700" indent="-323850" lvl="1">
              <a:lnSpc>
                <a:spcPts val="4050"/>
              </a:lnSpc>
              <a:buFont typeface="Arial"/>
              <a:buChar char="•"/>
            </a:pPr>
            <a:r>
              <a:rPr lang="en-US" sz="3000" spc="179" u="none">
                <a:solidFill>
                  <a:srgbClr val="FFFFFF"/>
                </a:solidFill>
                <a:latin typeface="Canva Sans"/>
                <a:ea typeface="Canva Sans"/>
                <a:cs typeface="Canva Sans"/>
                <a:sym typeface="Canva Sans"/>
              </a:rPr>
              <a:t>it is now on </a:t>
            </a:r>
            <a:r>
              <a:rPr lang="en-US" b="true" sz="3000" spc="179" u="none">
                <a:solidFill>
                  <a:srgbClr val="FFFFFF"/>
                </a:solidFill>
                <a:latin typeface="Canva Sans Bold"/>
                <a:ea typeface="Canva Sans Bold"/>
                <a:cs typeface="Canva Sans Bold"/>
                <a:sym typeface="Canva Sans Bold"/>
              </a:rPr>
              <a:t>Kaggle</a:t>
            </a:r>
            <a:r>
              <a:rPr lang="en-US" sz="3000" spc="179" u="none">
                <a:solidFill>
                  <a:srgbClr val="FFFFFF"/>
                </a:solidFill>
                <a:latin typeface="Canva Sans"/>
                <a:ea typeface="Canva Sans"/>
                <a:cs typeface="Canva Sans"/>
                <a:sym typeface="Canva Sans"/>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464937" y="2758021"/>
            <a:ext cx="11301259" cy="3771795"/>
          </a:xfrm>
          <a:custGeom>
            <a:avLst/>
            <a:gdLst/>
            <a:ahLst/>
            <a:cxnLst/>
            <a:rect r="r" b="b" t="t" l="l"/>
            <a:pathLst>
              <a:path h="3771795" w="11301259">
                <a:moveTo>
                  <a:pt x="0" y="0"/>
                </a:moveTo>
                <a:lnTo>
                  <a:pt x="11301259" y="0"/>
                </a:lnTo>
                <a:lnTo>
                  <a:pt x="11301259" y="3771795"/>
                </a:lnTo>
                <a:lnTo>
                  <a:pt x="0" y="3771795"/>
                </a:lnTo>
                <a:lnTo>
                  <a:pt x="0" y="0"/>
                </a:lnTo>
                <a:close/>
              </a:path>
            </a:pathLst>
          </a:custGeom>
          <a:blipFill>
            <a:blip r:embed="rId3"/>
            <a:stretch>
              <a:fillRect l="0" t="0" r="0" b="0"/>
            </a:stretch>
          </a:blipFill>
        </p:spPr>
      </p:sp>
      <p:sp>
        <p:nvSpPr>
          <p:cNvPr name="Freeform 7" id="7"/>
          <p:cNvSpPr/>
          <p:nvPr/>
        </p:nvSpPr>
        <p:spPr>
          <a:xfrm flipH="false" flipV="false" rot="0">
            <a:off x="521804" y="5932984"/>
            <a:ext cx="11301259" cy="3757669"/>
          </a:xfrm>
          <a:custGeom>
            <a:avLst/>
            <a:gdLst/>
            <a:ahLst/>
            <a:cxnLst/>
            <a:rect r="r" b="b" t="t" l="l"/>
            <a:pathLst>
              <a:path h="3757669" w="11301259">
                <a:moveTo>
                  <a:pt x="0" y="0"/>
                </a:moveTo>
                <a:lnTo>
                  <a:pt x="11301259" y="0"/>
                </a:lnTo>
                <a:lnTo>
                  <a:pt x="11301259" y="3757668"/>
                </a:lnTo>
                <a:lnTo>
                  <a:pt x="0" y="3757668"/>
                </a:lnTo>
                <a:lnTo>
                  <a:pt x="0" y="0"/>
                </a:lnTo>
                <a:close/>
              </a:path>
            </a:pathLst>
          </a:custGeom>
          <a:blipFill>
            <a:blip r:embed="rId4"/>
            <a:stretch>
              <a:fillRect l="0" t="0" r="0" b="0"/>
            </a:stretch>
          </a:blipFill>
        </p:spPr>
      </p:sp>
      <p:sp>
        <p:nvSpPr>
          <p:cNvPr name="TextBox 8" id="8"/>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DATA CREATION</a:t>
            </a:r>
          </a:p>
        </p:txBody>
      </p:sp>
      <p:sp>
        <p:nvSpPr>
          <p:cNvPr name="TextBox 9" id="9"/>
          <p:cNvSpPr txBox="true"/>
          <p:nvPr/>
        </p:nvSpPr>
        <p:spPr>
          <a:xfrm rot="0">
            <a:off x="1313577" y="3187881"/>
            <a:ext cx="4626198" cy="838200"/>
          </a:xfrm>
          <a:prstGeom prst="rect">
            <a:avLst/>
          </a:prstGeom>
        </p:spPr>
        <p:txBody>
          <a:bodyPr anchor="t" rtlCol="false" tIns="0" lIns="0" bIns="0" rIns="0">
            <a:spAutoFit/>
          </a:bodyPr>
          <a:lstStyle/>
          <a:p>
            <a:pPr algn="ctr">
              <a:lnSpc>
                <a:spcPts val="6750"/>
              </a:lnSpc>
            </a:pPr>
            <a:r>
              <a:rPr lang="en-US" b="true" sz="5000" spc="300">
                <a:solidFill>
                  <a:srgbClr val="070404"/>
                </a:solidFill>
                <a:latin typeface="Canva Sans Bold"/>
                <a:ea typeface="Canva Sans Bold"/>
                <a:cs typeface="Canva Sans Bold"/>
                <a:sym typeface="Canva Sans Bold"/>
              </a:rPr>
              <a:t>Here We Go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304118" y="1896373"/>
            <a:ext cx="2528233" cy="2416659"/>
            <a:chOff x="0" y="0"/>
            <a:chExt cx="665872" cy="636486"/>
          </a:xfrm>
        </p:grpSpPr>
        <p:sp>
          <p:nvSpPr>
            <p:cNvPr name="Freeform 4" id="4"/>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5" id="5"/>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06</a:t>
              </a:r>
            </a:p>
          </p:txBody>
        </p:sp>
      </p:grpSp>
      <p:sp>
        <p:nvSpPr>
          <p:cNvPr name="Freeform 6" id="6"/>
          <p:cNvSpPr/>
          <p:nvPr/>
        </p:nvSpPr>
        <p:spPr>
          <a:xfrm flipH="false" flipV="false" rot="0">
            <a:off x="10537911" y="1371102"/>
            <a:ext cx="6721389" cy="7710963"/>
          </a:xfrm>
          <a:custGeom>
            <a:avLst/>
            <a:gdLst/>
            <a:ahLst/>
            <a:cxnLst/>
            <a:rect r="r" b="b" t="t" l="l"/>
            <a:pathLst>
              <a:path h="7710963" w="6721389">
                <a:moveTo>
                  <a:pt x="0" y="0"/>
                </a:moveTo>
                <a:lnTo>
                  <a:pt x="6721389" y="0"/>
                </a:lnTo>
                <a:lnTo>
                  <a:pt x="6721389" y="7710963"/>
                </a:lnTo>
                <a:lnTo>
                  <a:pt x="0" y="7710963"/>
                </a:lnTo>
                <a:lnTo>
                  <a:pt x="0" y="0"/>
                </a:lnTo>
                <a:close/>
              </a:path>
            </a:pathLst>
          </a:custGeom>
          <a:blipFill>
            <a:blip r:embed="rId3"/>
            <a:stretch>
              <a:fillRect l="0" t="0" r="0" b="0"/>
            </a:stretch>
          </a:blipFill>
        </p:spPr>
      </p:sp>
      <p:sp>
        <p:nvSpPr>
          <p:cNvPr name="TextBox 7" id="7"/>
          <p:cNvSpPr txBox="true"/>
          <p:nvPr/>
        </p:nvSpPr>
        <p:spPr>
          <a:xfrm rot="0">
            <a:off x="1304118" y="4468767"/>
            <a:ext cx="8435223" cy="2790827"/>
          </a:xfrm>
          <a:prstGeom prst="rect">
            <a:avLst/>
          </a:prstGeom>
        </p:spPr>
        <p:txBody>
          <a:bodyPr anchor="t" rtlCol="false" tIns="0" lIns="0" bIns="0" rIns="0">
            <a:spAutoFit/>
          </a:bodyPr>
          <a:lstStyle/>
          <a:p>
            <a:pPr algn="l">
              <a:lnSpc>
                <a:spcPts val="9600"/>
              </a:lnSpc>
            </a:pPr>
            <a:r>
              <a:rPr lang="en-US" sz="10000" spc="-600">
                <a:solidFill>
                  <a:srgbClr val="0B4E7C"/>
                </a:solidFill>
                <a:latin typeface="Rustic Printed"/>
                <a:ea typeface="Rustic Printed"/>
                <a:cs typeface="Rustic Printed"/>
                <a:sym typeface="Rustic Printed"/>
              </a:rPr>
              <a:t>FACE </a:t>
            </a:r>
          </a:p>
          <a:p>
            <a:pPr algn="l" marL="0" indent="0" lvl="0">
              <a:lnSpc>
                <a:spcPts val="9600"/>
              </a:lnSpc>
            </a:pPr>
            <a:r>
              <a:rPr lang="en-US" sz="10000" spc="-600">
                <a:solidFill>
                  <a:srgbClr val="0B4E7C"/>
                </a:solidFill>
                <a:latin typeface="Rustic Printed"/>
                <a:ea typeface="Rustic Printed"/>
                <a:cs typeface="Rustic Printed"/>
                <a:sym typeface="Rustic Printed"/>
              </a:rPr>
              <a:t>VERIFICATION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FACE VERIFICATION</a:t>
            </a:r>
          </a:p>
        </p:txBody>
      </p:sp>
      <p:sp>
        <p:nvSpPr>
          <p:cNvPr name="TextBox 7" id="7"/>
          <p:cNvSpPr txBox="true"/>
          <p:nvPr/>
        </p:nvSpPr>
        <p:spPr>
          <a:xfrm rot="0">
            <a:off x="1838739" y="4105275"/>
            <a:ext cx="14775777" cy="203835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WHAT IS THAT?</a:t>
            </a:r>
          </a:p>
          <a:p>
            <a:pPr algn="l">
              <a:lnSpc>
                <a:spcPts val="4050"/>
              </a:lnSpc>
            </a:pPr>
          </a:p>
          <a:p>
            <a:pPr algn="l" marL="1295400" indent="-431800" lvl="2">
              <a:lnSpc>
                <a:spcPts val="4050"/>
              </a:lnSpc>
              <a:spcBef>
                <a:spcPct val="0"/>
              </a:spcBef>
              <a:buFont typeface="Arial"/>
              <a:buChar char="⚬"/>
            </a:pPr>
            <a:r>
              <a:rPr lang="en-US" sz="3000" spc="179">
                <a:solidFill>
                  <a:srgbClr val="FFFFFF"/>
                </a:solidFill>
                <a:latin typeface="Canva Sans"/>
                <a:ea typeface="Canva Sans"/>
                <a:cs typeface="Canva Sans"/>
                <a:sym typeface="Canva Sans"/>
              </a:rPr>
              <a:t>AI-based facial recognition module will ensure voter authentication.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Dataset: VGGFace2</a:t>
            </a:r>
          </a:p>
        </p:txBody>
      </p:sp>
      <p:sp>
        <p:nvSpPr>
          <p:cNvPr name="TextBox 7" id="7"/>
          <p:cNvSpPr txBox="true"/>
          <p:nvPr/>
        </p:nvSpPr>
        <p:spPr>
          <a:xfrm rot="0">
            <a:off x="1665118" y="2632202"/>
            <a:ext cx="14610522" cy="7058450"/>
          </a:xfrm>
          <a:prstGeom prst="rect">
            <a:avLst/>
          </a:prstGeom>
        </p:spPr>
        <p:txBody>
          <a:bodyPr anchor="t" rtlCol="false" tIns="0" lIns="0" bIns="0" rIns="0">
            <a:spAutoFit/>
          </a:bodyPr>
          <a:lstStyle/>
          <a:p>
            <a:pPr algn="l" marL="642886" indent="-321443" lvl="1">
              <a:lnSpc>
                <a:spcPts val="4019"/>
              </a:lnSpc>
              <a:buFont typeface="Arial"/>
              <a:buChar char="•"/>
            </a:pPr>
            <a:r>
              <a:rPr lang="en-US" b="true" sz="2977" spc="178">
                <a:solidFill>
                  <a:srgbClr val="FFFFFF"/>
                </a:solidFill>
                <a:latin typeface="Canva Sans Bold"/>
                <a:ea typeface="Canva Sans Bold"/>
                <a:cs typeface="Canva Sans Bold"/>
                <a:sym typeface="Canva Sans Bold"/>
              </a:rPr>
              <a:t>Overview</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Includes over 3.3 million images.</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Contains over 9,000 identities.</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D</a:t>
            </a:r>
            <a:r>
              <a:rPr lang="en-US" sz="2977" spc="178">
                <a:solidFill>
                  <a:srgbClr val="FFFFFF"/>
                </a:solidFill>
                <a:latin typeface="Canva Sans"/>
                <a:ea typeface="Canva Sans"/>
                <a:cs typeface="Canva Sans"/>
                <a:sym typeface="Canva Sans"/>
              </a:rPr>
              <a:t>iversity in terms of pose, ethnicity, and lightning conditions.</a:t>
            </a:r>
          </a:p>
          <a:p>
            <a:pPr algn="l">
              <a:lnSpc>
                <a:spcPts val="4019"/>
              </a:lnSpc>
            </a:pPr>
          </a:p>
          <a:p>
            <a:pPr algn="l" marL="642886" indent="-321443" lvl="1">
              <a:lnSpc>
                <a:spcPts val="4019"/>
              </a:lnSpc>
              <a:buFont typeface="Arial"/>
              <a:buChar char="•"/>
            </a:pPr>
            <a:r>
              <a:rPr lang="en-US" b="true" sz="2977" spc="178">
                <a:solidFill>
                  <a:srgbClr val="FFFFFF"/>
                </a:solidFill>
                <a:latin typeface="Canva Sans Bold"/>
                <a:ea typeface="Canva Sans Bold"/>
                <a:cs typeface="Canva Sans Bold"/>
                <a:sym typeface="Canva Sans Bold"/>
              </a:rPr>
              <a:t>Features</a:t>
            </a:r>
          </a:p>
          <a:p>
            <a:pPr algn="l" marL="1285772" indent="-428591" lvl="2">
              <a:lnSpc>
                <a:spcPts val="4019"/>
              </a:lnSpc>
              <a:buFont typeface="Arial"/>
              <a:buChar char="⚬"/>
            </a:pPr>
            <a:r>
              <a:rPr lang="en-US" b="true" sz="2977" spc="178">
                <a:solidFill>
                  <a:srgbClr val="FFFFFF"/>
                </a:solidFill>
                <a:latin typeface="Canva Sans Bold"/>
                <a:ea typeface="Canva Sans Bold"/>
                <a:cs typeface="Canva Sans Bold"/>
                <a:sym typeface="Canva Sans Bold"/>
              </a:rPr>
              <a:t>Pose Variation:</a:t>
            </a:r>
            <a:r>
              <a:rPr lang="en-US" sz="2977" spc="178">
                <a:solidFill>
                  <a:srgbClr val="FFFFFF"/>
                </a:solidFill>
                <a:latin typeface="Canva Sans"/>
                <a:ea typeface="Canva Sans"/>
                <a:cs typeface="Canva Sans"/>
                <a:sym typeface="Canva Sans"/>
              </a:rPr>
              <a:t> Includes faces captured at various angles.</a:t>
            </a:r>
          </a:p>
          <a:p>
            <a:pPr algn="l" marL="1285772" indent="-428591" lvl="2">
              <a:lnSpc>
                <a:spcPts val="4019"/>
              </a:lnSpc>
              <a:buFont typeface="Arial"/>
              <a:buChar char="⚬"/>
            </a:pPr>
            <a:r>
              <a:rPr lang="en-US" b="true" sz="2977" spc="178">
                <a:solidFill>
                  <a:srgbClr val="FFFFFF"/>
                </a:solidFill>
                <a:latin typeface="Canva Sans Bold"/>
                <a:ea typeface="Canva Sans Bold"/>
                <a:cs typeface="Canva Sans Bold"/>
                <a:sym typeface="Canva Sans Bold"/>
              </a:rPr>
              <a:t>Expression Diversity:</a:t>
            </a:r>
            <a:r>
              <a:rPr lang="en-US" sz="2977" spc="178">
                <a:solidFill>
                  <a:srgbClr val="FFFFFF"/>
                </a:solidFill>
                <a:latin typeface="Canva Sans"/>
                <a:ea typeface="Canva Sans"/>
                <a:cs typeface="Canva Sans"/>
                <a:sym typeface="Canva Sans"/>
              </a:rPr>
              <a:t> Includes images with a wide range of facial expressions.</a:t>
            </a:r>
          </a:p>
          <a:p>
            <a:pPr algn="l" marL="1285772" indent="-428591" lvl="2">
              <a:lnSpc>
                <a:spcPts val="4019"/>
              </a:lnSpc>
              <a:buFont typeface="Arial"/>
              <a:buChar char="⚬"/>
            </a:pPr>
            <a:r>
              <a:rPr lang="en-US" b="true" sz="2977" spc="178">
                <a:solidFill>
                  <a:srgbClr val="FFFFFF"/>
                </a:solidFill>
                <a:latin typeface="Canva Sans Bold"/>
                <a:ea typeface="Canva Sans Bold"/>
                <a:cs typeface="Canva Sans Bold"/>
                <a:sym typeface="Canva Sans Bold"/>
              </a:rPr>
              <a:t>Backgrounds:</a:t>
            </a:r>
            <a:r>
              <a:rPr lang="en-US" sz="2977" spc="178">
                <a:solidFill>
                  <a:srgbClr val="FFFFFF"/>
                </a:solidFill>
                <a:latin typeface="Canva Sans"/>
                <a:ea typeface="Canva Sans"/>
                <a:cs typeface="Canva Sans"/>
                <a:sym typeface="Canva Sans"/>
              </a:rPr>
              <a:t> Includes images with varied backgrounds to improve generalization.</a:t>
            </a:r>
          </a:p>
          <a:p>
            <a:pPr algn="l">
              <a:lnSpc>
                <a:spcPts val="4019"/>
              </a:lnSpc>
            </a:pPr>
          </a:p>
          <a:p>
            <a:pPr algn="l">
              <a:lnSpc>
                <a:spcPts val="4019"/>
              </a:lnSpc>
            </a:pPr>
          </a:p>
          <a:p>
            <a:pPr algn="l">
              <a:lnSpc>
                <a:spcPts val="401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103823" y="4825046"/>
            <a:ext cx="7662372" cy="4865606"/>
          </a:xfrm>
          <a:custGeom>
            <a:avLst/>
            <a:gdLst/>
            <a:ahLst/>
            <a:cxnLst/>
            <a:rect r="r" b="b" t="t" l="l"/>
            <a:pathLst>
              <a:path h="4865606" w="7662372">
                <a:moveTo>
                  <a:pt x="0" y="0"/>
                </a:moveTo>
                <a:lnTo>
                  <a:pt x="7662373" y="0"/>
                </a:lnTo>
                <a:lnTo>
                  <a:pt x="7662373" y="4865606"/>
                </a:lnTo>
                <a:lnTo>
                  <a:pt x="0" y="4865606"/>
                </a:lnTo>
                <a:lnTo>
                  <a:pt x="0" y="0"/>
                </a:lnTo>
                <a:close/>
              </a:path>
            </a:pathLst>
          </a:custGeom>
          <a:blipFill>
            <a:blip r:embed="rId3"/>
            <a:stretch>
              <a:fillRect l="0" t="0" r="0" b="0"/>
            </a:stretch>
          </a:blipFill>
        </p:spPr>
      </p:sp>
      <p:sp>
        <p:nvSpPr>
          <p:cNvPr name="TextBox 7" id="7"/>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Analysis</a:t>
            </a:r>
          </a:p>
        </p:txBody>
      </p:sp>
      <p:sp>
        <p:nvSpPr>
          <p:cNvPr name="TextBox 8" id="8"/>
          <p:cNvSpPr txBox="true"/>
          <p:nvPr/>
        </p:nvSpPr>
        <p:spPr>
          <a:xfrm rot="0">
            <a:off x="1838739" y="2643721"/>
            <a:ext cx="14610522" cy="2959626"/>
          </a:xfrm>
          <a:prstGeom prst="rect">
            <a:avLst/>
          </a:prstGeom>
        </p:spPr>
        <p:txBody>
          <a:bodyPr anchor="t" rtlCol="false" tIns="0" lIns="0" bIns="0" rIns="0">
            <a:spAutoFit/>
          </a:bodyPr>
          <a:lstStyle/>
          <a:p>
            <a:pPr algn="l" marL="642886" indent="-321443" lvl="1">
              <a:lnSpc>
                <a:spcPts val="4794"/>
              </a:lnSpc>
              <a:buFont typeface="Arial"/>
              <a:buChar char="•"/>
            </a:pPr>
            <a:r>
              <a:rPr lang="en-US" b="true" sz="2977" spc="178">
                <a:solidFill>
                  <a:srgbClr val="FFFFFF"/>
                </a:solidFill>
                <a:latin typeface="Canva Sans Bold"/>
                <a:ea typeface="Canva Sans Bold"/>
                <a:cs typeface="Canva Sans Bold"/>
                <a:sym typeface="Canva Sans Bold"/>
              </a:rPr>
              <a:t>Total Number of Identities : 8631</a:t>
            </a:r>
          </a:p>
          <a:p>
            <a:pPr algn="l" marL="642886" indent="-321443" lvl="1">
              <a:lnSpc>
                <a:spcPts val="4794"/>
              </a:lnSpc>
              <a:buFont typeface="Arial"/>
              <a:buChar char="•"/>
            </a:pPr>
            <a:r>
              <a:rPr lang="en-US" b="true" sz="2977" spc="178">
                <a:solidFill>
                  <a:srgbClr val="FFFFFF"/>
                </a:solidFill>
                <a:latin typeface="Canva Sans Bold"/>
                <a:ea typeface="Canva Sans Bold"/>
                <a:cs typeface="Canva Sans Bold"/>
                <a:sym typeface="Canva Sans Bold"/>
              </a:rPr>
              <a:t>Total Numb</a:t>
            </a:r>
            <a:r>
              <a:rPr lang="en-US" b="true" sz="2977" spc="178">
                <a:solidFill>
                  <a:srgbClr val="FFFFFF"/>
                </a:solidFill>
                <a:latin typeface="Canva Sans Bold"/>
                <a:ea typeface="Canva Sans Bold"/>
                <a:cs typeface="Canva Sans Bold"/>
                <a:sym typeface="Canva Sans Bold"/>
              </a:rPr>
              <a:t>er of Images : 3141890 (3.14M) </a:t>
            </a:r>
          </a:p>
          <a:p>
            <a:pPr algn="l" marL="642886" indent="-321443" lvl="1">
              <a:lnSpc>
                <a:spcPts val="4794"/>
              </a:lnSpc>
              <a:buFont typeface="Arial"/>
              <a:buChar char="•"/>
            </a:pPr>
            <a:r>
              <a:rPr lang="en-US" b="true" sz="2977" spc="178">
                <a:solidFill>
                  <a:srgbClr val="FFFFFF"/>
                </a:solidFill>
                <a:latin typeface="Canva Sans Bold"/>
                <a:ea typeface="Canva Sans Bold"/>
                <a:cs typeface="Canva Sans Bold"/>
                <a:sym typeface="Canva Sans Bold"/>
              </a:rPr>
              <a:t>Min images per folder : 87</a:t>
            </a:r>
          </a:p>
          <a:p>
            <a:pPr algn="l" marL="642886" indent="-321443" lvl="1">
              <a:lnSpc>
                <a:spcPts val="4794"/>
              </a:lnSpc>
              <a:buFont typeface="Arial"/>
              <a:buChar char="•"/>
            </a:pPr>
            <a:r>
              <a:rPr lang="en-US" b="true" sz="2977" spc="178">
                <a:solidFill>
                  <a:srgbClr val="FFFFFF"/>
                </a:solidFill>
                <a:latin typeface="Canva Sans Bold"/>
                <a:ea typeface="Canva Sans Bold"/>
                <a:cs typeface="Canva Sans Bold"/>
                <a:sym typeface="Canva Sans Bold"/>
              </a:rPr>
              <a:t>Max images per folder : 843</a:t>
            </a:r>
          </a:p>
          <a:p>
            <a:pPr algn="l" marL="642886" indent="-321443" lvl="1">
              <a:lnSpc>
                <a:spcPts val="4794"/>
              </a:lnSpc>
              <a:buFont typeface="Arial"/>
              <a:buChar char="•"/>
            </a:pPr>
            <a:r>
              <a:rPr lang="en-US" b="true" sz="2977" spc="178">
                <a:solidFill>
                  <a:srgbClr val="FFFFFF"/>
                </a:solidFill>
                <a:latin typeface="Canva Sans Bold"/>
                <a:ea typeface="Canva Sans Bold"/>
                <a:cs typeface="Canva Sans Bold"/>
                <a:sym typeface="Canva Sans Bold"/>
              </a:rPr>
              <a:t>Average images per folder : 364.02</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878063" y="3333694"/>
            <a:ext cx="5888133" cy="6356958"/>
          </a:xfrm>
          <a:custGeom>
            <a:avLst/>
            <a:gdLst/>
            <a:ahLst/>
            <a:cxnLst/>
            <a:rect r="r" b="b" t="t" l="l"/>
            <a:pathLst>
              <a:path h="6356958" w="5888133">
                <a:moveTo>
                  <a:pt x="0" y="0"/>
                </a:moveTo>
                <a:lnTo>
                  <a:pt x="5888133" y="0"/>
                </a:lnTo>
                <a:lnTo>
                  <a:pt x="5888133" y="6356958"/>
                </a:lnTo>
                <a:lnTo>
                  <a:pt x="0" y="6356958"/>
                </a:lnTo>
                <a:lnTo>
                  <a:pt x="0" y="0"/>
                </a:lnTo>
                <a:close/>
              </a:path>
            </a:pathLst>
          </a:custGeom>
          <a:blipFill>
            <a:blip r:embed="rId3"/>
            <a:stretch>
              <a:fillRect l="0" t="0" r="0" b="0"/>
            </a:stretch>
          </a:blipFill>
        </p:spPr>
      </p:sp>
      <p:sp>
        <p:nvSpPr>
          <p:cNvPr name="TextBox 7" id="7"/>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Preprocessing</a:t>
            </a:r>
          </a:p>
        </p:txBody>
      </p:sp>
      <p:sp>
        <p:nvSpPr>
          <p:cNvPr name="TextBox 8" id="8"/>
          <p:cNvSpPr txBox="true"/>
          <p:nvPr/>
        </p:nvSpPr>
        <p:spPr>
          <a:xfrm rot="0">
            <a:off x="1838739" y="2710396"/>
            <a:ext cx="8796955" cy="6048800"/>
          </a:xfrm>
          <a:prstGeom prst="rect">
            <a:avLst/>
          </a:prstGeom>
        </p:spPr>
        <p:txBody>
          <a:bodyPr anchor="t" rtlCol="false" tIns="0" lIns="0" bIns="0" rIns="0">
            <a:spAutoFit/>
          </a:bodyPr>
          <a:lstStyle/>
          <a:p>
            <a:pPr algn="l" marL="642886" indent="-321443" lvl="1">
              <a:lnSpc>
                <a:spcPts val="4019"/>
              </a:lnSpc>
              <a:buFont typeface="Arial"/>
              <a:buChar char="•"/>
            </a:pPr>
            <a:r>
              <a:rPr lang="en-US" b="true" sz="2977" spc="178">
                <a:solidFill>
                  <a:srgbClr val="FFFFFF"/>
                </a:solidFill>
                <a:latin typeface="Canva Sans Bold"/>
                <a:ea typeface="Canva Sans Bold"/>
                <a:cs typeface="Canva Sans Bold"/>
                <a:sym typeface="Canva Sans Bold"/>
              </a:rPr>
              <a:t>Split</a:t>
            </a:r>
          </a:p>
          <a:p>
            <a:pPr algn="l" marL="1285772" indent="-428591" lvl="2">
              <a:lnSpc>
                <a:spcPts val="4019"/>
              </a:lnSpc>
              <a:buFont typeface="Arial"/>
              <a:buChar char="⚬"/>
            </a:pPr>
            <a:r>
              <a:rPr lang="en-US" b="true" sz="2977" spc="178">
                <a:solidFill>
                  <a:srgbClr val="FFFFFF"/>
                </a:solidFill>
                <a:latin typeface="Canva Sans Bold"/>
                <a:ea typeface="Canva Sans Bold"/>
                <a:cs typeface="Canva Sans Bold"/>
                <a:sym typeface="Canva Sans Bold"/>
              </a:rPr>
              <a:t>Train : 7767 (90%)</a:t>
            </a:r>
          </a:p>
          <a:p>
            <a:pPr algn="l" marL="1285772" indent="-428591" lvl="2">
              <a:lnSpc>
                <a:spcPts val="4019"/>
              </a:lnSpc>
              <a:spcBef>
                <a:spcPct val="0"/>
              </a:spcBef>
              <a:buFont typeface="Arial"/>
              <a:buChar char="⚬"/>
            </a:pPr>
            <a:r>
              <a:rPr lang="en-US" b="true" sz="2977" spc="178">
                <a:solidFill>
                  <a:srgbClr val="FFFFFF"/>
                </a:solidFill>
                <a:latin typeface="Canva Sans Bold"/>
                <a:ea typeface="Canva Sans Bold"/>
                <a:cs typeface="Canva Sans Bold"/>
                <a:sym typeface="Canva Sans Bold"/>
              </a:rPr>
              <a:t>Validation : 864 (10%)</a:t>
            </a:r>
          </a:p>
          <a:p>
            <a:pPr algn="l" marL="642886" indent="-321443" lvl="1">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Train</a:t>
            </a:r>
          </a:p>
          <a:p>
            <a:pPr algn="l" marL="1285772" indent="-428591" lvl="2">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Detect Face (MTCNN)</a:t>
            </a:r>
          </a:p>
          <a:p>
            <a:pPr algn="l" marL="1285772" indent="-428591" lvl="2">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Resize (160 x 160)</a:t>
            </a:r>
          </a:p>
          <a:p>
            <a:pPr algn="l" marL="1285772" indent="-428591" lvl="2">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Augmentation</a:t>
            </a:r>
          </a:p>
          <a:p>
            <a:pPr algn="l" marL="1928658" indent="-482164" lvl="3">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Horizontal Flip</a:t>
            </a:r>
          </a:p>
          <a:p>
            <a:pPr algn="l" marL="1928658" indent="-482164" lvl="3">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Rotation</a:t>
            </a:r>
          </a:p>
          <a:p>
            <a:pPr algn="l" marL="1928658" indent="-482164" lvl="3">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Color</a:t>
            </a:r>
          </a:p>
          <a:p>
            <a:pPr algn="l" marL="1285772" indent="-428591" lvl="2">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Tensor</a:t>
            </a:r>
          </a:p>
          <a:p>
            <a:pPr algn="l" marL="1285772" indent="-428591" lvl="2">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Generate Triplets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Preprocessing</a:t>
            </a:r>
          </a:p>
        </p:txBody>
      </p:sp>
      <p:sp>
        <p:nvSpPr>
          <p:cNvPr name="TextBox 7" id="7"/>
          <p:cNvSpPr txBox="true"/>
          <p:nvPr/>
        </p:nvSpPr>
        <p:spPr>
          <a:xfrm rot="0">
            <a:off x="1838739" y="2710396"/>
            <a:ext cx="8796955" cy="2010200"/>
          </a:xfrm>
          <a:prstGeom prst="rect">
            <a:avLst/>
          </a:prstGeom>
        </p:spPr>
        <p:txBody>
          <a:bodyPr anchor="t" rtlCol="false" tIns="0" lIns="0" bIns="0" rIns="0">
            <a:spAutoFit/>
          </a:bodyPr>
          <a:lstStyle/>
          <a:p>
            <a:pPr algn="l" marL="642886" indent="-321443" lvl="1">
              <a:lnSpc>
                <a:spcPts val="4019"/>
              </a:lnSpc>
              <a:buFont typeface="Arial"/>
              <a:buChar char="•"/>
            </a:pPr>
            <a:r>
              <a:rPr lang="en-US" b="true" sz="2977" spc="178" u="none">
                <a:solidFill>
                  <a:srgbClr val="FFFFFF"/>
                </a:solidFill>
                <a:latin typeface="Canva Sans Bold"/>
                <a:ea typeface="Canva Sans Bold"/>
                <a:cs typeface="Canva Sans Bold"/>
                <a:sym typeface="Canva Sans Bold"/>
              </a:rPr>
              <a:t>Test</a:t>
            </a:r>
          </a:p>
          <a:p>
            <a:pPr algn="l" marL="1285772" indent="-428591" lvl="2">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Detect Face (MTCNN)</a:t>
            </a:r>
          </a:p>
          <a:p>
            <a:pPr algn="l" marL="1285772" indent="-428591" lvl="2">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Resize (160 x 160)</a:t>
            </a:r>
          </a:p>
          <a:p>
            <a:pPr algn="l" marL="1285772" indent="-428591" lvl="2">
              <a:lnSpc>
                <a:spcPts val="4019"/>
              </a:lnSpc>
              <a:spcBef>
                <a:spcPct val="0"/>
              </a:spcBef>
              <a:buFont typeface="Arial"/>
              <a:buChar char="⚬"/>
            </a:pPr>
            <a:r>
              <a:rPr lang="en-US" b="true" sz="2977" spc="178" u="none">
                <a:solidFill>
                  <a:srgbClr val="FFFFFF"/>
                </a:solidFill>
                <a:latin typeface="Canva Sans Bold"/>
                <a:ea typeface="Canva Sans Bold"/>
                <a:cs typeface="Canva Sans Bold"/>
                <a:sym typeface="Canva Sans Bold"/>
              </a:rPr>
              <a:t>Generate Pairs</a:t>
            </a:r>
          </a:p>
        </p:txBody>
      </p:sp>
      <p:sp>
        <p:nvSpPr>
          <p:cNvPr name="TextBox 8" id="8"/>
          <p:cNvSpPr txBox="true"/>
          <p:nvPr/>
        </p:nvSpPr>
        <p:spPr>
          <a:xfrm rot="0">
            <a:off x="1838739" y="5082546"/>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Triplets</a:t>
            </a:r>
          </a:p>
        </p:txBody>
      </p:sp>
      <p:sp>
        <p:nvSpPr>
          <p:cNvPr name="TextBox 9" id="9"/>
          <p:cNvSpPr txBox="true"/>
          <p:nvPr/>
        </p:nvSpPr>
        <p:spPr>
          <a:xfrm rot="0">
            <a:off x="1838739" y="6299875"/>
            <a:ext cx="8796955" cy="1505375"/>
          </a:xfrm>
          <a:prstGeom prst="rect">
            <a:avLst/>
          </a:prstGeom>
        </p:spPr>
        <p:txBody>
          <a:bodyPr anchor="t" rtlCol="false" tIns="0" lIns="0" bIns="0" rIns="0">
            <a:spAutoFit/>
          </a:bodyPr>
          <a:lstStyle/>
          <a:p>
            <a:pPr algn="l" marL="642886" indent="-321443" lvl="1">
              <a:lnSpc>
                <a:spcPts val="4019"/>
              </a:lnSpc>
              <a:buFont typeface="Arial"/>
              <a:buChar char="•"/>
            </a:pPr>
            <a:r>
              <a:rPr lang="en-US" b="true" sz="2977" spc="178">
                <a:solidFill>
                  <a:srgbClr val="FFFFFF"/>
                </a:solidFill>
                <a:latin typeface="Canva Sans Bold"/>
                <a:ea typeface="Canva Sans Bold"/>
                <a:cs typeface="Canva Sans Bold"/>
                <a:sym typeface="Canva Sans Bold"/>
              </a:rPr>
              <a:t>Anchor </a:t>
            </a:r>
            <a:r>
              <a:rPr lang="en-US" sz="2977" spc="178">
                <a:solidFill>
                  <a:srgbClr val="FFFFFF"/>
                </a:solidFill>
                <a:latin typeface="Canva Sans"/>
                <a:ea typeface="Canva Sans"/>
                <a:cs typeface="Canva Sans"/>
                <a:sym typeface="Canva Sans"/>
              </a:rPr>
              <a:t>, </a:t>
            </a:r>
            <a:r>
              <a:rPr lang="en-US" b="true" sz="2977" spc="178">
                <a:solidFill>
                  <a:srgbClr val="FFFFFF"/>
                </a:solidFill>
                <a:latin typeface="Canva Sans Bold"/>
                <a:ea typeface="Canva Sans Bold"/>
                <a:cs typeface="Canva Sans Bold"/>
                <a:sym typeface="Canva Sans Bold"/>
              </a:rPr>
              <a:t>Positive </a:t>
            </a:r>
            <a:r>
              <a:rPr lang="en-US" sz="2977" spc="178">
                <a:solidFill>
                  <a:srgbClr val="FFFFFF"/>
                </a:solidFill>
                <a:latin typeface="Canva Sans"/>
                <a:ea typeface="Canva Sans"/>
                <a:cs typeface="Canva Sans"/>
                <a:sym typeface="Canva Sans"/>
              </a:rPr>
              <a:t>from the </a:t>
            </a:r>
            <a:r>
              <a:rPr lang="en-US" b="true" sz="2977" spc="178">
                <a:solidFill>
                  <a:srgbClr val="FFFFFF"/>
                </a:solidFill>
                <a:latin typeface="Canva Sans Bold"/>
                <a:ea typeface="Canva Sans Bold"/>
                <a:cs typeface="Canva Sans Bold"/>
                <a:sym typeface="Canva Sans Bold"/>
              </a:rPr>
              <a:t>SAME </a:t>
            </a:r>
            <a:r>
              <a:rPr lang="en-US" sz="2977" spc="178">
                <a:solidFill>
                  <a:srgbClr val="FFFFFF"/>
                </a:solidFill>
                <a:latin typeface="Canva Sans"/>
                <a:ea typeface="Canva Sans"/>
                <a:cs typeface="Canva Sans"/>
                <a:sym typeface="Canva Sans"/>
              </a:rPr>
              <a:t>Class</a:t>
            </a:r>
          </a:p>
          <a:p>
            <a:pPr algn="l">
              <a:lnSpc>
                <a:spcPts val="4019"/>
              </a:lnSpc>
            </a:pPr>
          </a:p>
          <a:p>
            <a:pPr algn="l" marL="642886" indent="-321443" lvl="1">
              <a:lnSpc>
                <a:spcPts val="4019"/>
              </a:lnSpc>
              <a:spcBef>
                <a:spcPct val="0"/>
              </a:spcBef>
              <a:buFont typeface="Arial"/>
              <a:buChar char="•"/>
            </a:pPr>
            <a:r>
              <a:rPr lang="en-US" b="true" sz="2977" spc="178">
                <a:solidFill>
                  <a:srgbClr val="FFFFFF"/>
                </a:solidFill>
                <a:latin typeface="Canva Sans Bold"/>
                <a:ea typeface="Canva Sans Bold"/>
                <a:cs typeface="Canva Sans Bold"/>
                <a:sym typeface="Canva Sans Bold"/>
              </a:rPr>
              <a:t>Negative </a:t>
            </a:r>
            <a:r>
              <a:rPr lang="en-US" sz="2977" spc="178">
                <a:solidFill>
                  <a:srgbClr val="FFFFFF"/>
                </a:solidFill>
                <a:latin typeface="Canva Sans"/>
                <a:ea typeface="Canva Sans"/>
                <a:cs typeface="Canva Sans"/>
                <a:sym typeface="Canva Sans"/>
              </a:rPr>
              <a:t>from </a:t>
            </a:r>
            <a:r>
              <a:rPr lang="en-US" b="true" sz="2977" spc="178">
                <a:solidFill>
                  <a:srgbClr val="FFFFFF"/>
                </a:solidFill>
                <a:latin typeface="Canva Sans Bold"/>
                <a:ea typeface="Canva Sans Bold"/>
                <a:cs typeface="Canva Sans Bold"/>
                <a:sym typeface="Canva Sans Bold"/>
              </a:rPr>
              <a:t>different </a:t>
            </a:r>
            <a:r>
              <a:rPr lang="en-US" sz="2977" spc="178">
                <a:solidFill>
                  <a:srgbClr val="FFFFFF"/>
                </a:solidFill>
                <a:latin typeface="Canva Sans"/>
                <a:ea typeface="Canva Sans"/>
                <a:cs typeface="Canva Sans"/>
                <a:sym typeface="Canva Sans"/>
              </a:rPr>
              <a:t>Class</a:t>
            </a:r>
          </a:p>
        </p:txBody>
      </p:sp>
      <p:sp>
        <p:nvSpPr>
          <p:cNvPr name="Freeform 10" id="10"/>
          <p:cNvSpPr/>
          <p:nvPr/>
        </p:nvSpPr>
        <p:spPr>
          <a:xfrm flipH="false" flipV="false" rot="0">
            <a:off x="9684938" y="7175361"/>
            <a:ext cx="8081258" cy="2515292"/>
          </a:xfrm>
          <a:custGeom>
            <a:avLst/>
            <a:gdLst/>
            <a:ahLst/>
            <a:cxnLst/>
            <a:rect r="r" b="b" t="t" l="l"/>
            <a:pathLst>
              <a:path h="2515292" w="8081258">
                <a:moveTo>
                  <a:pt x="0" y="0"/>
                </a:moveTo>
                <a:lnTo>
                  <a:pt x="8081258" y="0"/>
                </a:lnTo>
                <a:lnTo>
                  <a:pt x="8081258" y="2515291"/>
                </a:lnTo>
                <a:lnTo>
                  <a:pt x="0" y="2515291"/>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537174" y="2109319"/>
            <a:ext cx="13213652" cy="7581333"/>
          </a:xfrm>
          <a:custGeom>
            <a:avLst/>
            <a:gdLst/>
            <a:ahLst/>
            <a:cxnLst/>
            <a:rect r="r" b="b" t="t" l="l"/>
            <a:pathLst>
              <a:path h="7581333" w="13213652">
                <a:moveTo>
                  <a:pt x="0" y="0"/>
                </a:moveTo>
                <a:lnTo>
                  <a:pt x="13213652" y="0"/>
                </a:lnTo>
                <a:lnTo>
                  <a:pt x="13213652" y="7581333"/>
                </a:lnTo>
                <a:lnTo>
                  <a:pt x="0" y="7581333"/>
                </a:lnTo>
                <a:lnTo>
                  <a:pt x="0" y="0"/>
                </a:lnTo>
                <a:close/>
              </a:path>
            </a:pathLst>
          </a:custGeom>
          <a:blipFill>
            <a:blip r:embed="rId3"/>
            <a:stretch>
              <a:fillRect l="0" t="0" r="0" b="0"/>
            </a:stretch>
          </a:blipFill>
        </p:spPr>
      </p:sp>
      <p:sp>
        <p:nvSpPr>
          <p:cNvPr name="TextBox 7" id="7"/>
          <p:cNvSpPr txBox="true"/>
          <p:nvPr/>
        </p:nvSpPr>
        <p:spPr>
          <a:xfrm rot="0">
            <a:off x="4468229" y="838655"/>
            <a:ext cx="9351542"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Model: InceptionResnet-V1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896576" y="3556217"/>
            <a:ext cx="12628737" cy="676464"/>
            <a:chOff x="0" y="0"/>
            <a:chExt cx="3326087" cy="178163"/>
          </a:xfrm>
        </p:grpSpPr>
        <p:sp>
          <p:nvSpPr>
            <p:cNvPr name="Freeform 7" id="7"/>
            <p:cNvSpPr/>
            <p:nvPr/>
          </p:nvSpPr>
          <p:spPr>
            <a:xfrm flipH="false" flipV="false" rot="0">
              <a:off x="0" y="0"/>
              <a:ext cx="3326087" cy="178163"/>
            </a:xfrm>
            <a:custGeom>
              <a:avLst/>
              <a:gdLst/>
              <a:ahLst/>
              <a:cxnLst/>
              <a:rect r="r" b="b" t="t" l="l"/>
              <a:pathLst>
                <a:path h="178163" w="3326087">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sp>
        <p:sp>
          <p:nvSpPr>
            <p:cNvPr name="TextBox 8" id="8"/>
            <p:cNvSpPr txBox="true"/>
            <p:nvPr/>
          </p:nvSpPr>
          <p:spPr>
            <a:xfrm>
              <a:off x="88900" y="-57150"/>
              <a:ext cx="3148287" cy="235313"/>
            </a:xfrm>
            <a:prstGeom prst="rect">
              <a:avLst/>
            </a:prstGeom>
          </p:spPr>
          <p:txBody>
            <a:bodyPr anchor="ctr" rtlCol="false" tIns="50800" lIns="50800" bIns="50800" rIns="50800"/>
            <a:lstStyle/>
            <a:p>
              <a:pPr algn="ctr">
                <a:lnSpc>
                  <a:spcPts val="4200"/>
                </a:lnSpc>
              </a:pPr>
            </a:p>
          </p:txBody>
        </p:sp>
      </p:grpSp>
      <p:sp>
        <p:nvSpPr>
          <p:cNvPr name="TextBox 9" id="9"/>
          <p:cNvSpPr txBox="true"/>
          <p:nvPr/>
        </p:nvSpPr>
        <p:spPr>
          <a:xfrm rot="0">
            <a:off x="3321652" y="1666264"/>
            <a:ext cx="11778584" cy="838309"/>
          </a:xfrm>
          <a:prstGeom prst="rect">
            <a:avLst/>
          </a:prstGeom>
        </p:spPr>
        <p:txBody>
          <a:bodyPr anchor="t" rtlCol="false" tIns="0" lIns="0" bIns="0" rIns="0">
            <a:spAutoFit/>
          </a:bodyPr>
          <a:lstStyle/>
          <a:p>
            <a:pPr algn="ctr" marL="0" indent="0" lvl="0">
              <a:lnSpc>
                <a:spcPts val="5100"/>
              </a:lnSpc>
            </a:pPr>
            <a:r>
              <a:rPr lang="en-US" sz="5313" spc="-318">
                <a:solidFill>
                  <a:srgbClr val="FFFFFF"/>
                </a:solidFill>
                <a:latin typeface="Rustic Printed"/>
                <a:ea typeface="Rustic Printed"/>
                <a:cs typeface="Rustic Printed"/>
                <a:sym typeface="Rustic Printed"/>
              </a:rPr>
              <a:t>TEAM MEMBERS</a:t>
            </a:r>
          </a:p>
        </p:txBody>
      </p:sp>
      <p:sp>
        <p:nvSpPr>
          <p:cNvPr name="TextBox 10" id="10"/>
          <p:cNvSpPr txBox="true"/>
          <p:nvPr/>
        </p:nvSpPr>
        <p:spPr>
          <a:xfrm rot="0">
            <a:off x="3184923" y="3627749"/>
            <a:ext cx="12052042" cy="495300"/>
          </a:xfrm>
          <a:prstGeom prst="rect">
            <a:avLst/>
          </a:prstGeom>
        </p:spPr>
        <p:txBody>
          <a:bodyPr anchor="t" rtlCol="false" tIns="0" lIns="0" bIns="0" rIns="0">
            <a:spAutoFit/>
          </a:bodyPr>
          <a:lstStyle/>
          <a:p>
            <a:pPr algn="ctr" marL="0" indent="0" lvl="0">
              <a:lnSpc>
                <a:spcPts val="4050"/>
              </a:lnSpc>
              <a:spcBef>
                <a:spcPct val="0"/>
              </a:spcBef>
            </a:pPr>
            <a:r>
              <a:rPr lang="en-US" b="true" sz="3000" spc="179" strike="noStrike" u="none">
                <a:solidFill>
                  <a:srgbClr val="FFFFFF"/>
                </a:solidFill>
                <a:latin typeface="Canva Sans Medium"/>
                <a:ea typeface="Canva Sans Medium"/>
                <a:cs typeface="Canva Sans Medium"/>
                <a:sym typeface="Canva Sans Medium"/>
              </a:rPr>
              <a:t>Suhail Mahmoud</a:t>
            </a:r>
          </a:p>
        </p:txBody>
      </p:sp>
      <p:grpSp>
        <p:nvGrpSpPr>
          <p:cNvPr name="Group 11" id="11"/>
          <p:cNvGrpSpPr/>
          <p:nvPr/>
        </p:nvGrpSpPr>
        <p:grpSpPr>
          <a:xfrm rot="0">
            <a:off x="2896576" y="4584450"/>
            <a:ext cx="12628737" cy="676464"/>
            <a:chOff x="0" y="0"/>
            <a:chExt cx="3326087" cy="178163"/>
          </a:xfrm>
        </p:grpSpPr>
        <p:sp>
          <p:nvSpPr>
            <p:cNvPr name="Freeform 12" id="12"/>
            <p:cNvSpPr/>
            <p:nvPr/>
          </p:nvSpPr>
          <p:spPr>
            <a:xfrm flipH="false" flipV="false" rot="0">
              <a:off x="0" y="0"/>
              <a:ext cx="3326087" cy="178163"/>
            </a:xfrm>
            <a:custGeom>
              <a:avLst/>
              <a:gdLst/>
              <a:ahLst/>
              <a:cxnLst/>
              <a:rect r="r" b="b" t="t" l="l"/>
              <a:pathLst>
                <a:path h="178163" w="3326087">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sp>
        <p:sp>
          <p:nvSpPr>
            <p:cNvPr name="TextBox 13" id="13"/>
            <p:cNvSpPr txBox="true"/>
            <p:nvPr/>
          </p:nvSpPr>
          <p:spPr>
            <a:xfrm>
              <a:off x="88900" y="-57150"/>
              <a:ext cx="3148287" cy="235313"/>
            </a:xfrm>
            <a:prstGeom prst="rect">
              <a:avLst/>
            </a:prstGeom>
          </p:spPr>
          <p:txBody>
            <a:bodyPr anchor="ctr" rtlCol="false" tIns="50800" lIns="50800" bIns="50800" rIns="50800"/>
            <a:lstStyle/>
            <a:p>
              <a:pPr algn="ctr">
                <a:lnSpc>
                  <a:spcPts val="4200"/>
                </a:lnSpc>
              </a:pPr>
            </a:p>
          </p:txBody>
        </p:sp>
      </p:grpSp>
      <p:grpSp>
        <p:nvGrpSpPr>
          <p:cNvPr name="Group 14" id="14"/>
          <p:cNvGrpSpPr/>
          <p:nvPr/>
        </p:nvGrpSpPr>
        <p:grpSpPr>
          <a:xfrm rot="0">
            <a:off x="2896576" y="5565713"/>
            <a:ext cx="12628737" cy="676464"/>
            <a:chOff x="0" y="0"/>
            <a:chExt cx="3326087" cy="178163"/>
          </a:xfrm>
        </p:grpSpPr>
        <p:sp>
          <p:nvSpPr>
            <p:cNvPr name="Freeform 15" id="15"/>
            <p:cNvSpPr/>
            <p:nvPr/>
          </p:nvSpPr>
          <p:spPr>
            <a:xfrm flipH="false" flipV="false" rot="0">
              <a:off x="0" y="0"/>
              <a:ext cx="3326087" cy="178163"/>
            </a:xfrm>
            <a:custGeom>
              <a:avLst/>
              <a:gdLst/>
              <a:ahLst/>
              <a:cxnLst/>
              <a:rect r="r" b="b" t="t" l="l"/>
              <a:pathLst>
                <a:path h="178163" w="3326087">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sp>
        <p:sp>
          <p:nvSpPr>
            <p:cNvPr name="TextBox 16" id="16"/>
            <p:cNvSpPr txBox="true"/>
            <p:nvPr/>
          </p:nvSpPr>
          <p:spPr>
            <a:xfrm>
              <a:off x="88900" y="-57150"/>
              <a:ext cx="3148287" cy="235313"/>
            </a:xfrm>
            <a:prstGeom prst="rect">
              <a:avLst/>
            </a:prstGeom>
          </p:spPr>
          <p:txBody>
            <a:bodyPr anchor="ctr" rtlCol="false" tIns="50800" lIns="50800" bIns="50800" rIns="50800"/>
            <a:lstStyle/>
            <a:p>
              <a:pPr algn="ctr">
                <a:lnSpc>
                  <a:spcPts val="4200"/>
                </a:lnSpc>
              </a:pPr>
            </a:p>
          </p:txBody>
        </p:sp>
      </p:grpSp>
      <p:grpSp>
        <p:nvGrpSpPr>
          <p:cNvPr name="Group 17" id="17"/>
          <p:cNvGrpSpPr/>
          <p:nvPr/>
        </p:nvGrpSpPr>
        <p:grpSpPr>
          <a:xfrm rot="0">
            <a:off x="2896576" y="6546977"/>
            <a:ext cx="12628737" cy="676464"/>
            <a:chOff x="0" y="0"/>
            <a:chExt cx="3326087" cy="178163"/>
          </a:xfrm>
        </p:grpSpPr>
        <p:sp>
          <p:nvSpPr>
            <p:cNvPr name="Freeform 18" id="18"/>
            <p:cNvSpPr/>
            <p:nvPr/>
          </p:nvSpPr>
          <p:spPr>
            <a:xfrm flipH="false" flipV="false" rot="0">
              <a:off x="0" y="0"/>
              <a:ext cx="3326087" cy="178163"/>
            </a:xfrm>
            <a:custGeom>
              <a:avLst/>
              <a:gdLst/>
              <a:ahLst/>
              <a:cxnLst/>
              <a:rect r="r" b="b" t="t" l="l"/>
              <a:pathLst>
                <a:path h="178163" w="3326087">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sp>
        <p:sp>
          <p:nvSpPr>
            <p:cNvPr name="TextBox 19" id="19"/>
            <p:cNvSpPr txBox="true"/>
            <p:nvPr/>
          </p:nvSpPr>
          <p:spPr>
            <a:xfrm>
              <a:off x="88900" y="-57150"/>
              <a:ext cx="3148287" cy="235313"/>
            </a:xfrm>
            <a:prstGeom prst="rect">
              <a:avLst/>
            </a:prstGeom>
          </p:spPr>
          <p:txBody>
            <a:bodyPr anchor="ctr" rtlCol="false" tIns="50800" lIns="50800" bIns="50800" rIns="50800"/>
            <a:lstStyle/>
            <a:p>
              <a:pPr algn="ctr">
                <a:lnSpc>
                  <a:spcPts val="4200"/>
                </a:lnSpc>
              </a:pPr>
            </a:p>
          </p:txBody>
        </p:sp>
      </p:grpSp>
      <p:grpSp>
        <p:nvGrpSpPr>
          <p:cNvPr name="Group 20" id="20"/>
          <p:cNvGrpSpPr/>
          <p:nvPr/>
        </p:nvGrpSpPr>
        <p:grpSpPr>
          <a:xfrm rot="0">
            <a:off x="2896576" y="7528241"/>
            <a:ext cx="12628737" cy="676464"/>
            <a:chOff x="0" y="0"/>
            <a:chExt cx="3326087" cy="178163"/>
          </a:xfrm>
        </p:grpSpPr>
        <p:sp>
          <p:nvSpPr>
            <p:cNvPr name="Freeform 21" id="21"/>
            <p:cNvSpPr/>
            <p:nvPr/>
          </p:nvSpPr>
          <p:spPr>
            <a:xfrm flipH="false" flipV="false" rot="0">
              <a:off x="0" y="0"/>
              <a:ext cx="3326087" cy="178163"/>
            </a:xfrm>
            <a:custGeom>
              <a:avLst/>
              <a:gdLst/>
              <a:ahLst/>
              <a:cxnLst/>
              <a:rect r="r" b="b" t="t" l="l"/>
              <a:pathLst>
                <a:path h="178163" w="3326087">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sp>
        <p:sp>
          <p:nvSpPr>
            <p:cNvPr name="TextBox 22" id="22"/>
            <p:cNvSpPr txBox="true"/>
            <p:nvPr/>
          </p:nvSpPr>
          <p:spPr>
            <a:xfrm>
              <a:off x="88900" y="-57150"/>
              <a:ext cx="3148287" cy="235313"/>
            </a:xfrm>
            <a:prstGeom prst="rect">
              <a:avLst/>
            </a:prstGeom>
          </p:spPr>
          <p:txBody>
            <a:bodyPr anchor="ctr" rtlCol="false" tIns="50800" lIns="50800" bIns="50800" rIns="50800"/>
            <a:lstStyle/>
            <a:p>
              <a:pPr algn="ctr">
                <a:lnSpc>
                  <a:spcPts val="4200"/>
                </a:lnSpc>
              </a:pPr>
            </a:p>
          </p:txBody>
        </p:sp>
      </p:grpSp>
      <p:grpSp>
        <p:nvGrpSpPr>
          <p:cNvPr name="Group 23" id="23"/>
          <p:cNvGrpSpPr/>
          <p:nvPr/>
        </p:nvGrpSpPr>
        <p:grpSpPr>
          <a:xfrm rot="0">
            <a:off x="2896576" y="8475318"/>
            <a:ext cx="12628737" cy="676464"/>
            <a:chOff x="0" y="0"/>
            <a:chExt cx="3326087" cy="178163"/>
          </a:xfrm>
        </p:grpSpPr>
        <p:sp>
          <p:nvSpPr>
            <p:cNvPr name="Freeform 24" id="24"/>
            <p:cNvSpPr/>
            <p:nvPr/>
          </p:nvSpPr>
          <p:spPr>
            <a:xfrm flipH="false" flipV="false" rot="0">
              <a:off x="0" y="0"/>
              <a:ext cx="3326087" cy="178163"/>
            </a:xfrm>
            <a:custGeom>
              <a:avLst/>
              <a:gdLst/>
              <a:ahLst/>
              <a:cxnLst/>
              <a:rect r="r" b="b" t="t" l="l"/>
              <a:pathLst>
                <a:path h="178163" w="3326087">
                  <a:moveTo>
                    <a:pt x="3326087" y="0"/>
                  </a:moveTo>
                  <a:lnTo>
                    <a:pt x="0" y="0"/>
                  </a:lnTo>
                  <a:lnTo>
                    <a:pt x="101600" y="89082"/>
                  </a:lnTo>
                  <a:lnTo>
                    <a:pt x="0" y="178163"/>
                  </a:lnTo>
                  <a:lnTo>
                    <a:pt x="3326087" y="178163"/>
                  </a:lnTo>
                  <a:lnTo>
                    <a:pt x="3224487" y="89082"/>
                  </a:lnTo>
                  <a:lnTo>
                    <a:pt x="3326087" y="0"/>
                  </a:lnTo>
                  <a:close/>
                </a:path>
              </a:pathLst>
            </a:custGeom>
            <a:solidFill>
              <a:srgbClr val="52BFAA"/>
            </a:solidFill>
          </p:spPr>
        </p:sp>
        <p:sp>
          <p:nvSpPr>
            <p:cNvPr name="TextBox 25" id="25"/>
            <p:cNvSpPr txBox="true"/>
            <p:nvPr/>
          </p:nvSpPr>
          <p:spPr>
            <a:xfrm>
              <a:off x="88900" y="-57150"/>
              <a:ext cx="3148287" cy="235313"/>
            </a:xfrm>
            <a:prstGeom prst="rect">
              <a:avLst/>
            </a:prstGeom>
          </p:spPr>
          <p:txBody>
            <a:bodyPr anchor="ctr" rtlCol="false" tIns="50800" lIns="50800" bIns="50800" rIns="50800"/>
            <a:lstStyle/>
            <a:p>
              <a:pPr algn="ctr">
                <a:lnSpc>
                  <a:spcPts val="4200"/>
                </a:lnSpc>
              </a:pPr>
            </a:p>
          </p:txBody>
        </p:sp>
      </p:grpSp>
      <p:sp>
        <p:nvSpPr>
          <p:cNvPr name="TextBox 26" id="26"/>
          <p:cNvSpPr txBox="true"/>
          <p:nvPr/>
        </p:nvSpPr>
        <p:spPr>
          <a:xfrm rot="0">
            <a:off x="3184923" y="4632263"/>
            <a:ext cx="12052042" cy="495300"/>
          </a:xfrm>
          <a:prstGeom prst="rect">
            <a:avLst/>
          </a:prstGeom>
        </p:spPr>
        <p:txBody>
          <a:bodyPr anchor="t" rtlCol="false" tIns="0" lIns="0" bIns="0" rIns="0">
            <a:spAutoFit/>
          </a:bodyPr>
          <a:lstStyle/>
          <a:p>
            <a:pPr algn="ctr" marL="0" indent="0" lvl="0">
              <a:lnSpc>
                <a:spcPts val="4050"/>
              </a:lnSpc>
              <a:spcBef>
                <a:spcPct val="0"/>
              </a:spcBef>
            </a:pPr>
            <a:r>
              <a:rPr lang="en-US" b="true" sz="3000" spc="179">
                <a:solidFill>
                  <a:srgbClr val="FFFFFF"/>
                </a:solidFill>
                <a:latin typeface="Canva Sans Medium"/>
                <a:ea typeface="Canva Sans Medium"/>
                <a:cs typeface="Canva Sans Medium"/>
                <a:sym typeface="Canva Sans Medium"/>
              </a:rPr>
              <a:t>Heba Shaaban</a:t>
            </a:r>
          </a:p>
        </p:txBody>
      </p:sp>
      <p:sp>
        <p:nvSpPr>
          <p:cNvPr name="TextBox 27" id="27"/>
          <p:cNvSpPr txBox="true"/>
          <p:nvPr/>
        </p:nvSpPr>
        <p:spPr>
          <a:xfrm rot="0">
            <a:off x="3184923" y="5637245"/>
            <a:ext cx="12052042" cy="495300"/>
          </a:xfrm>
          <a:prstGeom prst="rect">
            <a:avLst/>
          </a:prstGeom>
        </p:spPr>
        <p:txBody>
          <a:bodyPr anchor="t" rtlCol="false" tIns="0" lIns="0" bIns="0" rIns="0">
            <a:spAutoFit/>
          </a:bodyPr>
          <a:lstStyle/>
          <a:p>
            <a:pPr algn="ctr" marL="0" indent="0" lvl="0">
              <a:lnSpc>
                <a:spcPts val="4050"/>
              </a:lnSpc>
              <a:spcBef>
                <a:spcPct val="0"/>
              </a:spcBef>
            </a:pPr>
            <a:r>
              <a:rPr lang="en-US" b="true" sz="3000" spc="179">
                <a:solidFill>
                  <a:srgbClr val="FFFFFF"/>
                </a:solidFill>
                <a:latin typeface="Canva Sans Medium"/>
                <a:ea typeface="Canva Sans Medium"/>
                <a:cs typeface="Canva Sans Medium"/>
                <a:sym typeface="Canva Sans Medium"/>
              </a:rPr>
              <a:t>Abdelrahman Hamdi</a:t>
            </a:r>
          </a:p>
        </p:txBody>
      </p:sp>
      <p:sp>
        <p:nvSpPr>
          <p:cNvPr name="TextBox 28" id="28"/>
          <p:cNvSpPr txBox="true"/>
          <p:nvPr/>
        </p:nvSpPr>
        <p:spPr>
          <a:xfrm rot="0">
            <a:off x="3184923" y="6618509"/>
            <a:ext cx="12052042" cy="495300"/>
          </a:xfrm>
          <a:prstGeom prst="rect">
            <a:avLst/>
          </a:prstGeom>
        </p:spPr>
        <p:txBody>
          <a:bodyPr anchor="t" rtlCol="false" tIns="0" lIns="0" bIns="0" rIns="0">
            <a:spAutoFit/>
          </a:bodyPr>
          <a:lstStyle/>
          <a:p>
            <a:pPr algn="ctr" marL="0" indent="0" lvl="0">
              <a:lnSpc>
                <a:spcPts val="4050"/>
              </a:lnSpc>
              <a:spcBef>
                <a:spcPct val="0"/>
              </a:spcBef>
            </a:pPr>
            <a:r>
              <a:rPr lang="en-US" b="true" sz="3000" spc="179">
                <a:solidFill>
                  <a:srgbClr val="FFFFFF"/>
                </a:solidFill>
                <a:latin typeface="Canva Sans Medium"/>
                <a:ea typeface="Canva Sans Medium"/>
                <a:cs typeface="Canva Sans Medium"/>
                <a:sym typeface="Canva Sans Medium"/>
              </a:rPr>
              <a:t>Rana Ahmed </a:t>
            </a:r>
          </a:p>
        </p:txBody>
      </p:sp>
      <p:sp>
        <p:nvSpPr>
          <p:cNvPr name="TextBox 29" id="29"/>
          <p:cNvSpPr txBox="true"/>
          <p:nvPr/>
        </p:nvSpPr>
        <p:spPr>
          <a:xfrm rot="0">
            <a:off x="3184923" y="7599773"/>
            <a:ext cx="12052042" cy="495300"/>
          </a:xfrm>
          <a:prstGeom prst="rect">
            <a:avLst/>
          </a:prstGeom>
        </p:spPr>
        <p:txBody>
          <a:bodyPr anchor="t" rtlCol="false" tIns="0" lIns="0" bIns="0" rIns="0">
            <a:spAutoFit/>
          </a:bodyPr>
          <a:lstStyle/>
          <a:p>
            <a:pPr algn="ctr" marL="0" indent="0" lvl="0">
              <a:lnSpc>
                <a:spcPts val="4050"/>
              </a:lnSpc>
              <a:spcBef>
                <a:spcPct val="0"/>
              </a:spcBef>
            </a:pPr>
            <a:r>
              <a:rPr lang="en-US" b="true" sz="3000" spc="179">
                <a:solidFill>
                  <a:srgbClr val="FFFFFF"/>
                </a:solidFill>
                <a:latin typeface="Canva Sans Medium"/>
                <a:ea typeface="Canva Sans Medium"/>
                <a:cs typeface="Canva Sans Medium"/>
                <a:sym typeface="Canva Sans Medium"/>
              </a:rPr>
              <a:t>Abdelrahman Osama</a:t>
            </a:r>
          </a:p>
        </p:txBody>
      </p:sp>
      <p:sp>
        <p:nvSpPr>
          <p:cNvPr name="TextBox 30" id="30"/>
          <p:cNvSpPr txBox="true"/>
          <p:nvPr/>
        </p:nvSpPr>
        <p:spPr>
          <a:xfrm rot="0">
            <a:off x="3321652" y="8546850"/>
            <a:ext cx="12052042" cy="495300"/>
          </a:xfrm>
          <a:prstGeom prst="rect">
            <a:avLst/>
          </a:prstGeom>
        </p:spPr>
        <p:txBody>
          <a:bodyPr anchor="t" rtlCol="false" tIns="0" lIns="0" bIns="0" rIns="0">
            <a:spAutoFit/>
          </a:bodyPr>
          <a:lstStyle/>
          <a:p>
            <a:pPr algn="ctr" marL="0" indent="0" lvl="0">
              <a:lnSpc>
                <a:spcPts val="4050"/>
              </a:lnSpc>
              <a:spcBef>
                <a:spcPct val="0"/>
              </a:spcBef>
            </a:pPr>
            <a:r>
              <a:rPr lang="en-US" b="true" sz="3000" spc="179">
                <a:solidFill>
                  <a:srgbClr val="FFFFFF"/>
                </a:solidFill>
                <a:latin typeface="Canva Sans Medium"/>
                <a:ea typeface="Canva Sans Medium"/>
                <a:cs typeface="Canva Sans Medium"/>
                <a:sym typeface="Canva Sans Medium"/>
              </a:rPr>
              <a:t>Habiba A. Abdulkader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18651" y="2758021"/>
            <a:ext cx="16250698" cy="6500279"/>
          </a:xfrm>
          <a:custGeom>
            <a:avLst/>
            <a:gdLst/>
            <a:ahLst/>
            <a:cxnLst/>
            <a:rect r="r" b="b" t="t" l="l"/>
            <a:pathLst>
              <a:path h="6500279" w="16250698">
                <a:moveTo>
                  <a:pt x="0" y="0"/>
                </a:moveTo>
                <a:lnTo>
                  <a:pt x="16250698" y="0"/>
                </a:lnTo>
                <a:lnTo>
                  <a:pt x="16250698" y="6500279"/>
                </a:lnTo>
                <a:lnTo>
                  <a:pt x="0" y="6500279"/>
                </a:lnTo>
                <a:lnTo>
                  <a:pt x="0" y="0"/>
                </a:lnTo>
                <a:close/>
              </a:path>
            </a:pathLst>
          </a:custGeom>
          <a:blipFill>
            <a:blip r:embed="rId3"/>
            <a:stretch>
              <a:fillRect l="0" t="0" r="0" b="0"/>
            </a:stretch>
          </a:blipFill>
        </p:spPr>
      </p:sp>
      <p:sp>
        <p:nvSpPr>
          <p:cNvPr name="TextBox 7" id="7"/>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Result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6" id="6"/>
          <p:cNvGraphicFramePr>
            <a:graphicFrameLocks noGrp="true"/>
          </p:cNvGraphicFramePr>
          <p:nvPr/>
        </p:nvGraphicFramePr>
        <p:xfrm>
          <a:off x="1028700" y="3086100"/>
          <a:ext cx="16230600" cy="6172200"/>
        </p:xfrm>
        <a:graphic>
          <a:graphicData uri="http://schemas.openxmlformats.org/drawingml/2006/table">
            <a:tbl>
              <a:tblPr/>
              <a:tblGrid>
                <a:gridCol w="2705100"/>
                <a:gridCol w="2705100"/>
                <a:gridCol w="2705100"/>
                <a:gridCol w="2705100"/>
                <a:gridCol w="2705100"/>
                <a:gridCol w="2705100"/>
              </a:tblGrid>
              <a:tr h="2057400">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Model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VAL_Accuracy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Test_Accuracy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Precision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Recall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F1-Score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057400">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Resnet50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77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62.91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33.50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79.09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47.07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057400">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Inception</a:t>
                      </a:r>
                      <a:endParaRPr lang="en-US" sz="1100"/>
                    </a:p>
                    <a:p>
                      <a:pPr algn="ctr">
                        <a:lnSpc>
                          <a:spcPts val="3359"/>
                        </a:lnSpc>
                      </a:pPr>
                      <a:r>
                        <a:rPr lang="en-US" sz="2399" b="true">
                          <a:solidFill>
                            <a:srgbClr val="FFFFFF"/>
                          </a:solidFill>
                          <a:latin typeface="Open Sans Bold"/>
                          <a:ea typeface="Open Sans Bold"/>
                          <a:cs typeface="Open Sans Bold"/>
                          <a:sym typeface="Open Sans Bold"/>
                        </a:rPr>
                        <a:t>Resnet-V1</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90.28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95.13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85.67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92.03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88.74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Result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304118" y="1896373"/>
            <a:ext cx="2528233" cy="2416659"/>
            <a:chOff x="0" y="0"/>
            <a:chExt cx="665872" cy="636486"/>
          </a:xfrm>
        </p:grpSpPr>
        <p:sp>
          <p:nvSpPr>
            <p:cNvPr name="Freeform 4" id="4"/>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5" id="5"/>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08</a:t>
              </a:r>
            </a:p>
          </p:txBody>
        </p:sp>
      </p:grpSp>
      <p:sp>
        <p:nvSpPr>
          <p:cNvPr name="Freeform 6" id="6"/>
          <p:cNvSpPr/>
          <p:nvPr/>
        </p:nvSpPr>
        <p:spPr>
          <a:xfrm flipH="false" flipV="false" rot="0">
            <a:off x="10316469" y="3411640"/>
            <a:ext cx="5658755" cy="3847953"/>
          </a:xfrm>
          <a:custGeom>
            <a:avLst/>
            <a:gdLst/>
            <a:ahLst/>
            <a:cxnLst/>
            <a:rect r="r" b="b" t="t" l="l"/>
            <a:pathLst>
              <a:path h="3847953" w="5658755">
                <a:moveTo>
                  <a:pt x="0" y="0"/>
                </a:moveTo>
                <a:lnTo>
                  <a:pt x="5658755" y="0"/>
                </a:lnTo>
                <a:lnTo>
                  <a:pt x="5658755" y="3847953"/>
                </a:lnTo>
                <a:lnTo>
                  <a:pt x="0" y="3847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04118" y="4468767"/>
            <a:ext cx="9012351" cy="2790827"/>
          </a:xfrm>
          <a:prstGeom prst="rect">
            <a:avLst/>
          </a:prstGeom>
        </p:spPr>
        <p:txBody>
          <a:bodyPr anchor="t" rtlCol="false" tIns="0" lIns="0" bIns="0" rIns="0">
            <a:spAutoFit/>
          </a:bodyPr>
          <a:lstStyle/>
          <a:p>
            <a:pPr algn="l">
              <a:lnSpc>
                <a:spcPts val="9600"/>
              </a:lnSpc>
            </a:pPr>
            <a:r>
              <a:rPr lang="en-US" sz="10000" spc="-600">
                <a:solidFill>
                  <a:srgbClr val="0B4E7C"/>
                </a:solidFill>
                <a:latin typeface="Rustic Printed"/>
                <a:ea typeface="Rustic Printed"/>
                <a:cs typeface="Rustic Printed"/>
                <a:sym typeface="Rustic Printed"/>
              </a:rPr>
              <a:t>ID DATA</a:t>
            </a:r>
          </a:p>
          <a:p>
            <a:pPr algn="l" marL="0" indent="0" lvl="0">
              <a:lnSpc>
                <a:spcPts val="9600"/>
              </a:lnSpc>
            </a:pPr>
            <a:r>
              <a:rPr lang="en-US" sz="10000" spc="-600">
                <a:solidFill>
                  <a:srgbClr val="0B4E7C"/>
                </a:solidFill>
                <a:latin typeface="Rustic Printed"/>
                <a:ea typeface="Rustic Printed"/>
                <a:cs typeface="Rustic Printed"/>
                <a:sym typeface="Rustic Printed"/>
              </a:rPr>
              <a:t>EXTRACTION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0275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ID VERIFICATION</a:t>
            </a:r>
          </a:p>
        </p:txBody>
      </p:sp>
      <p:sp>
        <p:nvSpPr>
          <p:cNvPr name="TextBox 7" id="7"/>
          <p:cNvSpPr txBox="true"/>
          <p:nvPr/>
        </p:nvSpPr>
        <p:spPr>
          <a:xfrm rot="0">
            <a:off x="1756112" y="3823141"/>
            <a:ext cx="14775777" cy="1009650"/>
          </a:xfrm>
          <a:prstGeom prst="rect">
            <a:avLst/>
          </a:prstGeom>
        </p:spPr>
        <p:txBody>
          <a:bodyPr anchor="t" rtlCol="false" tIns="0" lIns="0" bIns="0" rIns="0">
            <a:spAutoFit/>
          </a:bodyPr>
          <a:lstStyle/>
          <a:p>
            <a:pPr algn="l">
              <a:lnSpc>
                <a:spcPts val="4050"/>
              </a:lnSpc>
            </a:pPr>
            <a:r>
              <a:rPr lang="en-US" sz="3000" spc="179" b="true">
                <a:solidFill>
                  <a:srgbClr val="FFFFFF"/>
                </a:solidFill>
                <a:latin typeface="Canva Sans Bold"/>
                <a:ea typeface="Canva Sans Bold"/>
                <a:cs typeface="Canva Sans Bold"/>
                <a:sym typeface="Canva Sans Bold"/>
              </a:rPr>
              <a:t>Why Do We Need ID Verification?</a:t>
            </a:r>
          </a:p>
          <a:p>
            <a:pPr algn="l">
              <a:lnSpc>
                <a:spcPts val="4050"/>
              </a:lnSpc>
              <a:spcBef>
                <a:spcPct val="0"/>
              </a:spcBef>
            </a:pPr>
          </a:p>
        </p:txBody>
      </p:sp>
      <p:sp>
        <p:nvSpPr>
          <p:cNvPr name="TextBox 8" id="8"/>
          <p:cNvSpPr txBox="true"/>
          <p:nvPr/>
        </p:nvSpPr>
        <p:spPr>
          <a:xfrm rot="0">
            <a:off x="1756112" y="5771309"/>
            <a:ext cx="14775777" cy="203835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 In digital voting s</a:t>
            </a:r>
            <a:r>
              <a:rPr lang="en-US" b="true" sz="3000" spc="179">
                <a:solidFill>
                  <a:srgbClr val="FFFFFF"/>
                </a:solidFill>
                <a:latin typeface="Canva Sans Bold"/>
                <a:ea typeface="Canva Sans Bold"/>
                <a:cs typeface="Canva Sans Bold"/>
                <a:sym typeface="Canva Sans Bold"/>
              </a:rPr>
              <a:t>ystems, anyone can enter a national ID number manually.</a:t>
            </a:r>
          </a:p>
          <a:p>
            <a:pPr algn="l">
              <a:lnSpc>
                <a:spcPts val="4050"/>
              </a:lnSpc>
            </a:pPr>
            <a:r>
              <a:rPr lang="en-US" sz="3000" spc="179" b="true">
                <a:solidFill>
                  <a:srgbClr val="FFFFFF"/>
                </a:solidFill>
                <a:latin typeface="Canva Sans Bold"/>
                <a:ea typeface="Canva Sans Bold"/>
                <a:cs typeface="Canva Sans Bold"/>
                <a:sym typeface="Canva Sans Bold"/>
              </a:rPr>
              <a:t>      But…</a:t>
            </a:r>
          </a:p>
          <a:p>
            <a:pPr algn="l">
              <a:lnSpc>
                <a:spcPts val="4050"/>
              </a:lnSpc>
              <a:spcBef>
                <a:spcPct val="0"/>
              </a:spcBef>
            </a:pPr>
            <a:r>
              <a:rPr lang="en-US" b="true" sz="3000" spc="179">
                <a:solidFill>
                  <a:srgbClr val="FFFFFF"/>
                </a:solidFill>
                <a:latin typeface="Canva Sans Bold"/>
                <a:ea typeface="Canva Sans Bold"/>
                <a:cs typeface="Canva Sans Bold"/>
                <a:sym typeface="Canva Sans Bold"/>
              </a:rPr>
              <a:t>      ➡️ How do we know if this number really matches the person's ID?</a:t>
            </a:r>
          </a:p>
        </p:txBody>
      </p:sp>
      <p:sp>
        <p:nvSpPr>
          <p:cNvPr name="TextBox 9" id="9"/>
          <p:cNvSpPr txBox="true"/>
          <p:nvPr/>
        </p:nvSpPr>
        <p:spPr>
          <a:xfrm rot="0">
            <a:off x="2126650" y="4613716"/>
            <a:ext cx="3622598" cy="937451"/>
          </a:xfrm>
          <a:prstGeom prst="rect">
            <a:avLst/>
          </a:prstGeom>
        </p:spPr>
        <p:txBody>
          <a:bodyPr anchor="t" rtlCol="false" tIns="0" lIns="0" bIns="0" rIns="0">
            <a:spAutoFit/>
          </a:bodyPr>
          <a:lstStyle/>
          <a:p>
            <a:pPr algn="ctr">
              <a:lnSpc>
                <a:spcPts val="6605"/>
              </a:lnSpc>
            </a:pPr>
            <a:r>
              <a:rPr lang="en-US" sz="4718" b="true">
                <a:solidFill>
                  <a:srgbClr val="FFFFFF"/>
                </a:solidFill>
                <a:latin typeface="Overpass Ultra-Bold"/>
                <a:ea typeface="Overpass Ultra-Bold"/>
                <a:cs typeface="Overpass Ultra-Bold"/>
                <a:sym typeface="Overpass Ultra-Bold"/>
              </a:rPr>
              <a:t>🧾 Problem:</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ID VERIFICATION</a:t>
            </a:r>
          </a:p>
        </p:txBody>
      </p:sp>
      <p:sp>
        <p:nvSpPr>
          <p:cNvPr name="TextBox 7" id="7"/>
          <p:cNvSpPr txBox="true"/>
          <p:nvPr/>
        </p:nvSpPr>
        <p:spPr>
          <a:xfrm rot="0">
            <a:off x="1756112" y="4794691"/>
            <a:ext cx="14775777" cy="2038350"/>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FFFFFF"/>
                </a:solidFill>
                <a:latin typeface="Canva Sans Bold"/>
                <a:ea typeface="Canva Sans Bold"/>
                <a:cs typeface="Canva Sans Bold"/>
                <a:sym typeface="Canva Sans Bold"/>
              </a:rPr>
              <a:t> We detect and ex</a:t>
            </a:r>
            <a:r>
              <a:rPr lang="en-US" b="true" sz="3000" spc="179">
                <a:solidFill>
                  <a:srgbClr val="FFFFFF"/>
                </a:solidFill>
                <a:latin typeface="Canva Sans Bold"/>
                <a:ea typeface="Canva Sans Bold"/>
                <a:cs typeface="Canva Sans Bold"/>
                <a:sym typeface="Canva Sans Bold"/>
              </a:rPr>
              <a:t>tract the national ID number directly from the uploaded ID image (using our YOLOv8 models and OCR), then:</a:t>
            </a:r>
          </a:p>
          <a:p>
            <a:pPr algn="l">
              <a:lnSpc>
                <a:spcPts val="4050"/>
              </a:lnSpc>
            </a:pPr>
            <a:r>
              <a:rPr lang="en-US" sz="3000" spc="179" b="true">
                <a:solidFill>
                  <a:srgbClr val="FFFFFF"/>
                </a:solidFill>
                <a:latin typeface="Canva Sans Bold"/>
                <a:ea typeface="Canva Sans Bold"/>
                <a:cs typeface="Canva Sans Bold"/>
                <a:sym typeface="Canva Sans Bold"/>
              </a:rPr>
              <a:t>    🟡 Compare it with the manually entered ID number</a:t>
            </a:r>
          </a:p>
          <a:p>
            <a:pPr algn="l">
              <a:lnSpc>
                <a:spcPts val="4050"/>
              </a:lnSpc>
              <a:spcBef>
                <a:spcPct val="0"/>
              </a:spcBef>
            </a:pPr>
          </a:p>
        </p:txBody>
      </p:sp>
      <p:sp>
        <p:nvSpPr>
          <p:cNvPr name="TextBox 8" id="8"/>
          <p:cNvSpPr txBox="true"/>
          <p:nvPr/>
        </p:nvSpPr>
        <p:spPr>
          <a:xfrm rot="0">
            <a:off x="1756112" y="3054733"/>
            <a:ext cx="5348358" cy="977524"/>
          </a:xfrm>
          <a:prstGeom prst="rect">
            <a:avLst/>
          </a:prstGeom>
        </p:spPr>
        <p:txBody>
          <a:bodyPr anchor="t" rtlCol="false" tIns="0" lIns="0" bIns="0" rIns="0">
            <a:spAutoFit/>
          </a:bodyPr>
          <a:lstStyle/>
          <a:p>
            <a:pPr algn="ctr">
              <a:lnSpc>
                <a:spcPts val="6974"/>
              </a:lnSpc>
            </a:pPr>
            <a:r>
              <a:rPr lang="en-US" sz="4981" b="true">
                <a:solidFill>
                  <a:srgbClr val="FFFFFF"/>
                </a:solidFill>
                <a:latin typeface="Overpass Ultra-Bold"/>
                <a:ea typeface="Overpass Ultra-Bold"/>
                <a:cs typeface="Overpass Ultra-Bold"/>
                <a:sym typeface="Overpass Ultra-Bold"/>
              </a:rPr>
              <a:t>🎯 Our Solution: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381" r="0" b="-5381"/>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DataSet:</a:t>
            </a:r>
          </a:p>
        </p:txBody>
      </p:sp>
      <p:sp>
        <p:nvSpPr>
          <p:cNvPr name="TextBox 7" id="7"/>
          <p:cNvSpPr txBox="true"/>
          <p:nvPr/>
        </p:nvSpPr>
        <p:spPr>
          <a:xfrm rot="0">
            <a:off x="1438566" y="2862314"/>
            <a:ext cx="14610522" cy="5263515"/>
          </a:xfrm>
          <a:prstGeom prst="rect">
            <a:avLst/>
          </a:prstGeom>
        </p:spPr>
        <p:txBody>
          <a:bodyPr anchor="t" rtlCol="false" tIns="0" lIns="0" bIns="0" rIns="0">
            <a:spAutoFit/>
          </a:bodyPr>
          <a:lstStyle/>
          <a:p>
            <a:pPr algn="l" marL="734058" indent="-367029" lvl="1">
              <a:lnSpc>
                <a:spcPts val="4589"/>
              </a:lnSpc>
              <a:buFont typeface="Arial"/>
              <a:buChar char="•"/>
            </a:pPr>
            <a:r>
              <a:rPr lang="en-US" b="true" sz="3399" spc="203">
                <a:solidFill>
                  <a:srgbClr val="52BFAA"/>
                </a:solidFill>
                <a:latin typeface="Canva Sans Bold"/>
                <a:ea typeface="Canva Sans Bold"/>
                <a:cs typeface="Canva Sans Bold"/>
                <a:sym typeface="Canva Sans Bold"/>
              </a:rPr>
              <a:t>Dataset Name: </a:t>
            </a:r>
            <a:r>
              <a:rPr lang="en-US" b="true" sz="3399" spc="203">
                <a:solidFill>
                  <a:srgbClr val="FFFFFF"/>
                </a:solidFill>
                <a:latin typeface="Canva Sans Bold"/>
                <a:ea typeface="Canva Sans Bold"/>
                <a:cs typeface="Canva Sans Bold"/>
                <a:sym typeface="Canva Sans Bold"/>
              </a:rPr>
              <a:t>Egyptian-ID-Dataset</a:t>
            </a:r>
          </a:p>
          <a:p>
            <a:pPr algn="l" marL="734058" indent="-367029" lvl="1">
              <a:lnSpc>
                <a:spcPts val="4589"/>
              </a:lnSpc>
              <a:buFont typeface="Arial"/>
              <a:buChar char="•"/>
            </a:pPr>
            <a:r>
              <a:rPr lang="en-US" b="true" sz="3399" spc="203">
                <a:solidFill>
                  <a:srgbClr val="52BFAA"/>
                </a:solidFill>
                <a:latin typeface="Canva Sans Bold"/>
                <a:ea typeface="Canva Sans Bold"/>
                <a:cs typeface="Canva Sans Bold"/>
                <a:sym typeface="Canva Sans Bold"/>
              </a:rPr>
              <a:t>Sources: </a:t>
            </a:r>
            <a:r>
              <a:rPr lang="en-US" b="true" sz="3399" spc="203">
                <a:solidFill>
                  <a:srgbClr val="FFFFFF"/>
                </a:solidFill>
                <a:latin typeface="Canva Sans Bold"/>
                <a:ea typeface="Canva Sans Bold"/>
                <a:cs typeface="Canva Sans Bold"/>
                <a:sym typeface="Canva Sans Bold"/>
              </a:rPr>
              <a:t> Roboflow</a:t>
            </a:r>
          </a:p>
          <a:p>
            <a:pPr algn="l" marL="647700" indent="-323850" lvl="1">
              <a:lnSpc>
                <a:spcPts val="4050"/>
              </a:lnSpc>
              <a:buFont typeface="Arial"/>
              <a:buChar char="•"/>
            </a:pPr>
            <a:r>
              <a:rPr lang="en-US" b="true" sz="3000" spc="179">
                <a:solidFill>
                  <a:srgbClr val="52BFAA"/>
                </a:solidFill>
                <a:latin typeface="Canva Sans Bold"/>
                <a:ea typeface="Canva Sans Bold"/>
                <a:cs typeface="Canva Sans Bold"/>
                <a:sym typeface="Canva Sans Bold"/>
              </a:rPr>
              <a:t>Usage Breakdown:</a:t>
            </a:r>
          </a:p>
          <a:p>
            <a:pPr algn="l" marL="1295400" indent="-431800" lvl="2">
              <a:lnSpc>
                <a:spcPts val="4050"/>
              </a:lnSpc>
              <a:buFont typeface="Arial"/>
              <a:buChar char="⚬"/>
            </a:pPr>
            <a:r>
              <a:rPr lang="en-US" sz="3000" spc="179">
                <a:solidFill>
                  <a:srgbClr val="52BFAA"/>
                </a:solidFill>
                <a:latin typeface="Canva Sans"/>
                <a:ea typeface="Canva Sans"/>
                <a:cs typeface="Canva Sans"/>
                <a:sym typeface="Canva Sans"/>
              </a:rPr>
              <a:t>for </a:t>
            </a:r>
            <a:r>
              <a:rPr lang="en-US" sz="3000" spc="179">
                <a:solidFill>
                  <a:srgbClr val="52BFAA"/>
                </a:solidFill>
                <a:latin typeface="Canva Sans"/>
                <a:ea typeface="Canva Sans"/>
                <a:cs typeface="Canva Sans"/>
                <a:sym typeface="Canva Sans"/>
              </a:rPr>
              <a:t>YOLO Model 1 (ID Detection):</a:t>
            </a:r>
            <a:r>
              <a:rPr lang="en-US" sz="3000" spc="179">
                <a:solidFill>
                  <a:srgbClr val="FFFFFF"/>
                </a:solidFill>
                <a:latin typeface="Canva Sans"/>
                <a:ea typeface="Canva Sans"/>
                <a:cs typeface="Canva Sans"/>
                <a:sym typeface="Canva Sans"/>
              </a:rPr>
              <a:t> 4200 images to detect ID cards within larger images</a:t>
            </a:r>
          </a:p>
          <a:p>
            <a:pPr algn="l" marL="1295400" indent="-431800" lvl="2">
              <a:lnSpc>
                <a:spcPts val="4050"/>
              </a:lnSpc>
              <a:buFont typeface="Arial"/>
              <a:buChar char="⚬"/>
            </a:pPr>
            <a:r>
              <a:rPr lang="en-US" sz="3000" spc="179">
                <a:solidFill>
                  <a:srgbClr val="52BFAA"/>
                </a:solidFill>
                <a:latin typeface="Canva Sans"/>
                <a:ea typeface="Canva Sans"/>
                <a:cs typeface="Canva Sans"/>
                <a:sym typeface="Canva Sans"/>
              </a:rPr>
              <a:t>for </a:t>
            </a:r>
            <a:r>
              <a:rPr lang="en-US" sz="3000" spc="179">
                <a:solidFill>
                  <a:srgbClr val="52BFAA"/>
                </a:solidFill>
                <a:latin typeface="Canva Sans"/>
                <a:ea typeface="Canva Sans"/>
                <a:cs typeface="Canva Sans"/>
                <a:sym typeface="Canva Sans"/>
              </a:rPr>
              <a:t>YOLO Model 2 (Field Detection):</a:t>
            </a:r>
            <a:r>
              <a:rPr lang="en-US" sz="3000" spc="179">
                <a:solidFill>
                  <a:srgbClr val="FFFFFF"/>
                </a:solidFill>
                <a:latin typeface="Canva Sans"/>
                <a:ea typeface="Canva Sans"/>
                <a:cs typeface="Canva Sans"/>
                <a:sym typeface="Canva Sans"/>
              </a:rPr>
              <a:t> 150 images to detect fields like Name, ID Number, Birthdate, etc.</a:t>
            </a:r>
          </a:p>
          <a:p>
            <a:pPr algn="l">
              <a:lnSpc>
                <a:spcPts val="4050"/>
              </a:lnSpc>
            </a:pPr>
          </a:p>
          <a:p>
            <a:pPr algn="l">
              <a:lnSpc>
                <a:spcPts val="4050"/>
              </a:lnSpc>
              <a:spcBef>
                <a:spcPct val="0"/>
              </a:spcBef>
            </a:pPr>
          </a:p>
          <a:p>
            <a:pPr algn="l">
              <a:lnSpc>
                <a:spcPts val="4050"/>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084394" y="3853574"/>
            <a:ext cx="5361358" cy="3649287"/>
            <a:chOff x="0" y="0"/>
            <a:chExt cx="1412045" cy="961129"/>
          </a:xfrm>
        </p:grpSpPr>
        <p:sp>
          <p:nvSpPr>
            <p:cNvPr name="Freeform 7" id="7"/>
            <p:cNvSpPr/>
            <p:nvPr/>
          </p:nvSpPr>
          <p:spPr>
            <a:xfrm flipH="false" flipV="false" rot="0">
              <a:off x="0" y="0"/>
              <a:ext cx="1412045" cy="961129"/>
            </a:xfrm>
            <a:custGeom>
              <a:avLst/>
              <a:gdLst/>
              <a:ahLst/>
              <a:cxnLst/>
              <a:rect r="r" b="b" t="t" l="l"/>
              <a:pathLst>
                <a:path h="961129" w="1412045">
                  <a:moveTo>
                    <a:pt x="73645" y="0"/>
                  </a:moveTo>
                  <a:lnTo>
                    <a:pt x="1338400" y="0"/>
                  </a:lnTo>
                  <a:cubicBezTo>
                    <a:pt x="1357932" y="0"/>
                    <a:pt x="1376664" y="7759"/>
                    <a:pt x="1390475" y="21570"/>
                  </a:cubicBezTo>
                  <a:cubicBezTo>
                    <a:pt x="1404286" y="35381"/>
                    <a:pt x="1412045" y="54113"/>
                    <a:pt x="1412045" y="73645"/>
                  </a:cubicBezTo>
                  <a:lnTo>
                    <a:pt x="1412045" y="887484"/>
                  </a:lnTo>
                  <a:cubicBezTo>
                    <a:pt x="1412045" y="907016"/>
                    <a:pt x="1404286" y="925748"/>
                    <a:pt x="1390475" y="939559"/>
                  </a:cubicBezTo>
                  <a:cubicBezTo>
                    <a:pt x="1376664" y="953370"/>
                    <a:pt x="1357932" y="961129"/>
                    <a:pt x="1338400" y="961129"/>
                  </a:cubicBezTo>
                  <a:lnTo>
                    <a:pt x="73645" y="961129"/>
                  </a:lnTo>
                  <a:cubicBezTo>
                    <a:pt x="54113" y="961129"/>
                    <a:pt x="35381" y="953370"/>
                    <a:pt x="21570" y="939559"/>
                  </a:cubicBezTo>
                  <a:cubicBezTo>
                    <a:pt x="7759" y="925748"/>
                    <a:pt x="0" y="907016"/>
                    <a:pt x="0" y="887484"/>
                  </a:cubicBezTo>
                  <a:lnTo>
                    <a:pt x="0" y="73645"/>
                  </a:lnTo>
                  <a:cubicBezTo>
                    <a:pt x="0" y="54113"/>
                    <a:pt x="7759" y="35381"/>
                    <a:pt x="21570" y="21570"/>
                  </a:cubicBezTo>
                  <a:cubicBezTo>
                    <a:pt x="35381" y="7759"/>
                    <a:pt x="54113" y="0"/>
                    <a:pt x="73645" y="0"/>
                  </a:cubicBezTo>
                  <a:close/>
                </a:path>
              </a:pathLst>
            </a:custGeom>
            <a:solidFill>
              <a:srgbClr val="77C4B5"/>
            </a:solidFill>
          </p:spPr>
        </p:sp>
        <p:sp>
          <p:nvSpPr>
            <p:cNvPr name="TextBox 8" id="8"/>
            <p:cNvSpPr txBox="true"/>
            <p:nvPr/>
          </p:nvSpPr>
          <p:spPr>
            <a:xfrm>
              <a:off x="0" y="-76200"/>
              <a:ext cx="1412045" cy="1037329"/>
            </a:xfrm>
            <a:prstGeom prst="rect">
              <a:avLst/>
            </a:prstGeom>
          </p:spPr>
          <p:txBody>
            <a:bodyPr anchor="ctr" rtlCol="false" tIns="50800" lIns="50800" bIns="50800" rIns="50800"/>
            <a:lstStyle/>
            <a:p>
              <a:pPr algn="ctr">
                <a:lnSpc>
                  <a:spcPts val="5459"/>
                </a:lnSpc>
              </a:pPr>
              <a:r>
                <a:rPr lang="en-US" b="true" sz="3899">
                  <a:solidFill>
                    <a:srgbClr val="FFFFFF"/>
                  </a:solidFill>
                  <a:latin typeface="Open Sans Bold"/>
                  <a:ea typeface="Open Sans Bold"/>
                  <a:cs typeface="Open Sans Bold"/>
                  <a:sym typeface="Open Sans Bold"/>
                </a:rPr>
                <a:t>ID Detetction DataSet</a:t>
              </a:r>
            </a:p>
            <a:p>
              <a:pPr algn="ctr">
                <a:lnSpc>
                  <a:spcPts val="5459"/>
                </a:lnSpc>
              </a:pPr>
              <a:r>
                <a:rPr lang="en-US" b="true" sz="3899">
                  <a:solidFill>
                    <a:srgbClr val="FFFFFF"/>
                  </a:solidFill>
                  <a:latin typeface="Open Sans Bold"/>
                  <a:ea typeface="Open Sans Bold"/>
                  <a:cs typeface="Open Sans Bold"/>
                  <a:sym typeface="Open Sans Bold"/>
                </a:rPr>
                <a:t>(4200 image )</a:t>
              </a:r>
            </a:p>
          </p:txBody>
        </p:sp>
      </p:grpSp>
      <p:grpSp>
        <p:nvGrpSpPr>
          <p:cNvPr name="Group 9" id="9"/>
          <p:cNvGrpSpPr/>
          <p:nvPr/>
        </p:nvGrpSpPr>
        <p:grpSpPr>
          <a:xfrm rot="0">
            <a:off x="9881890" y="3811250"/>
            <a:ext cx="5925377" cy="3691611"/>
            <a:chOff x="0" y="0"/>
            <a:chExt cx="1560593" cy="972276"/>
          </a:xfrm>
        </p:grpSpPr>
        <p:sp>
          <p:nvSpPr>
            <p:cNvPr name="Freeform 10" id="10"/>
            <p:cNvSpPr/>
            <p:nvPr/>
          </p:nvSpPr>
          <p:spPr>
            <a:xfrm flipH="false" flipV="false" rot="0">
              <a:off x="0" y="0"/>
              <a:ext cx="1560593" cy="972276"/>
            </a:xfrm>
            <a:custGeom>
              <a:avLst/>
              <a:gdLst/>
              <a:ahLst/>
              <a:cxnLst/>
              <a:rect r="r" b="b" t="t" l="l"/>
              <a:pathLst>
                <a:path h="972276" w="1560593">
                  <a:moveTo>
                    <a:pt x="66635" y="0"/>
                  </a:moveTo>
                  <a:lnTo>
                    <a:pt x="1493958" y="0"/>
                  </a:lnTo>
                  <a:cubicBezTo>
                    <a:pt x="1530760" y="0"/>
                    <a:pt x="1560593" y="29834"/>
                    <a:pt x="1560593" y="66635"/>
                  </a:cubicBezTo>
                  <a:lnTo>
                    <a:pt x="1560593" y="905641"/>
                  </a:lnTo>
                  <a:cubicBezTo>
                    <a:pt x="1560593" y="942443"/>
                    <a:pt x="1530760" y="972276"/>
                    <a:pt x="1493958" y="972276"/>
                  </a:cubicBezTo>
                  <a:lnTo>
                    <a:pt x="66635" y="972276"/>
                  </a:lnTo>
                  <a:cubicBezTo>
                    <a:pt x="29834" y="972276"/>
                    <a:pt x="0" y="942443"/>
                    <a:pt x="0" y="905641"/>
                  </a:cubicBezTo>
                  <a:lnTo>
                    <a:pt x="0" y="66635"/>
                  </a:lnTo>
                  <a:cubicBezTo>
                    <a:pt x="0" y="29834"/>
                    <a:pt x="29834" y="0"/>
                    <a:pt x="66635" y="0"/>
                  </a:cubicBezTo>
                  <a:close/>
                </a:path>
              </a:pathLst>
            </a:custGeom>
            <a:solidFill>
              <a:srgbClr val="77C4B5"/>
            </a:solidFill>
          </p:spPr>
        </p:sp>
        <p:sp>
          <p:nvSpPr>
            <p:cNvPr name="TextBox 11" id="11"/>
            <p:cNvSpPr txBox="true"/>
            <p:nvPr/>
          </p:nvSpPr>
          <p:spPr>
            <a:xfrm>
              <a:off x="0" y="-76200"/>
              <a:ext cx="1560593" cy="1048476"/>
            </a:xfrm>
            <a:prstGeom prst="rect">
              <a:avLst/>
            </a:prstGeom>
          </p:spPr>
          <p:txBody>
            <a:bodyPr anchor="ctr" rtlCol="false" tIns="50800" lIns="50800" bIns="50800" rIns="50800"/>
            <a:lstStyle/>
            <a:p>
              <a:pPr algn="ctr">
                <a:lnSpc>
                  <a:spcPts val="5319"/>
                </a:lnSpc>
              </a:pPr>
              <a:r>
                <a:rPr lang="en-US" b="true" sz="3799">
                  <a:solidFill>
                    <a:srgbClr val="FFFFFF"/>
                  </a:solidFill>
                  <a:latin typeface="Open Sans Bold"/>
                  <a:ea typeface="Open Sans Bold"/>
                  <a:cs typeface="Open Sans Bold"/>
                  <a:sym typeface="Open Sans Bold"/>
                </a:rPr>
                <a:t>Fileds Detection DataSet</a:t>
              </a:r>
            </a:p>
            <a:p>
              <a:pPr algn="ctr">
                <a:lnSpc>
                  <a:spcPts val="5319"/>
                </a:lnSpc>
              </a:pPr>
              <a:r>
                <a:rPr lang="en-US" b="true" sz="3799">
                  <a:solidFill>
                    <a:srgbClr val="FFFFFF"/>
                  </a:solidFill>
                  <a:latin typeface="Open Sans Bold"/>
                  <a:ea typeface="Open Sans Bold"/>
                  <a:cs typeface="Open Sans Bold"/>
                  <a:sym typeface="Open Sans Bold"/>
                </a:rPr>
                <a:t>(150 image)</a:t>
              </a:r>
            </a:p>
          </p:txBody>
        </p:sp>
      </p:grpSp>
      <p:sp>
        <p:nvSpPr>
          <p:cNvPr name="TextBox 12" id="12"/>
          <p:cNvSpPr txBox="true"/>
          <p:nvPr/>
        </p:nvSpPr>
        <p:spPr>
          <a:xfrm rot="0">
            <a:off x="3050162" y="1199652"/>
            <a:ext cx="12187677"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Pre Processing</a:t>
            </a:r>
          </a:p>
        </p:txBody>
      </p:sp>
      <p:sp>
        <p:nvSpPr>
          <p:cNvPr name="TextBox 13" id="13"/>
          <p:cNvSpPr txBox="true"/>
          <p:nvPr/>
        </p:nvSpPr>
        <p:spPr>
          <a:xfrm rot="0">
            <a:off x="4485435" y="2823604"/>
            <a:ext cx="559276" cy="1029970"/>
          </a:xfrm>
          <a:prstGeom prst="rect">
            <a:avLst/>
          </a:prstGeom>
        </p:spPr>
        <p:txBody>
          <a:bodyPr anchor="t" rtlCol="false" tIns="0" lIns="0" bIns="0" rIns="0">
            <a:spAutoFit/>
          </a:bodyPr>
          <a:lstStyle/>
          <a:p>
            <a:pPr algn="ctr">
              <a:lnSpc>
                <a:spcPts val="7279"/>
              </a:lnSpc>
            </a:pPr>
            <a:r>
              <a:rPr lang="en-US" sz="5199">
                <a:solidFill>
                  <a:srgbClr val="FFFFFF"/>
                </a:solidFill>
                <a:latin typeface="Rustic Printed"/>
                <a:ea typeface="Rustic Printed"/>
                <a:cs typeface="Rustic Printed"/>
                <a:sym typeface="Rustic Printed"/>
              </a:rPr>
              <a:t>01</a:t>
            </a:r>
          </a:p>
        </p:txBody>
      </p:sp>
      <p:sp>
        <p:nvSpPr>
          <p:cNvPr name="TextBox 14" id="14"/>
          <p:cNvSpPr txBox="true"/>
          <p:nvPr/>
        </p:nvSpPr>
        <p:spPr>
          <a:xfrm rot="0">
            <a:off x="12522236" y="2654676"/>
            <a:ext cx="644684" cy="1029970"/>
          </a:xfrm>
          <a:prstGeom prst="rect">
            <a:avLst/>
          </a:prstGeom>
        </p:spPr>
        <p:txBody>
          <a:bodyPr anchor="t" rtlCol="false" tIns="0" lIns="0" bIns="0" rIns="0">
            <a:spAutoFit/>
          </a:bodyPr>
          <a:lstStyle/>
          <a:p>
            <a:pPr algn="ctr">
              <a:lnSpc>
                <a:spcPts val="7279"/>
              </a:lnSpc>
            </a:pPr>
            <a:r>
              <a:rPr lang="en-US" sz="5199">
                <a:solidFill>
                  <a:srgbClr val="FFFFFF"/>
                </a:solidFill>
                <a:latin typeface="Rustic Printed"/>
                <a:ea typeface="Rustic Printed"/>
                <a:cs typeface="Rustic Printed"/>
                <a:sym typeface="Rustic Printed"/>
              </a:rPr>
              <a:t>02</a:t>
            </a:r>
          </a:p>
        </p:txBody>
      </p:sp>
      <p:sp>
        <p:nvSpPr>
          <p:cNvPr name="AutoShape 15" id="15"/>
          <p:cNvSpPr/>
          <p:nvPr/>
        </p:nvSpPr>
        <p:spPr>
          <a:xfrm>
            <a:off x="1496113" y="2489159"/>
            <a:ext cx="837171" cy="1182148"/>
          </a:xfrm>
          <a:prstGeom prst="line">
            <a:avLst/>
          </a:prstGeom>
          <a:ln cap="flat" w="38100">
            <a:solidFill>
              <a:srgbClr val="FFFFFF"/>
            </a:solidFill>
            <a:prstDash val="solid"/>
            <a:headEnd type="none" len="sm" w="sm"/>
            <a:tailEnd type="arrow" len="sm" w="med"/>
          </a:ln>
        </p:spPr>
      </p:sp>
      <p:sp>
        <p:nvSpPr>
          <p:cNvPr name="AutoShape 16" id="16"/>
          <p:cNvSpPr/>
          <p:nvPr/>
        </p:nvSpPr>
        <p:spPr>
          <a:xfrm>
            <a:off x="836049" y="3061729"/>
            <a:ext cx="989089" cy="852937"/>
          </a:xfrm>
          <a:prstGeom prst="line">
            <a:avLst/>
          </a:prstGeom>
          <a:ln cap="flat" w="38100">
            <a:solidFill>
              <a:srgbClr val="FFFFFF"/>
            </a:solidFill>
            <a:prstDash val="solid"/>
            <a:headEnd type="none" len="sm" w="sm"/>
            <a:tailEnd type="arrow" len="sm" w="med"/>
          </a:ln>
        </p:spPr>
      </p:sp>
      <p:sp>
        <p:nvSpPr>
          <p:cNvPr name="AutoShape 17" id="17"/>
          <p:cNvSpPr/>
          <p:nvPr/>
        </p:nvSpPr>
        <p:spPr>
          <a:xfrm>
            <a:off x="2482892" y="2046082"/>
            <a:ext cx="266275" cy="1423877"/>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755267" y="769969"/>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20161" y="3555701"/>
            <a:ext cx="16314602" cy="4069040"/>
          </a:xfrm>
          <a:custGeom>
            <a:avLst/>
            <a:gdLst/>
            <a:ahLst/>
            <a:cxnLst/>
            <a:rect r="r" b="b" t="t" l="l"/>
            <a:pathLst>
              <a:path h="4069040" w="16314602">
                <a:moveTo>
                  <a:pt x="0" y="0"/>
                </a:moveTo>
                <a:lnTo>
                  <a:pt x="16314602" y="0"/>
                </a:lnTo>
                <a:lnTo>
                  <a:pt x="16314602" y="4069040"/>
                </a:lnTo>
                <a:lnTo>
                  <a:pt x="0" y="4069040"/>
                </a:lnTo>
                <a:lnTo>
                  <a:pt x="0" y="0"/>
                </a:lnTo>
                <a:close/>
              </a:path>
            </a:pathLst>
          </a:custGeom>
          <a:blipFill>
            <a:blip r:embed="rId3"/>
            <a:stretch>
              <a:fillRect l="-5810" t="-27179" r="-2058" b="0"/>
            </a:stretch>
          </a:blipFill>
        </p:spPr>
      </p:sp>
      <p:sp>
        <p:nvSpPr>
          <p:cNvPr name="TextBox 7" id="7"/>
          <p:cNvSpPr txBox="true"/>
          <p:nvPr/>
        </p:nvSpPr>
        <p:spPr>
          <a:xfrm rot="0">
            <a:off x="1518584" y="1342527"/>
            <a:ext cx="14264680" cy="1039970"/>
          </a:xfrm>
          <a:prstGeom prst="rect">
            <a:avLst/>
          </a:prstGeom>
        </p:spPr>
        <p:txBody>
          <a:bodyPr anchor="t" rtlCol="false" tIns="0" lIns="0" bIns="0" rIns="0">
            <a:spAutoFit/>
          </a:bodyPr>
          <a:lstStyle/>
          <a:p>
            <a:pPr algn="l" marL="0" indent="0" lvl="0">
              <a:lnSpc>
                <a:spcPts val="6383"/>
              </a:lnSpc>
            </a:pPr>
            <a:r>
              <a:rPr lang="en-US" sz="6649">
                <a:solidFill>
                  <a:srgbClr val="52BFAA"/>
                </a:solidFill>
                <a:latin typeface="Rustic Printed"/>
                <a:ea typeface="Rustic Printed"/>
                <a:cs typeface="Rustic Printed"/>
                <a:sym typeface="Rustic Printed"/>
              </a:rPr>
              <a:t>Pre Processing &amp; Augmentation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717128" y="769969"/>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83013" y="2296760"/>
            <a:ext cx="14965379" cy="6961540"/>
          </a:xfrm>
          <a:custGeom>
            <a:avLst/>
            <a:gdLst/>
            <a:ahLst/>
            <a:cxnLst/>
            <a:rect r="r" b="b" t="t" l="l"/>
            <a:pathLst>
              <a:path h="6961540" w="14965379">
                <a:moveTo>
                  <a:pt x="0" y="0"/>
                </a:moveTo>
                <a:lnTo>
                  <a:pt x="14965379" y="0"/>
                </a:lnTo>
                <a:lnTo>
                  <a:pt x="14965379" y="6961540"/>
                </a:lnTo>
                <a:lnTo>
                  <a:pt x="0" y="6961540"/>
                </a:lnTo>
                <a:lnTo>
                  <a:pt x="0" y="0"/>
                </a:lnTo>
                <a:close/>
              </a:path>
            </a:pathLst>
          </a:custGeom>
          <a:blipFill>
            <a:blip r:embed="rId3"/>
            <a:stretch>
              <a:fillRect l="0" t="-9695" r="0" b="-9695"/>
            </a:stretch>
          </a:blipFill>
        </p:spPr>
      </p:sp>
      <p:sp>
        <p:nvSpPr>
          <p:cNvPr name="TextBox 7" id="7"/>
          <p:cNvSpPr txBox="true"/>
          <p:nvPr/>
        </p:nvSpPr>
        <p:spPr>
          <a:xfrm rot="0">
            <a:off x="1838739" y="990600"/>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Augmentation Real Example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1249067" y="296227"/>
            <a:ext cx="15280484" cy="1417320"/>
          </a:xfrm>
          <a:prstGeom prst="rect">
            <a:avLst/>
          </a:prstGeom>
        </p:spPr>
        <p:txBody>
          <a:bodyPr anchor="t" rtlCol="false" tIns="0" lIns="0" bIns="0" rIns="0">
            <a:spAutoFit/>
          </a:bodyPr>
          <a:lstStyle/>
          <a:p>
            <a:pPr algn="ctr" marL="0" indent="0" lvl="0">
              <a:lnSpc>
                <a:spcPts val="8640"/>
              </a:lnSpc>
              <a:spcBef>
                <a:spcPct val="0"/>
              </a:spcBef>
            </a:pPr>
            <a:r>
              <a:rPr lang="en-US" sz="9000" spc="-540">
                <a:solidFill>
                  <a:srgbClr val="0B4E7C"/>
                </a:solidFill>
                <a:latin typeface="Rustic Printed"/>
                <a:ea typeface="Rustic Printed"/>
                <a:cs typeface="Rustic Printed"/>
                <a:sym typeface="Rustic Printed"/>
              </a:rPr>
              <a:t>AGENDA</a:t>
            </a:r>
          </a:p>
        </p:txBody>
      </p:sp>
      <p:sp>
        <p:nvSpPr>
          <p:cNvPr name="Freeform 4" id="4"/>
          <p:cNvSpPr/>
          <p:nvPr/>
        </p:nvSpPr>
        <p:spPr>
          <a:xfrm flipH="false" flipV="false" rot="0">
            <a:off x="727608" y="1911501"/>
            <a:ext cx="3448931" cy="2307048"/>
          </a:xfrm>
          <a:custGeom>
            <a:avLst/>
            <a:gdLst/>
            <a:ahLst/>
            <a:cxnLst/>
            <a:rect r="r" b="b" t="t" l="l"/>
            <a:pathLst>
              <a:path h="2307048" w="3448931">
                <a:moveTo>
                  <a:pt x="0" y="0"/>
                </a:moveTo>
                <a:lnTo>
                  <a:pt x="3448932" y="0"/>
                </a:lnTo>
                <a:lnTo>
                  <a:pt x="3448932" y="2307048"/>
                </a:lnTo>
                <a:lnTo>
                  <a:pt x="0" y="2307048"/>
                </a:lnTo>
                <a:lnTo>
                  <a:pt x="0" y="0"/>
                </a:lnTo>
                <a:close/>
              </a:path>
            </a:pathLst>
          </a:custGeom>
          <a:blipFill>
            <a:blip r:embed="rId3">
              <a:extLst>
                <a:ext uri="{96DAC541-7B7A-43D3-8B79-37D633B846F1}">
                  <asvg:svgBlip xmlns:asvg="http://schemas.microsoft.com/office/drawing/2016/SVG/main" r:embed="rId4"/>
                </a:ext>
              </a:extLst>
            </a:blip>
            <a:stretch>
              <a:fillRect l="0" t="-420" r="0" b="-420"/>
            </a:stretch>
          </a:blipFill>
          <a:ln cap="sq">
            <a:noFill/>
            <a:prstDash val="solid"/>
            <a:miter/>
          </a:ln>
        </p:spPr>
      </p:sp>
      <p:sp>
        <p:nvSpPr>
          <p:cNvPr name="TextBox 5" id="5"/>
          <p:cNvSpPr txBox="true"/>
          <p:nvPr/>
        </p:nvSpPr>
        <p:spPr>
          <a:xfrm rot="0">
            <a:off x="1224634" y="2849594"/>
            <a:ext cx="2420773" cy="905510"/>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Problem Definition</a:t>
            </a:r>
          </a:p>
        </p:txBody>
      </p:sp>
      <p:sp>
        <p:nvSpPr>
          <p:cNvPr name="TextBox 6" id="6"/>
          <p:cNvSpPr txBox="true"/>
          <p:nvPr/>
        </p:nvSpPr>
        <p:spPr>
          <a:xfrm rot="0">
            <a:off x="1860807" y="2152653"/>
            <a:ext cx="1074553" cy="659579"/>
          </a:xfrm>
          <a:prstGeom prst="rect">
            <a:avLst/>
          </a:prstGeom>
        </p:spPr>
        <p:txBody>
          <a:bodyPr anchor="t" rtlCol="false" tIns="0" lIns="0" bIns="0" rIns="0">
            <a:spAutoFit/>
          </a:bodyPr>
          <a:lstStyle/>
          <a:p>
            <a:pPr algn="ctr">
              <a:lnSpc>
                <a:spcPts val="4248"/>
              </a:lnSpc>
            </a:pPr>
            <a:r>
              <a:rPr lang="en-US" sz="3934">
                <a:solidFill>
                  <a:srgbClr val="FFFFFF"/>
                </a:solidFill>
                <a:latin typeface="Rustic Printed"/>
                <a:ea typeface="Rustic Printed"/>
                <a:cs typeface="Rustic Printed"/>
                <a:sym typeface="Rustic Printed"/>
              </a:rPr>
              <a:t>01</a:t>
            </a:r>
          </a:p>
        </p:txBody>
      </p:sp>
      <p:sp>
        <p:nvSpPr>
          <p:cNvPr name="Freeform 7" id="7"/>
          <p:cNvSpPr/>
          <p:nvPr/>
        </p:nvSpPr>
        <p:spPr>
          <a:xfrm flipH="false" flipV="false" rot="0">
            <a:off x="5166854" y="1911501"/>
            <a:ext cx="3448931" cy="2326461"/>
          </a:xfrm>
          <a:custGeom>
            <a:avLst/>
            <a:gdLst/>
            <a:ahLst/>
            <a:cxnLst/>
            <a:rect r="r" b="b" t="t" l="l"/>
            <a:pathLst>
              <a:path h="2326461" w="3448931">
                <a:moveTo>
                  <a:pt x="0" y="0"/>
                </a:moveTo>
                <a:lnTo>
                  <a:pt x="3448932" y="0"/>
                </a:lnTo>
                <a:lnTo>
                  <a:pt x="3448932" y="2326461"/>
                </a:lnTo>
                <a:lnTo>
                  <a:pt x="0" y="2326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8" id="8"/>
          <p:cNvSpPr txBox="true"/>
          <p:nvPr/>
        </p:nvSpPr>
        <p:spPr>
          <a:xfrm rot="0">
            <a:off x="5370241" y="3078194"/>
            <a:ext cx="3083809" cy="448310"/>
          </a:xfrm>
          <a:prstGeom prst="rect">
            <a:avLst/>
          </a:prstGeom>
        </p:spPr>
        <p:txBody>
          <a:bodyPr anchor="t" rtlCol="false" tIns="0" lIns="0" bIns="0" rIns="0">
            <a:spAutoFit/>
          </a:bodyPr>
          <a:lstStyle/>
          <a:p>
            <a:pPr algn="ctr" marL="0" indent="0" lvl="0">
              <a:lnSpc>
                <a:spcPts val="3640"/>
              </a:lnSpc>
            </a:pPr>
            <a:r>
              <a:rPr lang="en-US" b="true" sz="2600">
                <a:solidFill>
                  <a:srgbClr val="FFFFFF"/>
                </a:solidFill>
                <a:latin typeface="Canva Sans Bold"/>
                <a:ea typeface="Canva Sans Bold"/>
                <a:cs typeface="Canva Sans Bold"/>
                <a:sym typeface="Canva Sans Bold"/>
              </a:rPr>
              <a:t>Motivation</a:t>
            </a:r>
          </a:p>
        </p:txBody>
      </p:sp>
      <p:sp>
        <p:nvSpPr>
          <p:cNvPr name="TextBox 9" id="9"/>
          <p:cNvSpPr txBox="true"/>
          <p:nvPr/>
        </p:nvSpPr>
        <p:spPr>
          <a:xfrm rot="0">
            <a:off x="6022155" y="2176639"/>
            <a:ext cx="1669420" cy="639789"/>
          </a:xfrm>
          <a:prstGeom prst="rect">
            <a:avLst/>
          </a:prstGeom>
        </p:spPr>
        <p:txBody>
          <a:bodyPr anchor="t" rtlCol="false" tIns="0" lIns="0" bIns="0" rIns="0">
            <a:spAutoFit/>
          </a:bodyPr>
          <a:lstStyle/>
          <a:p>
            <a:pPr algn="ctr">
              <a:lnSpc>
                <a:spcPts val="4175"/>
              </a:lnSpc>
            </a:pPr>
            <a:r>
              <a:rPr lang="en-US" sz="3866">
                <a:solidFill>
                  <a:srgbClr val="FFFFFF"/>
                </a:solidFill>
                <a:latin typeface="Rustic Printed"/>
                <a:ea typeface="Rustic Printed"/>
                <a:cs typeface="Rustic Printed"/>
                <a:sym typeface="Rustic Printed"/>
              </a:rPr>
              <a:t>02</a:t>
            </a:r>
          </a:p>
        </p:txBody>
      </p:sp>
      <p:sp>
        <p:nvSpPr>
          <p:cNvPr name="Freeform 10" id="10"/>
          <p:cNvSpPr/>
          <p:nvPr/>
        </p:nvSpPr>
        <p:spPr>
          <a:xfrm flipH="false" flipV="false" rot="0">
            <a:off x="14045632" y="1911501"/>
            <a:ext cx="3448931" cy="2326461"/>
          </a:xfrm>
          <a:custGeom>
            <a:avLst/>
            <a:gdLst/>
            <a:ahLst/>
            <a:cxnLst/>
            <a:rect r="r" b="b" t="t" l="l"/>
            <a:pathLst>
              <a:path h="2326461" w="3448931">
                <a:moveTo>
                  <a:pt x="0" y="0"/>
                </a:moveTo>
                <a:lnTo>
                  <a:pt x="3448931" y="0"/>
                </a:lnTo>
                <a:lnTo>
                  <a:pt x="3448931" y="2326461"/>
                </a:lnTo>
                <a:lnTo>
                  <a:pt x="0" y="2326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1" id="11"/>
          <p:cNvSpPr txBox="true"/>
          <p:nvPr/>
        </p:nvSpPr>
        <p:spPr>
          <a:xfrm rot="0">
            <a:off x="14250225" y="2849594"/>
            <a:ext cx="3095202" cy="905510"/>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System</a:t>
            </a:r>
          </a:p>
          <a:p>
            <a:pPr algn="ctr" marL="0" indent="0" lvl="0">
              <a:lnSpc>
                <a:spcPts val="3640"/>
              </a:lnSpc>
            </a:pPr>
            <a:r>
              <a:rPr lang="en-US" b="true" sz="2600">
                <a:solidFill>
                  <a:srgbClr val="FFFFFF"/>
                </a:solidFill>
                <a:latin typeface="Canva Sans Bold"/>
                <a:ea typeface="Canva Sans Bold"/>
                <a:cs typeface="Canva Sans Bold"/>
                <a:sym typeface="Canva Sans Bold"/>
              </a:rPr>
              <a:t> Architecture</a:t>
            </a:r>
          </a:p>
        </p:txBody>
      </p:sp>
      <p:sp>
        <p:nvSpPr>
          <p:cNvPr name="TextBox 12" id="12"/>
          <p:cNvSpPr txBox="true"/>
          <p:nvPr/>
        </p:nvSpPr>
        <p:spPr>
          <a:xfrm rot="0">
            <a:off x="14998132" y="2042053"/>
            <a:ext cx="1675588" cy="651466"/>
          </a:xfrm>
          <a:prstGeom prst="rect">
            <a:avLst/>
          </a:prstGeom>
        </p:spPr>
        <p:txBody>
          <a:bodyPr anchor="t" rtlCol="false" tIns="0" lIns="0" bIns="0" rIns="0">
            <a:spAutoFit/>
          </a:bodyPr>
          <a:lstStyle/>
          <a:p>
            <a:pPr algn="ctr">
              <a:lnSpc>
                <a:spcPts val="4190"/>
              </a:lnSpc>
            </a:pPr>
            <a:r>
              <a:rPr lang="en-US" sz="3880">
                <a:solidFill>
                  <a:srgbClr val="FFFFFF"/>
                </a:solidFill>
                <a:latin typeface="Rustic Printed"/>
                <a:ea typeface="Rustic Printed"/>
                <a:cs typeface="Rustic Printed"/>
                <a:sym typeface="Rustic Printed"/>
              </a:rPr>
              <a:t>04</a:t>
            </a:r>
          </a:p>
        </p:txBody>
      </p:sp>
      <p:sp>
        <p:nvSpPr>
          <p:cNvPr name="Freeform 13" id="13"/>
          <p:cNvSpPr/>
          <p:nvPr/>
        </p:nvSpPr>
        <p:spPr>
          <a:xfrm flipH="false" flipV="false" rot="0">
            <a:off x="9606100" y="1901794"/>
            <a:ext cx="3448931" cy="2307048"/>
          </a:xfrm>
          <a:custGeom>
            <a:avLst/>
            <a:gdLst/>
            <a:ahLst/>
            <a:cxnLst/>
            <a:rect r="r" b="b" t="t" l="l"/>
            <a:pathLst>
              <a:path h="2307048" w="3448931">
                <a:moveTo>
                  <a:pt x="0" y="0"/>
                </a:moveTo>
                <a:lnTo>
                  <a:pt x="3448932" y="0"/>
                </a:lnTo>
                <a:lnTo>
                  <a:pt x="3448932" y="2307049"/>
                </a:lnTo>
                <a:lnTo>
                  <a:pt x="0" y="2307049"/>
                </a:lnTo>
                <a:lnTo>
                  <a:pt x="0" y="0"/>
                </a:lnTo>
                <a:close/>
              </a:path>
            </a:pathLst>
          </a:custGeom>
          <a:blipFill>
            <a:blip r:embed="rId3">
              <a:extLst>
                <a:ext uri="{96DAC541-7B7A-43D3-8B79-37D633B846F1}">
                  <asvg:svgBlip xmlns:asvg="http://schemas.microsoft.com/office/drawing/2016/SVG/main" r:embed="rId4"/>
                </a:ext>
              </a:extLst>
            </a:blip>
            <a:stretch>
              <a:fillRect l="0" t="-420" r="0" b="-420"/>
            </a:stretch>
          </a:blipFill>
          <a:ln cap="sq">
            <a:noFill/>
            <a:prstDash val="solid"/>
            <a:miter/>
          </a:ln>
        </p:spPr>
      </p:sp>
      <p:sp>
        <p:nvSpPr>
          <p:cNvPr name="TextBox 14" id="14"/>
          <p:cNvSpPr txBox="true"/>
          <p:nvPr/>
        </p:nvSpPr>
        <p:spPr>
          <a:xfrm rot="0">
            <a:off x="10210591" y="3078194"/>
            <a:ext cx="2328893" cy="448310"/>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Objective</a:t>
            </a:r>
          </a:p>
        </p:txBody>
      </p:sp>
      <p:sp>
        <p:nvSpPr>
          <p:cNvPr name="TextBox 15" id="15"/>
          <p:cNvSpPr txBox="true"/>
          <p:nvPr/>
        </p:nvSpPr>
        <p:spPr>
          <a:xfrm rot="0">
            <a:off x="10848628" y="2150495"/>
            <a:ext cx="1033768" cy="627551"/>
          </a:xfrm>
          <a:prstGeom prst="rect">
            <a:avLst/>
          </a:prstGeom>
        </p:spPr>
        <p:txBody>
          <a:bodyPr anchor="t" rtlCol="false" tIns="0" lIns="0" bIns="0" rIns="0">
            <a:spAutoFit/>
          </a:bodyPr>
          <a:lstStyle/>
          <a:p>
            <a:pPr algn="ctr">
              <a:lnSpc>
                <a:spcPts val="4087"/>
              </a:lnSpc>
            </a:pPr>
            <a:r>
              <a:rPr lang="en-US" sz="3784">
                <a:solidFill>
                  <a:srgbClr val="FFFFFF"/>
                </a:solidFill>
                <a:latin typeface="Rustic Printed"/>
                <a:ea typeface="Rustic Printed"/>
                <a:cs typeface="Rustic Printed"/>
                <a:sym typeface="Rustic Printed"/>
              </a:rPr>
              <a:t>03</a:t>
            </a:r>
          </a:p>
        </p:txBody>
      </p:sp>
      <p:sp>
        <p:nvSpPr>
          <p:cNvPr name="Freeform 16" id="16"/>
          <p:cNvSpPr/>
          <p:nvPr/>
        </p:nvSpPr>
        <p:spPr>
          <a:xfrm flipH="false" flipV="false" rot="0">
            <a:off x="5166854" y="4703962"/>
            <a:ext cx="3448931" cy="2307048"/>
          </a:xfrm>
          <a:custGeom>
            <a:avLst/>
            <a:gdLst/>
            <a:ahLst/>
            <a:cxnLst/>
            <a:rect r="r" b="b" t="t" l="l"/>
            <a:pathLst>
              <a:path h="2307048" w="3448931">
                <a:moveTo>
                  <a:pt x="0" y="0"/>
                </a:moveTo>
                <a:lnTo>
                  <a:pt x="3448932" y="0"/>
                </a:lnTo>
                <a:lnTo>
                  <a:pt x="3448932" y="2307048"/>
                </a:lnTo>
                <a:lnTo>
                  <a:pt x="0" y="2307048"/>
                </a:lnTo>
                <a:lnTo>
                  <a:pt x="0" y="0"/>
                </a:lnTo>
                <a:close/>
              </a:path>
            </a:pathLst>
          </a:custGeom>
          <a:blipFill>
            <a:blip r:embed="rId3">
              <a:extLst>
                <a:ext uri="{96DAC541-7B7A-43D3-8B79-37D633B846F1}">
                  <asvg:svgBlip xmlns:asvg="http://schemas.microsoft.com/office/drawing/2016/SVG/main" r:embed="rId4"/>
                </a:ext>
              </a:extLst>
            </a:blip>
            <a:stretch>
              <a:fillRect l="0" t="-420" r="0" b="-420"/>
            </a:stretch>
          </a:blipFill>
          <a:ln cap="sq">
            <a:noFill/>
            <a:prstDash val="solid"/>
            <a:miter/>
          </a:ln>
        </p:spPr>
      </p:sp>
      <p:sp>
        <p:nvSpPr>
          <p:cNvPr name="TextBox 17" id="17"/>
          <p:cNvSpPr txBox="true"/>
          <p:nvPr/>
        </p:nvSpPr>
        <p:spPr>
          <a:xfrm rot="0">
            <a:off x="5694834" y="5718945"/>
            <a:ext cx="2392972" cy="905510"/>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Face Verification</a:t>
            </a:r>
          </a:p>
        </p:txBody>
      </p:sp>
      <p:sp>
        <p:nvSpPr>
          <p:cNvPr name="TextBox 18" id="18"/>
          <p:cNvSpPr txBox="true"/>
          <p:nvPr/>
        </p:nvSpPr>
        <p:spPr>
          <a:xfrm rot="0">
            <a:off x="6315038" y="4863032"/>
            <a:ext cx="1062212" cy="662295"/>
          </a:xfrm>
          <a:prstGeom prst="rect">
            <a:avLst/>
          </a:prstGeom>
        </p:spPr>
        <p:txBody>
          <a:bodyPr anchor="t" rtlCol="false" tIns="0" lIns="0" bIns="0" rIns="0">
            <a:spAutoFit/>
          </a:bodyPr>
          <a:lstStyle/>
          <a:p>
            <a:pPr algn="ctr">
              <a:lnSpc>
                <a:spcPts val="4200"/>
              </a:lnSpc>
            </a:pPr>
            <a:r>
              <a:rPr lang="en-US" sz="3888">
                <a:solidFill>
                  <a:srgbClr val="FFFFFF"/>
                </a:solidFill>
                <a:latin typeface="Rustic Printed"/>
                <a:ea typeface="Rustic Printed"/>
                <a:cs typeface="Rustic Printed"/>
                <a:sym typeface="Rustic Printed"/>
              </a:rPr>
              <a:t>06</a:t>
            </a:r>
          </a:p>
        </p:txBody>
      </p:sp>
      <p:sp>
        <p:nvSpPr>
          <p:cNvPr name="Freeform 19" id="19"/>
          <p:cNvSpPr/>
          <p:nvPr/>
        </p:nvSpPr>
        <p:spPr>
          <a:xfrm flipH="false" flipV="false" rot="0">
            <a:off x="9606100" y="4713668"/>
            <a:ext cx="3448931" cy="2326461"/>
          </a:xfrm>
          <a:custGeom>
            <a:avLst/>
            <a:gdLst/>
            <a:ahLst/>
            <a:cxnLst/>
            <a:rect r="r" b="b" t="t" l="l"/>
            <a:pathLst>
              <a:path h="2326461" w="3448931">
                <a:moveTo>
                  <a:pt x="0" y="0"/>
                </a:moveTo>
                <a:lnTo>
                  <a:pt x="3448932" y="0"/>
                </a:lnTo>
                <a:lnTo>
                  <a:pt x="3448932" y="2326461"/>
                </a:lnTo>
                <a:lnTo>
                  <a:pt x="0" y="2326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0" id="20"/>
          <p:cNvSpPr txBox="true"/>
          <p:nvPr/>
        </p:nvSpPr>
        <p:spPr>
          <a:xfrm rot="0">
            <a:off x="9843667" y="5718945"/>
            <a:ext cx="3140404" cy="905510"/>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ID Data</a:t>
            </a:r>
          </a:p>
          <a:p>
            <a:pPr algn="ctr" marL="0" indent="0" lvl="0">
              <a:lnSpc>
                <a:spcPts val="3640"/>
              </a:lnSpc>
            </a:pPr>
            <a:r>
              <a:rPr lang="en-US" b="true" sz="2600">
                <a:solidFill>
                  <a:srgbClr val="FFFFFF"/>
                </a:solidFill>
                <a:latin typeface="Canva Sans Bold"/>
                <a:ea typeface="Canva Sans Bold"/>
                <a:cs typeface="Canva Sans Bold"/>
                <a:sym typeface="Canva Sans Bold"/>
              </a:rPr>
              <a:t>Extraction</a:t>
            </a:r>
          </a:p>
        </p:txBody>
      </p:sp>
      <p:sp>
        <p:nvSpPr>
          <p:cNvPr name="TextBox 21" id="21"/>
          <p:cNvSpPr txBox="true"/>
          <p:nvPr/>
        </p:nvSpPr>
        <p:spPr>
          <a:xfrm rot="0">
            <a:off x="10563840" y="4846271"/>
            <a:ext cx="1700058" cy="660006"/>
          </a:xfrm>
          <a:prstGeom prst="rect">
            <a:avLst/>
          </a:prstGeom>
        </p:spPr>
        <p:txBody>
          <a:bodyPr anchor="t" rtlCol="false" tIns="0" lIns="0" bIns="0" rIns="0">
            <a:spAutoFit/>
          </a:bodyPr>
          <a:lstStyle/>
          <a:p>
            <a:pPr algn="ctr">
              <a:lnSpc>
                <a:spcPts val="4251"/>
              </a:lnSpc>
            </a:pPr>
            <a:r>
              <a:rPr lang="en-US" sz="3936">
                <a:solidFill>
                  <a:srgbClr val="FFFFFF"/>
                </a:solidFill>
                <a:latin typeface="Rustic Printed"/>
                <a:ea typeface="Rustic Printed"/>
                <a:cs typeface="Rustic Printed"/>
                <a:sym typeface="Rustic Printed"/>
              </a:rPr>
              <a:t>07</a:t>
            </a:r>
          </a:p>
        </p:txBody>
      </p:sp>
      <p:sp>
        <p:nvSpPr>
          <p:cNvPr name="Freeform 22" id="22"/>
          <p:cNvSpPr/>
          <p:nvPr/>
        </p:nvSpPr>
        <p:spPr>
          <a:xfrm flipH="false" flipV="false" rot="0">
            <a:off x="727608" y="4694255"/>
            <a:ext cx="3448931" cy="2326461"/>
          </a:xfrm>
          <a:custGeom>
            <a:avLst/>
            <a:gdLst/>
            <a:ahLst/>
            <a:cxnLst/>
            <a:rect r="r" b="b" t="t" l="l"/>
            <a:pathLst>
              <a:path h="2326461" w="3448931">
                <a:moveTo>
                  <a:pt x="0" y="0"/>
                </a:moveTo>
                <a:lnTo>
                  <a:pt x="3448932" y="0"/>
                </a:lnTo>
                <a:lnTo>
                  <a:pt x="3448932" y="2326461"/>
                </a:lnTo>
                <a:lnTo>
                  <a:pt x="0" y="2326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3" id="23"/>
          <p:cNvSpPr txBox="true"/>
          <p:nvPr/>
        </p:nvSpPr>
        <p:spPr>
          <a:xfrm rot="0">
            <a:off x="1608988" y="4855796"/>
            <a:ext cx="1667123" cy="638987"/>
          </a:xfrm>
          <a:prstGeom prst="rect">
            <a:avLst/>
          </a:prstGeom>
        </p:spPr>
        <p:txBody>
          <a:bodyPr anchor="t" rtlCol="false" tIns="0" lIns="0" bIns="0" rIns="0">
            <a:spAutoFit/>
          </a:bodyPr>
          <a:lstStyle/>
          <a:p>
            <a:pPr algn="ctr">
              <a:lnSpc>
                <a:spcPts val="4169"/>
              </a:lnSpc>
            </a:pPr>
            <a:r>
              <a:rPr lang="en-US" sz="3860">
                <a:solidFill>
                  <a:srgbClr val="FFFFFF"/>
                </a:solidFill>
                <a:latin typeface="Rustic Printed"/>
                <a:ea typeface="Rustic Printed"/>
                <a:cs typeface="Rustic Printed"/>
                <a:sym typeface="Rustic Printed"/>
              </a:rPr>
              <a:t>05</a:t>
            </a:r>
          </a:p>
        </p:txBody>
      </p:sp>
      <p:sp>
        <p:nvSpPr>
          <p:cNvPr name="Freeform 24" id="24"/>
          <p:cNvSpPr/>
          <p:nvPr/>
        </p:nvSpPr>
        <p:spPr>
          <a:xfrm flipH="false" flipV="false" rot="0">
            <a:off x="727608" y="7496966"/>
            <a:ext cx="3448931" cy="2307048"/>
          </a:xfrm>
          <a:custGeom>
            <a:avLst/>
            <a:gdLst/>
            <a:ahLst/>
            <a:cxnLst/>
            <a:rect r="r" b="b" t="t" l="l"/>
            <a:pathLst>
              <a:path h="2307048" w="3448931">
                <a:moveTo>
                  <a:pt x="0" y="0"/>
                </a:moveTo>
                <a:lnTo>
                  <a:pt x="3448932" y="0"/>
                </a:lnTo>
                <a:lnTo>
                  <a:pt x="3448932" y="2307049"/>
                </a:lnTo>
                <a:lnTo>
                  <a:pt x="0" y="2307049"/>
                </a:lnTo>
                <a:lnTo>
                  <a:pt x="0" y="0"/>
                </a:lnTo>
                <a:close/>
              </a:path>
            </a:pathLst>
          </a:custGeom>
          <a:blipFill>
            <a:blip r:embed="rId3">
              <a:extLst>
                <a:ext uri="{96DAC541-7B7A-43D3-8B79-37D633B846F1}">
                  <asvg:svgBlip xmlns:asvg="http://schemas.microsoft.com/office/drawing/2016/SVG/main" r:embed="rId4"/>
                </a:ext>
              </a:extLst>
            </a:blip>
            <a:stretch>
              <a:fillRect l="0" t="-420" r="0" b="-420"/>
            </a:stretch>
          </a:blipFill>
          <a:ln cap="sq">
            <a:noFill/>
            <a:prstDash val="solid"/>
            <a:miter/>
          </a:ln>
        </p:spPr>
      </p:sp>
      <p:sp>
        <p:nvSpPr>
          <p:cNvPr name="TextBox 25" id="25"/>
          <p:cNvSpPr txBox="true"/>
          <p:nvPr/>
        </p:nvSpPr>
        <p:spPr>
          <a:xfrm rot="0">
            <a:off x="944849" y="8511224"/>
            <a:ext cx="3045744" cy="448310"/>
          </a:xfrm>
          <a:prstGeom prst="rect">
            <a:avLst/>
          </a:prstGeom>
        </p:spPr>
        <p:txBody>
          <a:bodyPr anchor="t" rtlCol="false" tIns="0" lIns="0" bIns="0" rIns="0">
            <a:spAutoFit/>
          </a:bodyPr>
          <a:lstStyle/>
          <a:p>
            <a:pPr algn="ctr" marL="0" indent="0" lvl="0">
              <a:lnSpc>
                <a:spcPts val="3640"/>
              </a:lnSpc>
            </a:pPr>
            <a:r>
              <a:rPr lang="en-US" b="true" sz="2600">
                <a:solidFill>
                  <a:srgbClr val="FFFFFF"/>
                </a:solidFill>
                <a:latin typeface="Canva Sans Bold"/>
                <a:ea typeface="Canva Sans Bold"/>
                <a:cs typeface="Canva Sans Bold"/>
                <a:sym typeface="Canva Sans Bold"/>
              </a:rPr>
              <a:t>Blockchain</a:t>
            </a:r>
          </a:p>
        </p:txBody>
      </p:sp>
      <p:sp>
        <p:nvSpPr>
          <p:cNvPr name="TextBox 26" id="26"/>
          <p:cNvSpPr txBox="true"/>
          <p:nvPr/>
        </p:nvSpPr>
        <p:spPr>
          <a:xfrm rot="0">
            <a:off x="1564151" y="7621452"/>
            <a:ext cx="1648814" cy="642122"/>
          </a:xfrm>
          <a:prstGeom prst="rect">
            <a:avLst/>
          </a:prstGeom>
        </p:spPr>
        <p:txBody>
          <a:bodyPr anchor="t" rtlCol="false" tIns="0" lIns="0" bIns="0" rIns="0">
            <a:spAutoFit/>
          </a:bodyPr>
          <a:lstStyle/>
          <a:p>
            <a:pPr algn="ctr">
              <a:lnSpc>
                <a:spcPts val="4123"/>
              </a:lnSpc>
            </a:pPr>
            <a:r>
              <a:rPr lang="en-US" sz="3818">
                <a:solidFill>
                  <a:srgbClr val="FFFFFF"/>
                </a:solidFill>
                <a:latin typeface="Rustic Printed"/>
                <a:ea typeface="Rustic Printed"/>
                <a:cs typeface="Rustic Printed"/>
                <a:sym typeface="Rustic Printed"/>
              </a:rPr>
              <a:t>09</a:t>
            </a:r>
          </a:p>
        </p:txBody>
      </p:sp>
      <p:sp>
        <p:nvSpPr>
          <p:cNvPr name="Freeform 27" id="27"/>
          <p:cNvSpPr/>
          <p:nvPr/>
        </p:nvSpPr>
        <p:spPr>
          <a:xfrm flipH="false" flipV="false" rot="0">
            <a:off x="14111460" y="4713668"/>
            <a:ext cx="3448931" cy="2307048"/>
          </a:xfrm>
          <a:custGeom>
            <a:avLst/>
            <a:gdLst/>
            <a:ahLst/>
            <a:cxnLst/>
            <a:rect r="r" b="b" t="t" l="l"/>
            <a:pathLst>
              <a:path h="2307048" w="3448931">
                <a:moveTo>
                  <a:pt x="0" y="0"/>
                </a:moveTo>
                <a:lnTo>
                  <a:pt x="3448932" y="0"/>
                </a:lnTo>
                <a:lnTo>
                  <a:pt x="3448932" y="2307048"/>
                </a:lnTo>
                <a:lnTo>
                  <a:pt x="0" y="2307048"/>
                </a:lnTo>
                <a:lnTo>
                  <a:pt x="0" y="0"/>
                </a:lnTo>
                <a:close/>
              </a:path>
            </a:pathLst>
          </a:custGeom>
          <a:blipFill>
            <a:blip r:embed="rId3">
              <a:extLst>
                <a:ext uri="{96DAC541-7B7A-43D3-8B79-37D633B846F1}">
                  <asvg:svgBlip xmlns:asvg="http://schemas.microsoft.com/office/drawing/2016/SVG/main" r:embed="rId4"/>
                </a:ext>
              </a:extLst>
            </a:blip>
            <a:stretch>
              <a:fillRect l="0" t="-420" r="0" b="-420"/>
            </a:stretch>
          </a:blipFill>
          <a:ln cap="sq">
            <a:noFill/>
            <a:prstDash val="solid"/>
            <a:miter/>
          </a:ln>
        </p:spPr>
      </p:sp>
      <p:sp>
        <p:nvSpPr>
          <p:cNvPr name="TextBox 28" id="28"/>
          <p:cNvSpPr txBox="true"/>
          <p:nvPr/>
        </p:nvSpPr>
        <p:spPr>
          <a:xfrm rot="0">
            <a:off x="15306932" y="4935156"/>
            <a:ext cx="1057987" cy="650438"/>
          </a:xfrm>
          <a:prstGeom prst="rect">
            <a:avLst/>
          </a:prstGeom>
        </p:spPr>
        <p:txBody>
          <a:bodyPr anchor="t" rtlCol="false" tIns="0" lIns="0" bIns="0" rIns="0">
            <a:spAutoFit/>
          </a:bodyPr>
          <a:lstStyle/>
          <a:p>
            <a:pPr algn="ctr">
              <a:lnSpc>
                <a:spcPts val="4183"/>
              </a:lnSpc>
            </a:pPr>
            <a:r>
              <a:rPr lang="en-US" sz="3873">
                <a:solidFill>
                  <a:srgbClr val="FFFFFF"/>
                </a:solidFill>
                <a:latin typeface="Rustic Printed"/>
                <a:ea typeface="Rustic Printed"/>
                <a:cs typeface="Rustic Printed"/>
                <a:sym typeface="Rustic Printed"/>
              </a:rPr>
              <a:t>08</a:t>
            </a:r>
          </a:p>
        </p:txBody>
      </p:sp>
      <p:sp>
        <p:nvSpPr>
          <p:cNvPr name="TextBox 29" id="29"/>
          <p:cNvSpPr txBox="true"/>
          <p:nvPr/>
        </p:nvSpPr>
        <p:spPr>
          <a:xfrm rot="0">
            <a:off x="14258043" y="5718945"/>
            <a:ext cx="3079565" cy="905510"/>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Fake ID</a:t>
            </a:r>
          </a:p>
          <a:p>
            <a:pPr algn="ctr" marL="0" indent="0" lvl="0">
              <a:lnSpc>
                <a:spcPts val="3640"/>
              </a:lnSpc>
            </a:pPr>
            <a:r>
              <a:rPr lang="en-US" b="true" sz="2600">
                <a:solidFill>
                  <a:srgbClr val="FFFFFF"/>
                </a:solidFill>
                <a:latin typeface="Canva Sans Bold"/>
                <a:ea typeface="Canva Sans Bold"/>
                <a:cs typeface="Canva Sans Bold"/>
                <a:sym typeface="Canva Sans Bold"/>
              </a:rPr>
              <a:t>Detection</a:t>
            </a:r>
          </a:p>
        </p:txBody>
      </p:sp>
      <p:sp>
        <p:nvSpPr>
          <p:cNvPr name="Freeform 30" id="30"/>
          <p:cNvSpPr/>
          <p:nvPr/>
        </p:nvSpPr>
        <p:spPr>
          <a:xfrm flipH="false" flipV="false" rot="0">
            <a:off x="5132399" y="7401800"/>
            <a:ext cx="3448931" cy="2326461"/>
          </a:xfrm>
          <a:custGeom>
            <a:avLst/>
            <a:gdLst/>
            <a:ahLst/>
            <a:cxnLst/>
            <a:rect r="r" b="b" t="t" l="l"/>
            <a:pathLst>
              <a:path h="2326461" w="3448931">
                <a:moveTo>
                  <a:pt x="0" y="0"/>
                </a:moveTo>
                <a:lnTo>
                  <a:pt x="3448932" y="0"/>
                </a:lnTo>
                <a:lnTo>
                  <a:pt x="3448932" y="2326461"/>
                </a:lnTo>
                <a:lnTo>
                  <a:pt x="0" y="2326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31" id="31"/>
          <p:cNvSpPr txBox="true"/>
          <p:nvPr/>
        </p:nvSpPr>
        <p:spPr>
          <a:xfrm rot="0">
            <a:off x="5341943" y="8511224"/>
            <a:ext cx="3140404" cy="448310"/>
          </a:xfrm>
          <a:prstGeom prst="rect">
            <a:avLst/>
          </a:prstGeom>
        </p:spPr>
        <p:txBody>
          <a:bodyPr anchor="t" rtlCol="false" tIns="0" lIns="0" bIns="0" rIns="0">
            <a:spAutoFit/>
          </a:bodyPr>
          <a:lstStyle/>
          <a:p>
            <a:pPr algn="ctr" marL="0" indent="0" lvl="0">
              <a:lnSpc>
                <a:spcPts val="3640"/>
              </a:lnSpc>
            </a:pPr>
            <a:r>
              <a:rPr lang="en-US" b="true" sz="2600">
                <a:solidFill>
                  <a:srgbClr val="FFFFFF"/>
                </a:solidFill>
                <a:latin typeface="Canva Sans Bold"/>
                <a:ea typeface="Canva Sans Bold"/>
                <a:cs typeface="Canva Sans Bold"/>
                <a:sym typeface="Canva Sans Bold"/>
              </a:rPr>
              <a:t>Frontend </a:t>
            </a:r>
          </a:p>
        </p:txBody>
      </p:sp>
      <p:sp>
        <p:nvSpPr>
          <p:cNvPr name="TextBox 32" id="32"/>
          <p:cNvSpPr txBox="true"/>
          <p:nvPr/>
        </p:nvSpPr>
        <p:spPr>
          <a:xfrm rot="0">
            <a:off x="6041291" y="7594042"/>
            <a:ext cx="1700058" cy="660006"/>
          </a:xfrm>
          <a:prstGeom prst="rect">
            <a:avLst/>
          </a:prstGeom>
        </p:spPr>
        <p:txBody>
          <a:bodyPr anchor="t" rtlCol="false" tIns="0" lIns="0" bIns="0" rIns="0">
            <a:spAutoFit/>
          </a:bodyPr>
          <a:lstStyle/>
          <a:p>
            <a:pPr algn="ctr">
              <a:lnSpc>
                <a:spcPts val="4251"/>
              </a:lnSpc>
            </a:pPr>
            <a:r>
              <a:rPr lang="en-US" sz="3936">
                <a:solidFill>
                  <a:srgbClr val="FFFFFF"/>
                </a:solidFill>
                <a:latin typeface="Rustic Printed"/>
                <a:ea typeface="Rustic Printed"/>
                <a:cs typeface="Rustic Printed"/>
                <a:sym typeface="Rustic Printed"/>
              </a:rPr>
              <a:t>10</a:t>
            </a:r>
          </a:p>
        </p:txBody>
      </p:sp>
      <p:sp>
        <p:nvSpPr>
          <p:cNvPr name="Freeform 33" id="33"/>
          <p:cNvSpPr/>
          <p:nvPr/>
        </p:nvSpPr>
        <p:spPr>
          <a:xfrm flipH="false" flipV="false" rot="0">
            <a:off x="9641046" y="7326775"/>
            <a:ext cx="3448931" cy="2307048"/>
          </a:xfrm>
          <a:custGeom>
            <a:avLst/>
            <a:gdLst/>
            <a:ahLst/>
            <a:cxnLst/>
            <a:rect r="r" b="b" t="t" l="l"/>
            <a:pathLst>
              <a:path h="2307048" w="3448931">
                <a:moveTo>
                  <a:pt x="0" y="0"/>
                </a:moveTo>
                <a:lnTo>
                  <a:pt x="3448932" y="0"/>
                </a:lnTo>
                <a:lnTo>
                  <a:pt x="3448932" y="2307048"/>
                </a:lnTo>
                <a:lnTo>
                  <a:pt x="0" y="2307048"/>
                </a:lnTo>
                <a:lnTo>
                  <a:pt x="0" y="0"/>
                </a:lnTo>
                <a:close/>
              </a:path>
            </a:pathLst>
          </a:custGeom>
          <a:blipFill>
            <a:blip r:embed="rId3">
              <a:extLst>
                <a:ext uri="{96DAC541-7B7A-43D3-8B79-37D633B846F1}">
                  <asvg:svgBlip xmlns:asvg="http://schemas.microsoft.com/office/drawing/2016/SVG/main" r:embed="rId4"/>
                </a:ext>
              </a:extLst>
            </a:blip>
            <a:stretch>
              <a:fillRect l="0" t="-420" r="0" b="-420"/>
            </a:stretch>
          </a:blipFill>
          <a:ln cap="sq">
            <a:noFill/>
            <a:prstDash val="solid"/>
            <a:miter/>
          </a:ln>
        </p:spPr>
      </p:sp>
      <p:sp>
        <p:nvSpPr>
          <p:cNvPr name="TextBox 34" id="34"/>
          <p:cNvSpPr txBox="true"/>
          <p:nvPr/>
        </p:nvSpPr>
        <p:spPr>
          <a:xfrm rot="0">
            <a:off x="10210591" y="8511224"/>
            <a:ext cx="2392972" cy="448310"/>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Time Plan</a:t>
            </a:r>
          </a:p>
        </p:txBody>
      </p:sp>
      <p:sp>
        <p:nvSpPr>
          <p:cNvPr name="TextBox 35" id="35"/>
          <p:cNvSpPr txBox="true"/>
          <p:nvPr/>
        </p:nvSpPr>
        <p:spPr>
          <a:xfrm rot="0">
            <a:off x="10882763" y="7553654"/>
            <a:ext cx="1062212" cy="662295"/>
          </a:xfrm>
          <a:prstGeom prst="rect">
            <a:avLst/>
          </a:prstGeom>
        </p:spPr>
        <p:txBody>
          <a:bodyPr anchor="t" rtlCol="false" tIns="0" lIns="0" bIns="0" rIns="0">
            <a:spAutoFit/>
          </a:bodyPr>
          <a:lstStyle/>
          <a:p>
            <a:pPr algn="ctr">
              <a:lnSpc>
                <a:spcPts val="4200"/>
              </a:lnSpc>
            </a:pPr>
            <a:r>
              <a:rPr lang="en-US" sz="3888">
                <a:solidFill>
                  <a:srgbClr val="FFFFFF"/>
                </a:solidFill>
                <a:latin typeface="Rustic Printed"/>
                <a:ea typeface="Rustic Printed"/>
                <a:cs typeface="Rustic Printed"/>
                <a:sym typeface="Rustic Printed"/>
              </a:rPr>
              <a:t>11</a:t>
            </a:r>
          </a:p>
        </p:txBody>
      </p:sp>
      <p:sp>
        <p:nvSpPr>
          <p:cNvPr name="Freeform 36" id="36"/>
          <p:cNvSpPr/>
          <p:nvPr/>
        </p:nvSpPr>
        <p:spPr>
          <a:xfrm flipH="false" flipV="false" rot="0">
            <a:off x="14073360" y="7307362"/>
            <a:ext cx="3448931" cy="2326461"/>
          </a:xfrm>
          <a:custGeom>
            <a:avLst/>
            <a:gdLst/>
            <a:ahLst/>
            <a:cxnLst/>
            <a:rect r="r" b="b" t="t" l="l"/>
            <a:pathLst>
              <a:path h="2326461" w="3448931">
                <a:moveTo>
                  <a:pt x="0" y="0"/>
                </a:moveTo>
                <a:lnTo>
                  <a:pt x="3448932" y="0"/>
                </a:lnTo>
                <a:lnTo>
                  <a:pt x="3448932" y="2326461"/>
                </a:lnTo>
                <a:lnTo>
                  <a:pt x="0" y="2326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37" id="37"/>
          <p:cNvSpPr txBox="true"/>
          <p:nvPr/>
        </p:nvSpPr>
        <p:spPr>
          <a:xfrm rot="0">
            <a:off x="14301010" y="8511224"/>
            <a:ext cx="3140404" cy="448310"/>
          </a:xfrm>
          <a:prstGeom prst="rect">
            <a:avLst/>
          </a:prstGeom>
        </p:spPr>
        <p:txBody>
          <a:bodyPr anchor="t" rtlCol="false" tIns="0" lIns="0" bIns="0" rIns="0">
            <a:spAutoFit/>
          </a:bodyPr>
          <a:lstStyle/>
          <a:p>
            <a:pPr algn="ctr" marL="0" indent="0" lvl="0">
              <a:lnSpc>
                <a:spcPts val="3640"/>
              </a:lnSpc>
            </a:pPr>
            <a:r>
              <a:rPr lang="en-US" b="true" sz="2600">
                <a:solidFill>
                  <a:srgbClr val="FFFFFF"/>
                </a:solidFill>
                <a:latin typeface="Canva Sans Bold"/>
                <a:ea typeface="Canva Sans Bold"/>
                <a:cs typeface="Canva Sans Bold"/>
                <a:sym typeface="Canva Sans Bold"/>
              </a:rPr>
              <a:t>Next Phase</a:t>
            </a:r>
          </a:p>
        </p:txBody>
      </p:sp>
      <p:sp>
        <p:nvSpPr>
          <p:cNvPr name="TextBox 38" id="38"/>
          <p:cNvSpPr txBox="true"/>
          <p:nvPr/>
        </p:nvSpPr>
        <p:spPr>
          <a:xfrm rot="0">
            <a:off x="15059282" y="7546417"/>
            <a:ext cx="1700058" cy="660006"/>
          </a:xfrm>
          <a:prstGeom prst="rect">
            <a:avLst/>
          </a:prstGeom>
        </p:spPr>
        <p:txBody>
          <a:bodyPr anchor="t" rtlCol="false" tIns="0" lIns="0" bIns="0" rIns="0">
            <a:spAutoFit/>
          </a:bodyPr>
          <a:lstStyle/>
          <a:p>
            <a:pPr algn="ctr">
              <a:lnSpc>
                <a:spcPts val="4251"/>
              </a:lnSpc>
            </a:pPr>
            <a:r>
              <a:rPr lang="en-US" sz="3936">
                <a:solidFill>
                  <a:srgbClr val="FFFFFF"/>
                </a:solidFill>
                <a:latin typeface="Rustic Printed"/>
                <a:ea typeface="Rustic Printed"/>
                <a:cs typeface="Rustic Printed"/>
                <a:sym typeface="Rustic Printed"/>
              </a:rPr>
              <a:t>12</a:t>
            </a:r>
          </a:p>
        </p:txBody>
      </p:sp>
      <p:sp>
        <p:nvSpPr>
          <p:cNvPr name="TextBox 39" id="39"/>
          <p:cNvSpPr txBox="true"/>
          <p:nvPr/>
        </p:nvSpPr>
        <p:spPr>
          <a:xfrm rot="0">
            <a:off x="1238534" y="5718945"/>
            <a:ext cx="2392972" cy="905510"/>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Data</a:t>
            </a:r>
          </a:p>
          <a:p>
            <a:pPr algn="ctr">
              <a:lnSpc>
                <a:spcPts val="3640"/>
              </a:lnSpc>
            </a:pPr>
            <a:r>
              <a:rPr lang="en-US" sz="2600" b="true">
                <a:solidFill>
                  <a:srgbClr val="FFFFFF"/>
                </a:solidFill>
                <a:latin typeface="Canva Sans Bold"/>
                <a:ea typeface="Canva Sans Bold"/>
                <a:cs typeface="Canva Sans Bold"/>
                <a:sym typeface="Canva Sans Bold"/>
              </a:rPr>
              <a:t>Creation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084394" y="3853574"/>
            <a:ext cx="5361358" cy="3649287"/>
            <a:chOff x="0" y="0"/>
            <a:chExt cx="1412045" cy="961129"/>
          </a:xfrm>
        </p:grpSpPr>
        <p:sp>
          <p:nvSpPr>
            <p:cNvPr name="Freeform 7" id="7"/>
            <p:cNvSpPr/>
            <p:nvPr/>
          </p:nvSpPr>
          <p:spPr>
            <a:xfrm flipH="false" flipV="false" rot="0">
              <a:off x="0" y="0"/>
              <a:ext cx="1412045" cy="961129"/>
            </a:xfrm>
            <a:custGeom>
              <a:avLst/>
              <a:gdLst/>
              <a:ahLst/>
              <a:cxnLst/>
              <a:rect r="r" b="b" t="t" l="l"/>
              <a:pathLst>
                <a:path h="961129" w="1412045">
                  <a:moveTo>
                    <a:pt x="73645" y="0"/>
                  </a:moveTo>
                  <a:lnTo>
                    <a:pt x="1338400" y="0"/>
                  </a:lnTo>
                  <a:cubicBezTo>
                    <a:pt x="1357932" y="0"/>
                    <a:pt x="1376664" y="7759"/>
                    <a:pt x="1390475" y="21570"/>
                  </a:cubicBezTo>
                  <a:cubicBezTo>
                    <a:pt x="1404286" y="35381"/>
                    <a:pt x="1412045" y="54113"/>
                    <a:pt x="1412045" y="73645"/>
                  </a:cubicBezTo>
                  <a:lnTo>
                    <a:pt x="1412045" y="887484"/>
                  </a:lnTo>
                  <a:cubicBezTo>
                    <a:pt x="1412045" y="907016"/>
                    <a:pt x="1404286" y="925748"/>
                    <a:pt x="1390475" y="939559"/>
                  </a:cubicBezTo>
                  <a:cubicBezTo>
                    <a:pt x="1376664" y="953370"/>
                    <a:pt x="1357932" y="961129"/>
                    <a:pt x="1338400" y="961129"/>
                  </a:cubicBezTo>
                  <a:lnTo>
                    <a:pt x="73645" y="961129"/>
                  </a:lnTo>
                  <a:cubicBezTo>
                    <a:pt x="54113" y="961129"/>
                    <a:pt x="35381" y="953370"/>
                    <a:pt x="21570" y="939559"/>
                  </a:cubicBezTo>
                  <a:cubicBezTo>
                    <a:pt x="7759" y="925748"/>
                    <a:pt x="0" y="907016"/>
                    <a:pt x="0" y="887484"/>
                  </a:cubicBezTo>
                  <a:lnTo>
                    <a:pt x="0" y="73645"/>
                  </a:lnTo>
                  <a:cubicBezTo>
                    <a:pt x="0" y="54113"/>
                    <a:pt x="7759" y="35381"/>
                    <a:pt x="21570" y="21570"/>
                  </a:cubicBezTo>
                  <a:cubicBezTo>
                    <a:pt x="35381" y="7759"/>
                    <a:pt x="54113" y="0"/>
                    <a:pt x="73645" y="0"/>
                  </a:cubicBezTo>
                  <a:close/>
                </a:path>
              </a:pathLst>
            </a:custGeom>
            <a:solidFill>
              <a:srgbClr val="77C4B5"/>
            </a:solidFill>
          </p:spPr>
        </p:sp>
        <p:sp>
          <p:nvSpPr>
            <p:cNvPr name="TextBox 8" id="8"/>
            <p:cNvSpPr txBox="true"/>
            <p:nvPr/>
          </p:nvSpPr>
          <p:spPr>
            <a:xfrm>
              <a:off x="0" y="-76200"/>
              <a:ext cx="1412045" cy="1037329"/>
            </a:xfrm>
            <a:prstGeom prst="rect">
              <a:avLst/>
            </a:prstGeom>
          </p:spPr>
          <p:txBody>
            <a:bodyPr anchor="ctr" rtlCol="false" tIns="50800" lIns="50800" bIns="50800" rIns="50800"/>
            <a:lstStyle/>
            <a:p>
              <a:pPr algn="ctr">
                <a:lnSpc>
                  <a:spcPts val="5459"/>
                </a:lnSpc>
              </a:pPr>
              <a:r>
                <a:rPr lang="en-US" b="true" sz="3899">
                  <a:solidFill>
                    <a:srgbClr val="FFFFFF"/>
                  </a:solidFill>
                  <a:latin typeface="Open Sans Bold"/>
                  <a:ea typeface="Open Sans Bold"/>
                  <a:cs typeface="Open Sans Bold"/>
                  <a:sym typeface="Open Sans Bold"/>
                </a:rPr>
                <a:t>ID Detetction DataSet</a:t>
              </a:r>
            </a:p>
            <a:p>
              <a:pPr algn="ctr">
                <a:lnSpc>
                  <a:spcPts val="5459"/>
                </a:lnSpc>
              </a:pPr>
              <a:r>
                <a:rPr lang="en-US" b="true" sz="3899">
                  <a:solidFill>
                    <a:srgbClr val="FFFFFF"/>
                  </a:solidFill>
                  <a:latin typeface="Open Sans Bold"/>
                  <a:ea typeface="Open Sans Bold"/>
                  <a:cs typeface="Open Sans Bold"/>
                  <a:sym typeface="Open Sans Bold"/>
                </a:rPr>
                <a:t>(4200 image )</a:t>
              </a:r>
            </a:p>
          </p:txBody>
        </p:sp>
      </p:grpSp>
      <p:grpSp>
        <p:nvGrpSpPr>
          <p:cNvPr name="Group 9" id="9"/>
          <p:cNvGrpSpPr/>
          <p:nvPr/>
        </p:nvGrpSpPr>
        <p:grpSpPr>
          <a:xfrm rot="0">
            <a:off x="9881890" y="3801725"/>
            <a:ext cx="5925377" cy="3691611"/>
            <a:chOff x="0" y="0"/>
            <a:chExt cx="1560593" cy="972276"/>
          </a:xfrm>
        </p:grpSpPr>
        <p:sp>
          <p:nvSpPr>
            <p:cNvPr name="Freeform 10" id="10"/>
            <p:cNvSpPr/>
            <p:nvPr/>
          </p:nvSpPr>
          <p:spPr>
            <a:xfrm flipH="false" flipV="false" rot="0">
              <a:off x="0" y="0"/>
              <a:ext cx="1560593" cy="972276"/>
            </a:xfrm>
            <a:custGeom>
              <a:avLst/>
              <a:gdLst/>
              <a:ahLst/>
              <a:cxnLst/>
              <a:rect r="r" b="b" t="t" l="l"/>
              <a:pathLst>
                <a:path h="972276" w="1560593">
                  <a:moveTo>
                    <a:pt x="66635" y="0"/>
                  </a:moveTo>
                  <a:lnTo>
                    <a:pt x="1493958" y="0"/>
                  </a:lnTo>
                  <a:cubicBezTo>
                    <a:pt x="1530760" y="0"/>
                    <a:pt x="1560593" y="29834"/>
                    <a:pt x="1560593" y="66635"/>
                  </a:cubicBezTo>
                  <a:lnTo>
                    <a:pt x="1560593" y="905641"/>
                  </a:lnTo>
                  <a:cubicBezTo>
                    <a:pt x="1560593" y="942443"/>
                    <a:pt x="1530760" y="972276"/>
                    <a:pt x="1493958" y="972276"/>
                  </a:cubicBezTo>
                  <a:lnTo>
                    <a:pt x="66635" y="972276"/>
                  </a:lnTo>
                  <a:cubicBezTo>
                    <a:pt x="29834" y="972276"/>
                    <a:pt x="0" y="942443"/>
                    <a:pt x="0" y="905641"/>
                  </a:cubicBezTo>
                  <a:lnTo>
                    <a:pt x="0" y="66635"/>
                  </a:lnTo>
                  <a:cubicBezTo>
                    <a:pt x="0" y="29834"/>
                    <a:pt x="29834" y="0"/>
                    <a:pt x="66635" y="0"/>
                  </a:cubicBezTo>
                  <a:close/>
                </a:path>
              </a:pathLst>
            </a:custGeom>
            <a:solidFill>
              <a:srgbClr val="77C4B5"/>
            </a:solidFill>
          </p:spPr>
        </p:sp>
        <p:sp>
          <p:nvSpPr>
            <p:cNvPr name="TextBox 11" id="11"/>
            <p:cNvSpPr txBox="true"/>
            <p:nvPr/>
          </p:nvSpPr>
          <p:spPr>
            <a:xfrm>
              <a:off x="0" y="-76200"/>
              <a:ext cx="1560593" cy="1048476"/>
            </a:xfrm>
            <a:prstGeom prst="rect">
              <a:avLst/>
            </a:prstGeom>
          </p:spPr>
          <p:txBody>
            <a:bodyPr anchor="ctr" rtlCol="false" tIns="50800" lIns="50800" bIns="50800" rIns="50800"/>
            <a:lstStyle/>
            <a:p>
              <a:pPr algn="ctr">
                <a:lnSpc>
                  <a:spcPts val="5319"/>
                </a:lnSpc>
              </a:pPr>
              <a:r>
                <a:rPr lang="en-US" b="true" sz="3799">
                  <a:solidFill>
                    <a:srgbClr val="FFFFFF"/>
                  </a:solidFill>
                  <a:latin typeface="Open Sans Bold"/>
                  <a:ea typeface="Open Sans Bold"/>
                  <a:cs typeface="Open Sans Bold"/>
                  <a:sym typeface="Open Sans Bold"/>
                </a:rPr>
                <a:t>Fileds Detection DataSet</a:t>
              </a:r>
            </a:p>
            <a:p>
              <a:pPr algn="ctr">
                <a:lnSpc>
                  <a:spcPts val="5319"/>
                </a:lnSpc>
              </a:pPr>
              <a:r>
                <a:rPr lang="en-US" b="true" sz="3799">
                  <a:solidFill>
                    <a:srgbClr val="FFFFFF"/>
                  </a:solidFill>
                  <a:latin typeface="Open Sans Bold"/>
                  <a:ea typeface="Open Sans Bold"/>
                  <a:cs typeface="Open Sans Bold"/>
                  <a:sym typeface="Open Sans Bold"/>
                </a:rPr>
                <a:t>(150 image)</a:t>
              </a:r>
            </a:p>
          </p:txBody>
        </p:sp>
      </p:grpSp>
      <p:sp>
        <p:nvSpPr>
          <p:cNvPr name="TextBox 12" id="12"/>
          <p:cNvSpPr txBox="true"/>
          <p:nvPr/>
        </p:nvSpPr>
        <p:spPr>
          <a:xfrm rot="0">
            <a:off x="2084394" y="1199652"/>
            <a:ext cx="12187677"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Pre Processing</a:t>
            </a:r>
          </a:p>
        </p:txBody>
      </p:sp>
      <p:sp>
        <p:nvSpPr>
          <p:cNvPr name="TextBox 13" id="13"/>
          <p:cNvSpPr txBox="true"/>
          <p:nvPr/>
        </p:nvSpPr>
        <p:spPr>
          <a:xfrm rot="0">
            <a:off x="4485435" y="2823604"/>
            <a:ext cx="559276" cy="1029970"/>
          </a:xfrm>
          <a:prstGeom prst="rect">
            <a:avLst/>
          </a:prstGeom>
        </p:spPr>
        <p:txBody>
          <a:bodyPr anchor="t" rtlCol="false" tIns="0" lIns="0" bIns="0" rIns="0">
            <a:spAutoFit/>
          </a:bodyPr>
          <a:lstStyle/>
          <a:p>
            <a:pPr algn="ctr">
              <a:lnSpc>
                <a:spcPts val="7279"/>
              </a:lnSpc>
            </a:pPr>
            <a:r>
              <a:rPr lang="en-US" sz="5199">
                <a:solidFill>
                  <a:srgbClr val="FFFFFF"/>
                </a:solidFill>
                <a:latin typeface="Rustic Printed"/>
                <a:ea typeface="Rustic Printed"/>
                <a:cs typeface="Rustic Printed"/>
                <a:sym typeface="Rustic Printed"/>
              </a:rPr>
              <a:t>01</a:t>
            </a:r>
          </a:p>
        </p:txBody>
      </p:sp>
      <p:sp>
        <p:nvSpPr>
          <p:cNvPr name="TextBox 14" id="14"/>
          <p:cNvSpPr txBox="true"/>
          <p:nvPr/>
        </p:nvSpPr>
        <p:spPr>
          <a:xfrm rot="0">
            <a:off x="12522236" y="2721351"/>
            <a:ext cx="644684" cy="1029970"/>
          </a:xfrm>
          <a:prstGeom prst="rect">
            <a:avLst/>
          </a:prstGeom>
        </p:spPr>
        <p:txBody>
          <a:bodyPr anchor="t" rtlCol="false" tIns="0" lIns="0" bIns="0" rIns="0">
            <a:spAutoFit/>
          </a:bodyPr>
          <a:lstStyle/>
          <a:p>
            <a:pPr algn="ctr">
              <a:lnSpc>
                <a:spcPts val="7279"/>
              </a:lnSpc>
            </a:pPr>
            <a:r>
              <a:rPr lang="en-US" sz="5199">
                <a:solidFill>
                  <a:srgbClr val="FFFFFF"/>
                </a:solidFill>
                <a:latin typeface="Rustic Printed"/>
                <a:ea typeface="Rustic Printed"/>
                <a:cs typeface="Rustic Printed"/>
                <a:sym typeface="Rustic Printed"/>
              </a:rPr>
              <a:t>02</a:t>
            </a:r>
          </a:p>
        </p:txBody>
      </p:sp>
      <p:sp>
        <p:nvSpPr>
          <p:cNvPr name="AutoShape 15" id="15"/>
          <p:cNvSpPr/>
          <p:nvPr/>
        </p:nvSpPr>
        <p:spPr>
          <a:xfrm flipH="true">
            <a:off x="15255425" y="2068649"/>
            <a:ext cx="551842" cy="1272466"/>
          </a:xfrm>
          <a:prstGeom prst="line">
            <a:avLst/>
          </a:prstGeom>
          <a:ln cap="flat" w="38100">
            <a:solidFill>
              <a:srgbClr val="FFFFFF"/>
            </a:solidFill>
            <a:prstDash val="solid"/>
            <a:headEnd type="none" len="sm" w="sm"/>
            <a:tailEnd type="arrow" len="sm" w="med"/>
          </a:ln>
        </p:spPr>
      </p:sp>
      <p:sp>
        <p:nvSpPr>
          <p:cNvPr name="AutoShape 16" id="16"/>
          <p:cNvSpPr/>
          <p:nvPr/>
        </p:nvSpPr>
        <p:spPr>
          <a:xfrm flipH="true">
            <a:off x="15820997" y="2520519"/>
            <a:ext cx="955410" cy="993300"/>
          </a:xfrm>
          <a:prstGeom prst="line">
            <a:avLst/>
          </a:prstGeom>
          <a:ln cap="flat" w="38100">
            <a:solidFill>
              <a:srgbClr val="FFFFFF"/>
            </a:solidFill>
            <a:prstDash val="solid"/>
            <a:headEnd type="none" len="sm" w="sm"/>
            <a:tailEnd type="arrow" len="sm" w="med"/>
          </a:ln>
        </p:spPr>
      </p:sp>
      <p:sp>
        <p:nvSpPr>
          <p:cNvPr name="AutoShape 17" id="17"/>
          <p:cNvSpPr/>
          <p:nvPr/>
        </p:nvSpPr>
        <p:spPr>
          <a:xfrm flipH="true">
            <a:off x="16103127" y="3527025"/>
            <a:ext cx="1147949" cy="54940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717128" y="769969"/>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69799" y="2088220"/>
            <a:ext cx="12548402" cy="7776053"/>
          </a:xfrm>
          <a:custGeom>
            <a:avLst/>
            <a:gdLst/>
            <a:ahLst/>
            <a:cxnLst/>
            <a:rect r="r" b="b" t="t" l="l"/>
            <a:pathLst>
              <a:path h="7776053" w="12548402">
                <a:moveTo>
                  <a:pt x="0" y="0"/>
                </a:moveTo>
                <a:lnTo>
                  <a:pt x="12548402" y="0"/>
                </a:lnTo>
                <a:lnTo>
                  <a:pt x="12548402" y="7776053"/>
                </a:lnTo>
                <a:lnTo>
                  <a:pt x="0" y="7776053"/>
                </a:lnTo>
                <a:lnTo>
                  <a:pt x="0" y="0"/>
                </a:lnTo>
                <a:close/>
              </a:path>
            </a:pathLst>
          </a:custGeom>
          <a:blipFill>
            <a:blip r:embed="rId3"/>
            <a:stretch>
              <a:fillRect l="0" t="0" r="-227" b="0"/>
            </a:stretch>
          </a:blipFill>
        </p:spPr>
      </p:sp>
      <p:sp>
        <p:nvSpPr>
          <p:cNvPr name="TextBox 7" id="7"/>
          <p:cNvSpPr txBox="true"/>
          <p:nvPr/>
        </p:nvSpPr>
        <p:spPr>
          <a:xfrm rot="0">
            <a:off x="1382983" y="838655"/>
            <a:ext cx="15439551" cy="1026795"/>
          </a:xfrm>
          <a:prstGeom prst="rect">
            <a:avLst/>
          </a:prstGeom>
        </p:spPr>
        <p:txBody>
          <a:bodyPr anchor="t" rtlCol="false" tIns="0" lIns="0" bIns="0" rIns="0">
            <a:spAutoFit/>
          </a:bodyPr>
          <a:lstStyle/>
          <a:p>
            <a:pPr algn="ctr" marL="0" indent="0" lvl="0">
              <a:lnSpc>
                <a:spcPts val="6240"/>
              </a:lnSpc>
            </a:pPr>
            <a:r>
              <a:rPr lang="en-US" sz="6500">
                <a:solidFill>
                  <a:srgbClr val="F5F5F5"/>
                </a:solidFill>
                <a:latin typeface="Rustic Printed"/>
                <a:ea typeface="Rustic Printed"/>
                <a:cs typeface="Rustic Printed"/>
                <a:sym typeface="Rustic Printed"/>
              </a:rPr>
              <a:t>No Augmentation Needed</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738831"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69227" y="4935162"/>
            <a:ext cx="3802287" cy="2022671"/>
            <a:chOff x="0" y="0"/>
            <a:chExt cx="1001425" cy="532720"/>
          </a:xfrm>
        </p:grpSpPr>
        <p:sp>
          <p:nvSpPr>
            <p:cNvPr name="Freeform 7" id="7"/>
            <p:cNvSpPr/>
            <p:nvPr/>
          </p:nvSpPr>
          <p:spPr>
            <a:xfrm flipH="false" flipV="false" rot="0">
              <a:off x="0" y="0"/>
              <a:ext cx="1001425" cy="532720"/>
            </a:xfrm>
            <a:custGeom>
              <a:avLst/>
              <a:gdLst/>
              <a:ahLst/>
              <a:cxnLst/>
              <a:rect r="r" b="b" t="t" l="l"/>
              <a:pathLst>
                <a:path h="532720" w="1001425">
                  <a:moveTo>
                    <a:pt x="103842" y="0"/>
                  </a:moveTo>
                  <a:lnTo>
                    <a:pt x="897583" y="0"/>
                  </a:lnTo>
                  <a:cubicBezTo>
                    <a:pt x="954934" y="0"/>
                    <a:pt x="1001425" y="46492"/>
                    <a:pt x="1001425" y="103842"/>
                  </a:cubicBezTo>
                  <a:lnTo>
                    <a:pt x="1001425" y="428878"/>
                  </a:lnTo>
                  <a:cubicBezTo>
                    <a:pt x="1001425" y="456418"/>
                    <a:pt x="990485" y="482831"/>
                    <a:pt x="971011" y="502305"/>
                  </a:cubicBezTo>
                  <a:cubicBezTo>
                    <a:pt x="951536" y="521779"/>
                    <a:pt x="925124" y="532720"/>
                    <a:pt x="897583" y="532720"/>
                  </a:cubicBezTo>
                  <a:lnTo>
                    <a:pt x="103842" y="532720"/>
                  </a:lnTo>
                  <a:cubicBezTo>
                    <a:pt x="76302" y="532720"/>
                    <a:pt x="49889" y="521779"/>
                    <a:pt x="30415" y="502305"/>
                  </a:cubicBezTo>
                  <a:cubicBezTo>
                    <a:pt x="10940" y="482831"/>
                    <a:pt x="0" y="456418"/>
                    <a:pt x="0" y="428878"/>
                  </a:cubicBezTo>
                  <a:lnTo>
                    <a:pt x="0" y="103842"/>
                  </a:lnTo>
                  <a:cubicBezTo>
                    <a:pt x="0" y="76302"/>
                    <a:pt x="10940" y="49889"/>
                    <a:pt x="30415" y="30415"/>
                  </a:cubicBezTo>
                  <a:cubicBezTo>
                    <a:pt x="49889" y="10940"/>
                    <a:pt x="76302" y="0"/>
                    <a:pt x="103842" y="0"/>
                  </a:cubicBezTo>
                  <a:close/>
                </a:path>
              </a:pathLst>
            </a:custGeom>
            <a:solidFill>
              <a:srgbClr val="52BFAA"/>
            </a:solidFill>
          </p:spPr>
        </p:sp>
        <p:sp>
          <p:nvSpPr>
            <p:cNvPr name="TextBox 8" id="8"/>
            <p:cNvSpPr txBox="true"/>
            <p:nvPr/>
          </p:nvSpPr>
          <p:spPr>
            <a:xfrm>
              <a:off x="0" y="-57150"/>
              <a:ext cx="1001425" cy="589870"/>
            </a:xfrm>
            <a:prstGeom prst="rect">
              <a:avLst/>
            </a:prstGeom>
          </p:spPr>
          <p:txBody>
            <a:bodyPr anchor="ctr" rtlCol="false" tIns="50800" lIns="50800" bIns="50800" rIns="50800"/>
            <a:lstStyle/>
            <a:p>
              <a:pPr algn="ctr">
                <a:lnSpc>
                  <a:spcPts val="4479"/>
                </a:lnSpc>
              </a:pPr>
              <a:r>
                <a:rPr lang="en-US" sz="3199" b="true">
                  <a:solidFill>
                    <a:srgbClr val="FFFFFF"/>
                  </a:solidFill>
                  <a:latin typeface="Open Sans Bold"/>
                  <a:ea typeface="Open Sans Bold"/>
                  <a:cs typeface="Open Sans Bold"/>
                  <a:sym typeface="Open Sans Bold"/>
                </a:rPr>
                <a:t> Labeling</a:t>
              </a:r>
            </a:p>
            <a:p>
              <a:pPr algn="ctr">
                <a:lnSpc>
                  <a:spcPts val="2659"/>
                </a:lnSpc>
              </a:pPr>
            </a:p>
          </p:txBody>
        </p:sp>
      </p:grpSp>
      <p:sp>
        <p:nvSpPr>
          <p:cNvPr name="TextBox 9" id="9"/>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Datasets Pipeline Using Roboflow</a:t>
            </a:r>
          </a:p>
        </p:txBody>
      </p:sp>
      <p:grpSp>
        <p:nvGrpSpPr>
          <p:cNvPr name="Group 10" id="10"/>
          <p:cNvGrpSpPr/>
          <p:nvPr/>
        </p:nvGrpSpPr>
        <p:grpSpPr>
          <a:xfrm rot="0">
            <a:off x="6572239" y="3923827"/>
            <a:ext cx="3802287" cy="2022671"/>
            <a:chOff x="0" y="0"/>
            <a:chExt cx="1001425" cy="532720"/>
          </a:xfrm>
        </p:grpSpPr>
        <p:sp>
          <p:nvSpPr>
            <p:cNvPr name="Freeform 11" id="11"/>
            <p:cNvSpPr/>
            <p:nvPr/>
          </p:nvSpPr>
          <p:spPr>
            <a:xfrm flipH="false" flipV="false" rot="0">
              <a:off x="0" y="0"/>
              <a:ext cx="1001425" cy="532720"/>
            </a:xfrm>
            <a:custGeom>
              <a:avLst/>
              <a:gdLst/>
              <a:ahLst/>
              <a:cxnLst/>
              <a:rect r="r" b="b" t="t" l="l"/>
              <a:pathLst>
                <a:path h="532720" w="1001425">
                  <a:moveTo>
                    <a:pt x="103842" y="0"/>
                  </a:moveTo>
                  <a:lnTo>
                    <a:pt x="897583" y="0"/>
                  </a:lnTo>
                  <a:cubicBezTo>
                    <a:pt x="954934" y="0"/>
                    <a:pt x="1001425" y="46492"/>
                    <a:pt x="1001425" y="103842"/>
                  </a:cubicBezTo>
                  <a:lnTo>
                    <a:pt x="1001425" y="428878"/>
                  </a:lnTo>
                  <a:cubicBezTo>
                    <a:pt x="1001425" y="456418"/>
                    <a:pt x="990485" y="482831"/>
                    <a:pt x="971011" y="502305"/>
                  </a:cubicBezTo>
                  <a:cubicBezTo>
                    <a:pt x="951536" y="521779"/>
                    <a:pt x="925124" y="532720"/>
                    <a:pt x="897583" y="532720"/>
                  </a:cubicBezTo>
                  <a:lnTo>
                    <a:pt x="103842" y="532720"/>
                  </a:lnTo>
                  <a:cubicBezTo>
                    <a:pt x="76302" y="532720"/>
                    <a:pt x="49889" y="521779"/>
                    <a:pt x="30415" y="502305"/>
                  </a:cubicBezTo>
                  <a:cubicBezTo>
                    <a:pt x="10940" y="482831"/>
                    <a:pt x="0" y="456418"/>
                    <a:pt x="0" y="428878"/>
                  </a:cubicBezTo>
                  <a:lnTo>
                    <a:pt x="0" y="103842"/>
                  </a:lnTo>
                  <a:cubicBezTo>
                    <a:pt x="0" y="76302"/>
                    <a:pt x="10940" y="49889"/>
                    <a:pt x="30415" y="30415"/>
                  </a:cubicBezTo>
                  <a:cubicBezTo>
                    <a:pt x="49889" y="10940"/>
                    <a:pt x="76302" y="0"/>
                    <a:pt x="103842" y="0"/>
                  </a:cubicBezTo>
                  <a:close/>
                </a:path>
              </a:pathLst>
            </a:custGeom>
            <a:solidFill>
              <a:srgbClr val="52BFAA"/>
            </a:solidFill>
          </p:spPr>
        </p:sp>
        <p:sp>
          <p:nvSpPr>
            <p:cNvPr name="TextBox 12" id="12"/>
            <p:cNvSpPr txBox="true"/>
            <p:nvPr/>
          </p:nvSpPr>
          <p:spPr>
            <a:xfrm>
              <a:off x="0" y="-47625"/>
              <a:ext cx="1001425" cy="580345"/>
            </a:xfrm>
            <a:prstGeom prst="rect">
              <a:avLst/>
            </a:prstGeom>
          </p:spPr>
          <p:txBody>
            <a:bodyPr anchor="ctr" rtlCol="false" tIns="50800" lIns="50800" bIns="50800" rIns="50800"/>
            <a:lstStyle/>
            <a:p>
              <a:pPr algn="ctr">
                <a:lnSpc>
                  <a:spcPts val="4339"/>
                </a:lnSpc>
              </a:pPr>
              <a:r>
                <a:rPr lang="en-US" b="true" sz="3099">
                  <a:solidFill>
                    <a:srgbClr val="FFFFFF"/>
                  </a:solidFill>
                  <a:latin typeface="Open Sans Bold"/>
                  <a:ea typeface="Open Sans Bold"/>
                  <a:cs typeface="Open Sans Bold"/>
                  <a:sym typeface="Open Sans Bold"/>
                </a:rPr>
                <a:t> Splitting</a:t>
              </a:r>
            </a:p>
          </p:txBody>
        </p:sp>
      </p:grpSp>
      <p:grpSp>
        <p:nvGrpSpPr>
          <p:cNvPr name="Group 13" id="13"/>
          <p:cNvGrpSpPr/>
          <p:nvPr/>
        </p:nvGrpSpPr>
        <p:grpSpPr>
          <a:xfrm rot="0">
            <a:off x="12646974" y="4935162"/>
            <a:ext cx="3802287" cy="2022671"/>
            <a:chOff x="0" y="0"/>
            <a:chExt cx="1001425" cy="532720"/>
          </a:xfrm>
        </p:grpSpPr>
        <p:sp>
          <p:nvSpPr>
            <p:cNvPr name="Freeform 14" id="14"/>
            <p:cNvSpPr/>
            <p:nvPr/>
          </p:nvSpPr>
          <p:spPr>
            <a:xfrm flipH="false" flipV="false" rot="0">
              <a:off x="0" y="0"/>
              <a:ext cx="1001425" cy="532720"/>
            </a:xfrm>
            <a:custGeom>
              <a:avLst/>
              <a:gdLst/>
              <a:ahLst/>
              <a:cxnLst/>
              <a:rect r="r" b="b" t="t" l="l"/>
              <a:pathLst>
                <a:path h="532720" w="1001425">
                  <a:moveTo>
                    <a:pt x="103842" y="0"/>
                  </a:moveTo>
                  <a:lnTo>
                    <a:pt x="897583" y="0"/>
                  </a:lnTo>
                  <a:cubicBezTo>
                    <a:pt x="954934" y="0"/>
                    <a:pt x="1001425" y="46492"/>
                    <a:pt x="1001425" y="103842"/>
                  </a:cubicBezTo>
                  <a:lnTo>
                    <a:pt x="1001425" y="428878"/>
                  </a:lnTo>
                  <a:cubicBezTo>
                    <a:pt x="1001425" y="456418"/>
                    <a:pt x="990485" y="482831"/>
                    <a:pt x="971011" y="502305"/>
                  </a:cubicBezTo>
                  <a:cubicBezTo>
                    <a:pt x="951536" y="521779"/>
                    <a:pt x="925124" y="532720"/>
                    <a:pt x="897583" y="532720"/>
                  </a:cubicBezTo>
                  <a:lnTo>
                    <a:pt x="103842" y="532720"/>
                  </a:lnTo>
                  <a:cubicBezTo>
                    <a:pt x="76302" y="532720"/>
                    <a:pt x="49889" y="521779"/>
                    <a:pt x="30415" y="502305"/>
                  </a:cubicBezTo>
                  <a:cubicBezTo>
                    <a:pt x="10940" y="482831"/>
                    <a:pt x="0" y="456418"/>
                    <a:pt x="0" y="428878"/>
                  </a:cubicBezTo>
                  <a:lnTo>
                    <a:pt x="0" y="103842"/>
                  </a:lnTo>
                  <a:cubicBezTo>
                    <a:pt x="0" y="76302"/>
                    <a:pt x="10940" y="49889"/>
                    <a:pt x="30415" y="30415"/>
                  </a:cubicBezTo>
                  <a:cubicBezTo>
                    <a:pt x="49889" y="10940"/>
                    <a:pt x="76302" y="0"/>
                    <a:pt x="103842" y="0"/>
                  </a:cubicBezTo>
                  <a:close/>
                </a:path>
              </a:pathLst>
            </a:custGeom>
            <a:solidFill>
              <a:srgbClr val="52BFAA"/>
            </a:solidFill>
          </p:spPr>
        </p:sp>
        <p:sp>
          <p:nvSpPr>
            <p:cNvPr name="TextBox 15" id="15"/>
            <p:cNvSpPr txBox="true"/>
            <p:nvPr/>
          </p:nvSpPr>
          <p:spPr>
            <a:xfrm>
              <a:off x="0" y="-57150"/>
              <a:ext cx="1001425" cy="589870"/>
            </a:xfrm>
            <a:prstGeom prst="rect">
              <a:avLst/>
            </a:prstGeom>
          </p:spPr>
          <p:txBody>
            <a:bodyPr anchor="ctr" rtlCol="false" tIns="50800" lIns="50800" bIns="50800" rIns="50800"/>
            <a:lstStyle/>
            <a:p>
              <a:pPr algn="ctr">
                <a:lnSpc>
                  <a:spcPts val="4479"/>
                </a:lnSpc>
              </a:pPr>
              <a:r>
                <a:rPr lang="en-US" b="true" sz="3199">
                  <a:solidFill>
                    <a:srgbClr val="FFFFFF"/>
                  </a:solidFill>
                  <a:latin typeface="Open Sans Bold"/>
                  <a:ea typeface="Open Sans Bold"/>
                  <a:cs typeface="Open Sans Bold"/>
                  <a:sym typeface="Open Sans Bold"/>
                </a:rPr>
                <a:t> dataSet.yaml</a:t>
              </a:r>
            </a:p>
          </p:txBody>
        </p:sp>
      </p:grpSp>
      <p:sp>
        <p:nvSpPr>
          <p:cNvPr name="AutoShape 16" id="16"/>
          <p:cNvSpPr/>
          <p:nvPr/>
        </p:nvSpPr>
        <p:spPr>
          <a:xfrm flipV="true">
            <a:off x="5071514" y="4935162"/>
            <a:ext cx="1500726" cy="1011335"/>
          </a:xfrm>
          <a:prstGeom prst="line">
            <a:avLst/>
          </a:prstGeom>
          <a:ln cap="flat" w="38100">
            <a:solidFill>
              <a:srgbClr val="FFFFFF"/>
            </a:solidFill>
            <a:prstDash val="solid"/>
            <a:headEnd type="none" len="sm" w="sm"/>
            <a:tailEnd type="arrow" len="sm" w="med"/>
          </a:ln>
        </p:spPr>
      </p:sp>
      <p:sp>
        <p:nvSpPr>
          <p:cNvPr name="AutoShape 17" id="17"/>
          <p:cNvSpPr/>
          <p:nvPr/>
        </p:nvSpPr>
        <p:spPr>
          <a:xfrm>
            <a:off x="10374526" y="4935162"/>
            <a:ext cx="2272448" cy="1011335"/>
          </a:xfrm>
          <a:prstGeom prst="line">
            <a:avLst/>
          </a:prstGeom>
          <a:ln cap="flat" w="38100">
            <a:solidFill>
              <a:srgbClr val="FFFFFF"/>
            </a:solidFill>
            <a:prstDash val="solid"/>
            <a:headEnd type="none" len="sm" w="sm"/>
            <a:tailEnd type="arrow" len="sm" w="med"/>
          </a:ln>
        </p:spPr>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738831"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623690" y="2020590"/>
            <a:ext cx="11040620" cy="3794955"/>
          </a:xfrm>
          <a:custGeom>
            <a:avLst/>
            <a:gdLst/>
            <a:ahLst/>
            <a:cxnLst/>
            <a:rect r="r" b="b" t="t" l="l"/>
            <a:pathLst>
              <a:path h="3794955" w="11040620">
                <a:moveTo>
                  <a:pt x="0" y="0"/>
                </a:moveTo>
                <a:lnTo>
                  <a:pt x="11040620" y="0"/>
                </a:lnTo>
                <a:lnTo>
                  <a:pt x="11040620" y="3794955"/>
                </a:lnTo>
                <a:lnTo>
                  <a:pt x="0" y="3794955"/>
                </a:lnTo>
                <a:lnTo>
                  <a:pt x="0" y="0"/>
                </a:lnTo>
                <a:close/>
              </a:path>
            </a:pathLst>
          </a:custGeom>
          <a:blipFill>
            <a:blip r:embed="rId3"/>
            <a:stretch>
              <a:fillRect l="0" t="-11079" r="0" b="-27253"/>
            </a:stretch>
          </a:blipFill>
        </p:spPr>
      </p:sp>
      <p:sp>
        <p:nvSpPr>
          <p:cNvPr name="Freeform 7" id="7"/>
          <p:cNvSpPr/>
          <p:nvPr/>
        </p:nvSpPr>
        <p:spPr>
          <a:xfrm flipH="false" flipV="false" rot="0">
            <a:off x="2251807" y="5970686"/>
            <a:ext cx="14218439" cy="2580542"/>
          </a:xfrm>
          <a:custGeom>
            <a:avLst/>
            <a:gdLst/>
            <a:ahLst/>
            <a:cxnLst/>
            <a:rect r="r" b="b" t="t" l="l"/>
            <a:pathLst>
              <a:path h="2580542" w="14218439">
                <a:moveTo>
                  <a:pt x="0" y="0"/>
                </a:moveTo>
                <a:lnTo>
                  <a:pt x="14218439" y="0"/>
                </a:lnTo>
                <a:lnTo>
                  <a:pt x="14218439" y="2580541"/>
                </a:lnTo>
                <a:lnTo>
                  <a:pt x="0" y="2580541"/>
                </a:lnTo>
                <a:lnTo>
                  <a:pt x="0" y="0"/>
                </a:lnTo>
                <a:close/>
              </a:path>
            </a:pathLst>
          </a:custGeom>
          <a:blipFill>
            <a:blip r:embed="rId4"/>
            <a:stretch>
              <a:fillRect l="0" t="-17671" r="0" b="-61826"/>
            </a:stretch>
          </a:blipFill>
        </p:spPr>
      </p:sp>
      <p:sp>
        <p:nvSpPr>
          <p:cNvPr name="TextBox 8" id="8"/>
          <p:cNvSpPr txBox="true"/>
          <p:nvPr/>
        </p:nvSpPr>
        <p:spPr>
          <a:xfrm rot="0">
            <a:off x="2726383" y="838655"/>
            <a:ext cx="13269288" cy="1026795"/>
          </a:xfrm>
          <a:prstGeom prst="rect">
            <a:avLst/>
          </a:prstGeom>
        </p:spPr>
        <p:txBody>
          <a:bodyPr anchor="t" rtlCol="false" tIns="0" lIns="0" bIns="0" rIns="0">
            <a:spAutoFit/>
          </a:bodyPr>
          <a:lstStyle/>
          <a:p>
            <a:pPr algn="ctr" marL="0" indent="0" lvl="0">
              <a:lnSpc>
                <a:spcPts val="6240"/>
              </a:lnSpc>
            </a:pPr>
            <a:r>
              <a:rPr lang="en-US" sz="6500">
                <a:solidFill>
                  <a:srgbClr val="52BFAA"/>
                </a:solidFill>
                <a:latin typeface="Rustic Printed"/>
                <a:ea typeface="Rustic Printed"/>
                <a:cs typeface="Rustic Printed"/>
                <a:sym typeface="Rustic Printed"/>
              </a:rPr>
              <a:t>Labeling using Roboflow Tools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43</a:t>
            </a:r>
          </a:p>
        </p:txBody>
      </p:sp>
      <p:sp>
        <p:nvSpPr>
          <p:cNvPr name="TextBox 10" id="10"/>
          <p:cNvSpPr txBox="true"/>
          <p:nvPr/>
        </p:nvSpPr>
        <p:spPr>
          <a:xfrm rot="0">
            <a:off x="3137510" y="8455977"/>
            <a:ext cx="12447032"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class_i</a:t>
            </a:r>
            <a:r>
              <a:rPr lang="en-US" b="true" sz="5199">
                <a:solidFill>
                  <a:srgbClr val="FFFFFF"/>
                </a:solidFill>
                <a:latin typeface="Canva Sans Bold"/>
                <a:ea typeface="Canva Sans Bold"/>
                <a:cs typeface="Canva Sans Bold"/>
                <a:sym typeface="Canva Sans Bold"/>
              </a:rPr>
              <a:t>d x_center y_center width height</a:t>
            </a:r>
          </a:p>
          <a:p>
            <a:pPr algn="ctr">
              <a:lnSpc>
                <a:spcPts val="7279"/>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4085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306207" y="3374459"/>
            <a:ext cx="7210872" cy="3538082"/>
          </a:xfrm>
          <a:custGeom>
            <a:avLst/>
            <a:gdLst/>
            <a:ahLst/>
            <a:cxnLst/>
            <a:rect r="r" b="b" t="t" l="l"/>
            <a:pathLst>
              <a:path h="3538082" w="7210872">
                <a:moveTo>
                  <a:pt x="0" y="0"/>
                </a:moveTo>
                <a:lnTo>
                  <a:pt x="7210872" y="0"/>
                </a:lnTo>
                <a:lnTo>
                  <a:pt x="7210872" y="3538082"/>
                </a:lnTo>
                <a:lnTo>
                  <a:pt x="0" y="3538082"/>
                </a:lnTo>
                <a:lnTo>
                  <a:pt x="0" y="0"/>
                </a:lnTo>
                <a:close/>
              </a:path>
            </a:pathLst>
          </a:custGeom>
          <a:blipFill>
            <a:blip r:embed="rId3"/>
            <a:stretch>
              <a:fillRect l="0" t="-7188" r="-181014" b="-516"/>
            </a:stretch>
          </a:blipFill>
        </p:spPr>
      </p:sp>
      <p:sp>
        <p:nvSpPr>
          <p:cNvPr name="TextBox 7" id="7"/>
          <p:cNvSpPr txBox="true"/>
          <p:nvPr/>
        </p:nvSpPr>
        <p:spPr>
          <a:xfrm rot="0">
            <a:off x="1838739" y="1333002"/>
            <a:ext cx="13705023" cy="1518866"/>
          </a:xfrm>
          <a:prstGeom prst="rect">
            <a:avLst/>
          </a:prstGeom>
        </p:spPr>
        <p:txBody>
          <a:bodyPr anchor="t" rtlCol="false" tIns="0" lIns="0" bIns="0" rIns="0">
            <a:spAutoFit/>
          </a:bodyPr>
          <a:lstStyle/>
          <a:p>
            <a:pPr algn="l">
              <a:lnSpc>
                <a:spcPts val="5238"/>
              </a:lnSpc>
            </a:pPr>
            <a:r>
              <a:rPr lang="en-US" sz="5456">
                <a:solidFill>
                  <a:srgbClr val="52BFAA"/>
                </a:solidFill>
                <a:latin typeface="Rustic Printed"/>
                <a:ea typeface="Rustic Printed"/>
                <a:cs typeface="Rustic Printed"/>
                <a:sym typeface="Rustic Printed"/>
              </a:rPr>
              <a:t>🗂️ splitting Dataset using YOLOv8 format</a:t>
            </a:r>
          </a:p>
          <a:p>
            <a:pPr algn="l" marL="0" indent="0" lvl="0">
              <a:lnSpc>
                <a:spcPts val="5238"/>
              </a:lnSpc>
            </a:pPr>
          </a:p>
        </p:txBody>
      </p:sp>
      <p:sp>
        <p:nvSpPr>
          <p:cNvPr name="TextBox 8" id="8"/>
          <p:cNvSpPr txBox="true"/>
          <p:nvPr/>
        </p:nvSpPr>
        <p:spPr>
          <a:xfrm rot="0">
            <a:off x="1385237" y="6078328"/>
            <a:ext cx="9444048" cy="3386657"/>
          </a:xfrm>
          <a:prstGeom prst="rect">
            <a:avLst/>
          </a:prstGeom>
        </p:spPr>
        <p:txBody>
          <a:bodyPr anchor="t" rtlCol="false" tIns="0" lIns="0" bIns="0" rIns="0">
            <a:spAutoFit/>
          </a:bodyPr>
          <a:lstStyle/>
          <a:p>
            <a:pPr algn="l">
              <a:lnSpc>
                <a:spcPts val="3151"/>
              </a:lnSpc>
            </a:pPr>
            <a:r>
              <a:rPr lang="en-US" sz="2334" spc="140" b="true">
                <a:solidFill>
                  <a:srgbClr val="52BFAA"/>
                </a:solidFill>
                <a:latin typeface="Canva Sans Bold"/>
                <a:ea typeface="Canva Sans Bold"/>
                <a:cs typeface="Canva Sans Bold"/>
                <a:sym typeface="Canva Sans Bold"/>
              </a:rPr>
              <a:t>Data Set Strucure : </a:t>
            </a:r>
          </a:p>
          <a:p>
            <a:pPr algn="l">
              <a:lnSpc>
                <a:spcPts val="3151"/>
              </a:lnSpc>
            </a:pPr>
            <a:r>
              <a:rPr lang="en-US" sz="2334" spc="140" b="true">
                <a:solidFill>
                  <a:srgbClr val="FFFFFF"/>
                </a:solidFill>
                <a:latin typeface="Canva Sans Bold"/>
                <a:ea typeface="Canva Sans Bold"/>
                <a:cs typeface="Canva Sans Bold"/>
                <a:sym typeface="Canva Sans Bold"/>
              </a:rPr>
              <a:t>📂 train/</a:t>
            </a:r>
          </a:p>
          <a:p>
            <a:pPr algn="l">
              <a:lnSpc>
                <a:spcPts val="3151"/>
              </a:lnSpc>
            </a:pPr>
            <a:r>
              <a:rPr lang="en-US" sz="2334" spc="140" b="true">
                <a:solidFill>
                  <a:srgbClr val="FFFFFF"/>
                </a:solidFill>
                <a:latin typeface="Canva Sans Bold"/>
                <a:ea typeface="Canva Sans Bold"/>
                <a:cs typeface="Canva Sans Bold"/>
                <a:sym typeface="Canva Sans Bold"/>
              </a:rPr>
              <a:t>├── images/</a:t>
            </a:r>
          </a:p>
          <a:p>
            <a:pPr algn="l">
              <a:lnSpc>
                <a:spcPts val="3151"/>
              </a:lnSpc>
            </a:pPr>
            <a:r>
              <a:rPr lang="en-US" sz="2334" spc="140" b="true">
                <a:solidFill>
                  <a:srgbClr val="FFFFFF"/>
                </a:solidFill>
                <a:latin typeface="Canva Sans Bold"/>
                <a:ea typeface="Canva Sans Bold"/>
                <a:cs typeface="Canva Sans Bold"/>
                <a:sym typeface="Canva Sans Bold"/>
              </a:rPr>
              <a:t>└── labels/ ← Each .txt file contains bounding boxes for fields in the image</a:t>
            </a:r>
          </a:p>
          <a:p>
            <a:pPr algn="l">
              <a:lnSpc>
                <a:spcPts val="3151"/>
              </a:lnSpc>
            </a:pPr>
            <a:r>
              <a:rPr lang="en-US" sz="2334" spc="140" b="true">
                <a:solidFill>
                  <a:srgbClr val="FFFFFF"/>
                </a:solidFill>
                <a:latin typeface="Canva Sans Bold"/>
                <a:ea typeface="Canva Sans Bold"/>
                <a:cs typeface="Canva Sans Bold"/>
                <a:sym typeface="Canva Sans Bold"/>
              </a:rPr>
              <a:t>📂 valid/</a:t>
            </a:r>
          </a:p>
          <a:p>
            <a:pPr algn="l">
              <a:lnSpc>
                <a:spcPts val="3151"/>
              </a:lnSpc>
            </a:pPr>
            <a:r>
              <a:rPr lang="en-US" sz="2334" spc="140" b="true">
                <a:solidFill>
                  <a:srgbClr val="FFFFFF"/>
                </a:solidFill>
                <a:latin typeface="Canva Sans Bold"/>
                <a:ea typeface="Canva Sans Bold"/>
                <a:cs typeface="Canva Sans Bold"/>
                <a:sym typeface="Canva Sans Bold"/>
              </a:rPr>
              <a:t>📂 test/</a:t>
            </a:r>
          </a:p>
          <a:p>
            <a:pPr algn="l">
              <a:lnSpc>
                <a:spcPts val="3151"/>
              </a:lnSpc>
            </a:pPr>
            <a:r>
              <a:rPr lang="en-US" sz="2334" spc="140" b="true">
                <a:solidFill>
                  <a:srgbClr val="FFFFFF"/>
                </a:solidFill>
                <a:latin typeface="Canva Sans Bold"/>
                <a:ea typeface="Canva Sans Bold"/>
                <a:cs typeface="Canva Sans Bold"/>
                <a:sym typeface="Canva Sans Bold"/>
              </a:rPr>
              <a:t>📄 data.yaml ← Defines class names and paths</a:t>
            </a:r>
          </a:p>
          <a:p>
            <a:pPr algn="l">
              <a:lnSpc>
                <a:spcPts val="1499"/>
              </a:lnSpc>
              <a:spcBef>
                <a:spcPct val="0"/>
              </a:spcBef>
            </a:pPr>
          </a:p>
        </p:txBody>
      </p:sp>
      <p:sp>
        <p:nvSpPr>
          <p:cNvPr name="TextBox 9" id="9"/>
          <p:cNvSpPr txBox="true"/>
          <p:nvPr/>
        </p:nvSpPr>
        <p:spPr>
          <a:xfrm rot="0">
            <a:off x="1066800" y="2063860"/>
            <a:ext cx="10536729" cy="4146885"/>
          </a:xfrm>
          <a:prstGeom prst="rect">
            <a:avLst/>
          </a:prstGeom>
        </p:spPr>
        <p:txBody>
          <a:bodyPr anchor="t" rtlCol="false" tIns="0" lIns="0" bIns="0" rIns="0">
            <a:spAutoFit/>
          </a:bodyPr>
          <a:lstStyle/>
          <a:p>
            <a:pPr algn="l">
              <a:lnSpc>
                <a:spcPts val="3516"/>
              </a:lnSpc>
            </a:pPr>
          </a:p>
          <a:p>
            <a:pPr algn="l" marL="562325" indent="-281162" lvl="1">
              <a:lnSpc>
                <a:spcPts val="3516"/>
              </a:lnSpc>
              <a:buFont typeface="Arial"/>
              <a:buChar char="•"/>
            </a:pPr>
            <a:r>
              <a:rPr lang="en-US" b="true" sz="2604" spc="156">
                <a:solidFill>
                  <a:srgbClr val="FFFFFF"/>
                </a:solidFill>
                <a:latin typeface="Canva Sans Bold"/>
                <a:ea typeface="Canva Sans Bold"/>
                <a:cs typeface="Canva Sans Bold"/>
                <a:sym typeface="Canva Sans Bold"/>
              </a:rPr>
              <a:t>DataSet Splits into:</a:t>
            </a:r>
          </a:p>
          <a:p>
            <a:pPr algn="l" marL="1124649" indent="-374883" lvl="2">
              <a:lnSpc>
                <a:spcPts val="3516"/>
              </a:lnSpc>
              <a:buFont typeface="Arial"/>
              <a:buChar char="⚬"/>
            </a:pPr>
            <a:r>
              <a:rPr lang="en-US" b="true" sz="2604" spc="156">
                <a:solidFill>
                  <a:srgbClr val="52BFAA"/>
                </a:solidFill>
                <a:latin typeface="Canva Sans Bold"/>
                <a:ea typeface="Canva Sans Bold"/>
                <a:cs typeface="Canva Sans Bold"/>
                <a:sym typeface="Canva Sans Bold"/>
              </a:rPr>
              <a:t>70% Training</a:t>
            </a:r>
          </a:p>
          <a:p>
            <a:pPr algn="l" marL="1124649" indent="-374883" lvl="2">
              <a:lnSpc>
                <a:spcPts val="3516"/>
              </a:lnSpc>
              <a:buFont typeface="Arial"/>
              <a:buChar char="⚬"/>
            </a:pPr>
            <a:r>
              <a:rPr lang="en-US" b="true" sz="2604" spc="156">
                <a:solidFill>
                  <a:srgbClr val="52BFAA"/>
                </a:solidFill>
                <a:latin typeface="Canva Sans Bold"/>
                <a:ea typeface="Canva Sans Bold"/>
                <a:cs typeface="Canva Sans Bold"/>
                <a:sym typeface="Canva Sans Bold"/>
              </a:rPr>
              <a:t>20% Validation</a:t>
            </a:r>
          </a:p>
          <a:p>
            <a:pPr algn="l" marL="1124649" indent="-374883" lvl="2">
              <a:lnSpc>
                <a:spcPts val="3516"/>
              </a:lnSpc>
              <a:buFont typeface="Arial"/>
              <a:buChar char="⚬"/>
            </a:pPr>
            <a:r>
              <a:rPr lang="en-US" b="true" sz="2604" spc="156">
                <a:solidFill>
                  <a:srgbClr val="52BFAA"/>
                </a:solidFill>
                <a:latin typeface="Canva Sans Bold"/>
                <a:ea typeface="Canva Sans Bold"/>
                <a:cs typeface="Canva Sans Bold"/>
                <a:sym typeface="Canva Sans Bold"/>
              </a:rPr>
              <a:t>10% Testing</a:t>
            </a:r>
          </a:p>
          <a:p>
            <a:pPr algn="l" marL="562325" indent="-281162" lvl="1">
              <a:lnSpc>
                <a:spcPts val="3516"/>
              </a:lnSpc>
              <a:buFont typeface="Arial"/>
              <a:buChar char="•"/>
            </a:pPr>
            <a:r>
              <a:rPr lang="en-US" b="true" sz="2604" spc="156">
                <a:solidFill>
                  <a:srgbClr val="FFFFFF"/>
                </a:solidFill>
                <a:latin typeface="Canva Sans Bold"/>
                <a:ea typeface="Canva Sans Bold"/>
                <a:cs typeface="Canva Sans Bold"/>
                <a:sym typeface="Canva Sans Bold"/>
              </a:rPr>
              <a:t>Annotated via Roboflow</a:t>
            </a:r>
          </a:p>
          <a:p>
            <a:pPr algn="l">
              <a:lnSpc>
                <a:spcPts val="3516"/>
              </a:lnSpc>
            </a:pPr>
          </a:p>
          <a:p>
            <a:pPr algn="l">
              <a:lnSpc>
                <a:spcPts val="3516"/>
              </a:lnSpc>
              <a:spcBef>
                <a:spcPct val="0"/>
              </a:spcBef>
            </a:pPr>
            <a:r>
              <a:rPr lang="en-US" b="true" sz="2604" spc="156">
                <a:solidFill>
                  <a:srgbClr val="FFFFFF"/>
                </a:solidFill>
                <a:latin typeface="Canva Sans Bold"/>
                <a:ea typeface="Canva Sans Bold"/>
                <a:cs typeface="Canva Sans Bold"/>
                <a:sym typeface="Canva Sans Bold"/>
              </a:rPr>
              <a:t>After collecting and labeling the dataset in Roboflow, we downloaded the YOLOv8-compatible format”</a:t>
            </a:r>
          </a:p>
          <a:p>
            <a:pPr algn="l">
              <a:lnSpc>
                <a:spcPts val="1673"/>
              </a:lnSpc>
              <a:spcBef>
                <a:spcPct val="0"/>
              </a:spcBef>
            </a:pPr>
          </a:p>
        </p:txBody>
      </p:sp>
      <p:sp>
        <p:nvSpPr>
          <p:cNvPr name="AutoShape 10" id="10"/>
          <p:cNvSpPr/>
          <p:nvPr/>
        </p:nvSpPr>
        <p:spPr>
          <a:xfrm flipH="true">
            <a:off x="7690829" y="5870886"/>
            <a:ext cx="3234837" cy="763029"/>
          </a:xfrm>
          <a:prstGeom prst="line">
            <a:avLst/>
          </a:prstGeom>
          <a:ln cap="flat" w="38100">
            <a:solidFill>
              <a:srgbClr val="FFFFFF"/>
            </a:solidFill>
            <a:prstDash val="sysDot"/>
            <a:headEnd type="none" len="sm" w="sm"/>
            <a:tailEnd type="arrow" len="sm" w="med"/>
          </a:ln>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9081" y="3997611"/>
            <a:ext cx="2862061" cy="2862061"/>
          </a:xfrm>
          <a:custGeom>
            <a:avLst/>
            <a:gdLst/>
            <a:ahLst/>
            <a:cxnLst/>
            <a:rect r="r" b="b" t="t" l="l"/>
            <a:pathLst>
              <a:path h="2862061" w="2862061">
                <a:moveTo>
                  <a:pt x="0" y="0"/>
                </a:moveTo>
                <a:lnTo>
                  <a:pt x="2862061" y="0"/>
                </a:lnTo>
                <a:lnTo>
                  <a:pt x="2862061" y="2862061"/>
                </a:lnTo>
                <a:lnTo>
                  <a:pt x="0" y="2862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764763" y="4664151"/>
            <a:ext cx="13164027" cy="1376580"/>
          </a:xfrm>
          <a:prstGeom prst="rect">
            <a:avLst/>
          </a:prstGeom>
        </p:spPr>
        <p:txBody>
          <a:bodyPr anchor="t" rtlCol="false" tIns="0" lIns="0" bIns="0" rIns="0">
            <a:spAutoFit/>
          </a:bodyPr>
          <a:lstStyle/>
          <a:p>
            <a:pPr algn="ctr">
              <a:lnSpc>
                <a:spcPts val="11275"/>
              </a:lnSpc>
            </a:pPr>
            <a:r>
              <a:rPr lang="en-US" sz="8053" b="true">
                <a:solidFill>
                  <a:srgbClr val="52BFAA"/>
                </a:solidFill>
                <a:latin typeface="Canva Sans Bold"/>
                <a:ea typeface="Canva Sans Bold"/>
                <a:cs typeface="Canva Sans Bold"/>
                <a:sym typeface="Canva Sans Bold"/>
              </a:rPr>
              <a:t>Let’s fine-tune our models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40854" y="542566"/>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just">
                <a:lnSpc>
                  <a:spcPts val="2659"/>
                </a:lnSpc>
                <a:spcBef>
                  <a:spcPct val="0"/>
                </a:spcBef>
              </a:pPr>
            </a:p>
          </p:txBody>
        </p:sp>
      </p:grpSp>
      <p:sp>
        <p:nvSpPr>
          <p:cNvPr name="Freeform 6" id="6"/>
          <p:cNvSpPr/>
          <p:nvPr/>
        </p:nvSpPr>
        <p:spPr>
          <a:xfrm flipH="false" flipV="false" rot="0">
            <a:off x="13268152" y="114214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13640" y="3970877"/>
            <a:ext cx="11954513" cy="3995749"/>
          </a:xfrm>
          <a:prstGeom prst="rect">
            <a:avLst/>
          </a:prstGeom>
        </p:spPr>
        <p:txBody>
          <a:bodyPr anchor="t" rtlCol="false" tIns="0" lIns="0" bIns="0" rIns="0">
            <a:spAutoFit/>
          </a:bodyPr>
          <a:lstStyle/>
          <a:p>
            <a:pPr algn="l">
              <a:lnSpc>
                <a:spcPts val="5071"/>
              </a:lnSpc>
            </a:pPr>
            <a:r>
              <a:rPr lang="en-US" sz="3622" b="true">
                <a:solidFill>
                  <a:srgbClr val="52BFAA"/>
                </a:solidFill>
                <a:latin typeface="Canva Sans Bold"/>
                <a:ea typeface="Canva Sans Bold"/>
                <a:cs typeface="Canva Sans Bold"/>
                <a:sym typeface="Canva Sans Bold"/>
              </a:rPr>
              <a:t>Why we Choose Yolov8 ?</a:t>
            </a:r>
          </a:p>
          <a:p>
            <a:pPr algn="l">
              <a:lnSpc>
                <a:spcPts val="4627"/>
              </a:lnSpc>
            </a:pPr>
            <a:r>
              <a:rPr lang="en-US" sz="3305" b="true">
                <a:solidFill>
                  <a:srgbClr val="FFFFFF"/>
                </a:solidFill>
                <a:latin typeface="Canva Sans Bold"/>
                <a:ea typeface="Canva Sans Bold"/>
                <a:cs typeface="Canva Sans Bold"/>
                <a:sym typeface="Canva Sans Bold"/>
              </a:rPr>
              <a:t>We </a:t>
            </a:r>
            <a:r>
              <a:rPr lang="en-US" sz="3305" b="true">
                <a:solidFill>
                  <a:srgbClr val="FFFFFF"/>
                </a:solidFill>
                <a:latin typeface="Canva Sans Bold"/>
                <a:ea typeface="Canva Sans Bold"/>
                <a:cs typeface="Canva Sans Bold"/>
                <a:sym typeface="Canva Sans Bold"/>
              </a:rPr>
              <a:t>Used YOLOv8n.pt from Ultralytics</a:t>
            </a:r>
          </a:p>
          <a:p>
            <a:pPr algn="l">
              <a:lnSpc>
                <a:spcPts val="4627"/>
              </a:lnSpc>
            </a:pPr>
            <a:r>
              <a:rPr lang="en-US" sz="3305" b="true">
                <a:solidFill>
                  <a:srgbClr val="FFFFFF"/>
                </a:solidFill>
                <a:latin typeface="Canva Sans Bold"/>
                <a:ea typeface="Canva Sans Bold"/>
                <a:cs typeface="Canva Sans Bold"/>
                <a:sym typeface="Canva Sans Bold"/>
              </a:rPr>
              <a:t>Because it’s Lightweight and fast — good for prototyping</a:t>
            </a:r>
          </a:p>
          <a:p>
            <a:pPr algn="l">
              <a:lnSpc>
                <a:spcPts val="8912"/>
              </a:lnSpc>
            </a:pPr>
          </a:p>
          <a:p>
            <a:pPr algn="l">
              <a:lnSpc>
                <a:spcPts val="8912"/>
              </a:lnSpc>
            </a:pPr>
          </a:p>
        </p:txBody>
      </p:sp>
      <p:sp>
        <p:nvSpPr>
          <p:cNvPr name="TextBox 8" id="8"/>
          <p:cNvSpPr txBox="true"/>
          <p:nvPr/>
        </p:nvSpPr>
        <p:spPr>
          <a:xfrm rot="0">
            <a:off x="2816829" y="1266327"/>
            <a:ext cx="9018871" cy="928510"/>
          </a:xfrm>
          <a:prstGeom prst="rect">
            <a:avLst/>
          </a:prstGeom>
        </p:spPr>
        <p:txBody>
          <a:bodyPr anchor="t" rtlCol="false" tIns="0" lIns="0" bIns="0" rIns="0">
            <a:spAutoFit/>
          </a:bodyPr>
          <a:lstStyle/>
          <a:p>
            <a:pPr algn="ctr">
              <a:lnSpc>
                <a:spcPts val="7622"/>
              </a:lnSpc>
            </a:pPr>
            <a:r>
              <a:rPr lang="en-US" sz="5444" b="true">
                <a:solidFill>
                  <a:srgbClr val="52BFAA"/>
                </a:solidFill>
                <a:latin typeface="Canva Sans Bold"/>
                <a:ea typeface="Canva Sans Bold"/>
                <a:cs typeface="Canva Sans Bold"/>
                <a:sym typeface="Canva Sans Bold"/>
              </a:rPr>
              <a:t>Model Selection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49944" y="1371102"/>
            <a:ext cx="2862061" cy="2862061"/>
          </a:xfrm>
          <a:custGeom>
            <a:avLst/>
            <a:gdLst/>
            <a:ahLst/>
            <a:cxnLst/>
            <a:rect r="r" b="b" t="t" l="l"/>
            <a:pathLst>
              <a:path h="2862061" w="2862061">
                <a:moveTo>
                  <a:pt x="0" y="0"/>
                </a:moveTo>
                <a:lnTo>
                  <a:pt x="2862061" y="0"/>
                </a:lnTo>
                <a:lnTo>
                  <a:pt x="2862061" y="2862061"/>
                </a:lnTo>
                <a:lnTo>
                  <a:pt x="0" y="2862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65505" y="4664151"/>
            <a:ext cx="17922495" cy="2805330"/>
          </a:xfrm>
          <a:prstGeom prst="rect">
            <a:avLst/>
          </a:prstGeom>
        </p:spPr>
        <p:txBody>
          <a:bodyPr anchor="t" rtlCol="false" tIns="0" lIns="0" bIns="0" rIns="0">
            <a:spAutoFit/>
          </a:bodyPr>
          <a:lstStyle/>
          <a:p>
            <a:pPr algn="ctr">
              <a:lnSpc>
                <a:spcPts val="11275"/>
              </a:lnSpc>
            </a:pPr>
            <a:r>
              <a:rPr lang="en-US" sz="8053" b="true">
                <a:solidFill>
                  <a:srgbClr val="52BFAA"/>
                </a:solidFill>
                <a:latin typeface="Canva Sans Bold"/>
                <a:ea typeface="Canva Sans Bold"/>
                <a:cs typeface="Canva Sans Bold"/>
                <a:sym typeface="Canva Sans Bold"/>
              </a:rPr>
              <a:t>Model 1:  </a:t>
            </a:r>
            <a:r>
              <a:rPr lang="en-US" sz="8053" b="true">
                <a:solidFill>
                  <a:srgbClr val="FFFFFF"/>
                </a:solidFill>
                <a:latin typeface="Canva Sans Bold"/>
                <a:ea typeface="Canva Sans Bold"/>
                <a:cs typeface="Canva Sans Bold"/>
                <a:sym typeface="Canva Sans Bold"/>
              </a:rPr>
              <a:t>Detect ID Card inside image</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39670" y="0"/>
            <a:ext cx="17808660" cy="10070448"/>
            <a:chOff x="0" y="0"/>
            <a:chExt cx="4690347" cy="2652299"/>
          </a:xfrm>
        </p:grpSpPr>
        <p:sp>
          <p:nvSpPr>
            <p:cNvPr name="Freeform 4" id="4"/>
            <p:cNvSpPr/>
            <p:nvPr/>
          </p:nvSpPr>
          <p:spPr>
            <a:xfrm flipH="false" flipV="false" rot="0">
              <a:off x="0" y="0"/>
              <a:ext cx="4690347" cy="2652299"/>
            </a:xfrm>
            <a:custGeom>
              <a:avLst/>
              <a:gdLst/>
              <a:ahLst/>
              <a:cxnLst/>
              <a:rect r="r" b="b" t="t" l="l"/>
              <a:pathLst>
                <a:path h="2652299" w="4690347">
                  <a:moveTo>
                    <a:pt x="9564" y="0"/>
                  </a:moveTo>
                  <a:lnTo>
                    <a:pt x="4680783" y="0"/>
                  </a:lnTo>
                  <a:cubicBezTo>
                    <a:pt x="4683319" y="0"/>
                    <a:pt x="4685752" y="1008"/>
                    <a:pt x="4687545" y="2801"/>
                  </a:cubicBezTo>
                  <a:cubicBezTo>
                    <a:pt x="4689339" y="4595"/>
                    <a:pt x="4690347" y="7027"/>
                    <a:pt x="4690347" y="9564"/>
                  </a:cubicBezTo>
                  <a:lnTo>
                    <a:pt x="4690347" y="2642735"/>
                  </a:lnTo>
                  <a:cubicBezTo>
                    <a:pt x="4690347" y="2645272"/>
                    <a:pt x="4689339" y="2647704"/>
                    <a:pt x="4687545" y="2649498"/>
                  </a:cubicBezTo>
                  <a:cubicBezTo>
                    <a:pt x="4685752" y="2651291"/>
                    <a:pt x="4683319" y="2652299"/>
                    <a:pt x="4680783" y="2652299"/>
                  </a:cubicBezTo>
                  <a:lnTo>
                    <a:pt x="9564" y="2652299"/>
                  </a:lnTo>
                  <a:cubicBezTo>
                    <a:pt x="7027" y="2652299"/>
                    <a:pt x="4595" y="2651291"/>
                    <a:pt x="2801" y="2649498"/>
                  </a:cubicBezTo>
                  <a:cubicBezTo>
                    <a:pt x="1008" y="2647704"/>
                    <a:pt x="0" y="2645272"/>
                    <a:pt x="0" y="2642735"/>
                  </a:cubicBezTo>
                  <a:lnTo>
                    <a:pt x="0" y="9564"/>
                  </a:lnTo>
                  <a:cubicBezTo>
                    <a:pt x="0" y="7027"/>
                    <a:pt x="1008" y="4595"/>
                    <a:pt x="2801" y="2801"/>
                  </a:cubicBezTo>
                  <a:cubicBezTo>
                    <a:pt x="4595" y="1008"/>
                    <a:pt x="7027" y="0"/>
                    <a:pt x="9564" y="0"/>
                  </a:cubicBezTo>
                  <a:close/>
                </a:path>
              </a:pathLst>
            </a:custGeom>
            <a:solidFill>
              <a:srgbClr val="155C94"/>
            </a:solidFill>
          </p:spPr>
        </p:sp>
        <p:sp>
          <p:nvSpPr>
            <p:cNvPr name="TextBox 5" id="5"/>
            <p:cNvSpPr txBox="true"/>
            <p:nvPr/>
          </p:nvSpPr>
          <p:spPr>
            <a:xfrm>
              <a:off x="0" y="-38100"/>
              <a:ext cx="4690347" cy="269039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891105" y="245442"/>
            <a:ext cx="7748496" cy="9517088"/>
          </a:xfrm>
          <a:custGeom>
            <a:avLst/>
            <a:gdLst/>
            <a:ahLst/>
            <a:cxnLst/>
            <a:rect r="r" b="b" t="t" l="l"/>
            <a:pathLst>
              <a:path h="9517088" w="7748496">
                <a:moveTo>
                  <a:pt x="0" y="0"/>
                </a:moveTo>
                <a:lnTo>
                  <a:pt x="7748496" y="0"/>
                </a:lnTo>
                <a:lnTo>
                  <a:pt x="7748496" y="9517088"/>
                </a:lnTo>
                <a:lnTo>
                  <a:pt x="0" y="9517088"/>
                </a:lnTo>
                <a:lnTo>
                  <a:pt x="0" y="0"/>
                </a:lnTo>
                <a:close/>
              </a:path>
            </a:pathLst>
          </a:custGeom>
          <a:blipFill>
            <a:blip r:embed="rId3"/>
            <a:stretch>
              <a:fillRect l="0" t="0" r="0" b="0"/>
            </a:stretch>
          </a:blipFill>
        </p:spPr>
      </p:sp>
      <p:sp>
        <p:nvSpPr>
          <p:cNvPr name="TextBox 7" id="7"/>
          <p:cNvSpPr txBox="true"/>
          <p:nvPr/>
        </p:nvSpPr>
        <p:spPr>
          <a:xfrm rot="0">
            <a:off x="1070886" y="549744"/>
            <a:ext cx="8286101" cy="1604616"/>
          </a:xfrm>
          <a:prstGeom prst="rect">
            <a:avLst/>
          </a:prstGeom>
        </p:spPr>
        <p:txBody>
          <a:bodyPr anchor="t" rtlCol="false" tIns="0" lIns="0" bIns="0" rIns="0">
            <a:spAutoFit/>
          </a:bodyPr>
          <a:lstStyle/>
          <a:p>
            <a:pPr algn="l">
              <a:lnSpc>
                <a:spcPts val="5539"/>
              </a:lnSpc>
            </a:pPr>
            <a:r>
              <a:rPr lang="en-US" sz="5769">
                <a:solidFill>
                  <a:srgbClr val="F5F5F5"/>
                </a:solidFill>
                <a:latin typeface="Rustic Printed"/>
                <a:ea typeface="Rustic Printed"/>
                <a:cs typeface="Rustic Printed"/>
                <a:sym typeface="Rustic Printed"/>
              </a:rPr>
              <a:t>Model Performance </a:t>
            </a:r>
          </a:p>
          <a:p>
            <a:pPr algn="l" marL="0" indent="0" lvl="0">
              <a:lnSpc>
                <a:spcPts val="5539"/>
              </a:lnSpc>
            </a:pPr>
          </a:p>
        </p:txBody>
      </p:sp>
      <p:sp>
        <p:nvSpPr>
          <p:cNvPr name="TextBox 8" id="8"/>
          <p:cNvSpPr txBox="true"/>
          <p:nvPr/>
        </p:nvSpPr>
        <p:spPr>
          <a:xfrm rot="0">
            <a:off x="1028700" y="2323447"/>
            <a:ext cx="8328287" cy="6743782"/>
          </a:xfrm>
          <a:prstGeom prst="rect">
            <a:avLst/>
          </a:prstGeom>
        </p:spPr>
        <p:txBody>
          <a:bodyPr anchor="t" rtlCol="false" tIns="0" lIns="0" bIns="0" rIns="0">
            <a:spAutoFit/>
          </a:bodyPr>
          <a:lstStyle/>
          <a:p>
            <a:pPr algn="l">
              <a:lnSpc>
                <a:spcPts val="6096"/>
              </a:lnSpc>
            </a:pPr>
            <a:r>
              <a:rPr lang="en-US" sz="3387" spc="203" b="true">
                <a:solidFill>
                  <a:srgbClr val="52BFAA"/>
                </a:solidFill>
                <a:latin typeface="Canva Sans Bold"/>
                <a:ea typeface="Canva Sans Bold"/>
                <a:cs typeface="Canva Sans Bold"/>
                <a:sym typeface="Canva Sans Bold"/>
              </a:rPr>
              <a:t>Started at 0.58 (epoch 1), reached 0.89 by epoch 50</a:t>
            </a:r>
          </a:p>
          <a:p>
            <a:pPr algn="l" marL="731286" indent="-365643" lvl="1">
              <a:lnSpc>
                <a:spcPts val="6096"/>
              </a:lnSpc>
              <a:buFont typeface="Arial"/>
              <a:buChar char="•"/>
            </a:pPr>
            <a:r>
              <a:rPr lang="en-US" b="true" sz="3387" spc="203">
                <a:solidFill>
                  <a:srgbClr val="FFFFFF"/>
                </a:solidFill>
                <a:latin typeface="Canva Sans Bold"/>
                <a:ea typeface="Canva Sans Bold"/>
                <a:cs typeface="Canva Sans Bold"/>
                <a:sym typeface="Canva Sans Bold"/>
              </a:rPr>
              <a:t>P</a:t>
            </a:r>
            <a:r>
              <a:rPr lang="en-US" b="true" sz="3387" spc="203">
                <a:solidFill>
                  <a:srgbClr val="FFFFFF"/>
                </a:solidFill>
                <a:latin typeface="Canva Sans Bold"/>
                <a:ea typeface="Canva Sans Bold"/>
                <a:cs typeface="Canva Sans Bold"/>
                <a:sym typeface="Canva Sans Bold"/>
              </a:rPr>
              <a:t>recision (B): 0.890</a:t>
            </a:r>
          </a:p>
          <a:p>
            <a:pPr algn="l" marL="731286" indent="-365643" lvl="1">
              <a:lnSpc>
                <a:spcPts val="6096"/>
              </a:lnSpc>
              <a:buFont typeface="Arial"/>
              <a:buChar char="•"/>
            </a:pPr>
            <a:r>
              <a:rPr lang="en-US" b="true" sz="3387" spc="203">
                <a:solidFill>
                  <a:srgbClr val="FFFFFF"/>
                </a:solidFill>
                <a:latin typeface="Canva Sans Bold"/>
                <a:ea typeface="Canva Sans Bold"/>
                <a:cs typeface="Canva Sans Bold"/>
                <a:sym typeface="Canva Sans Bold"/>
              </a:rPr>
              <a:t>Recall (B): 0.890</a:t>
            </a:r>
          </a:p>
          <a:p>
            <a:pPr algn="l" marL="731286" indent="-365643" lvl="1">
              <a:lnSpc>
                <a:spcPts val="6096"/>
              </a:lnSpc>
              <a:buFont typeface="Arial"/>
              <a:buChar char="•"/>
            </a:pPr>
            <a:r>
              <a:rPr lang="en-US" b="true" sz="3387" spc="203">
                <a:solidFill>
                  <a:srgbClr val="FFFFFF"/>
                </a:solidFill>
                <a:latin typeface="Canva Sans Bold"/>
                <a:ea typeface="Canva Sans Bold"/>
                <a:cs typeface="Canva Sans Bold"/>
                <a:sym typeface="Canva Sans Bold"/>
              </a:rPr>
              <a:t>mAP50 (B): 0.912 (IOU)</a:t>
            </a:r>
          </a:p>
          <a:p>
            <a:pPr algn="l" marL="731286" indent="-365643" lvl="1">
              <a:lnSpc>
                <a:spcPts val="6096"/>
              </a:lnSpc>
              <a:buFont typeface="Arial"/>
              <a:buChar char="•"/>
            </a:pPr>
            <a:r>
              <a:rPr lang="en-US" b="true" sz="3387" spc="203">
                <a:solidFill>
                  <a:srgbClr val="FFFFFF"/>
                </a:solidFill>
                <a:latin typeface="Canva Sans Bold"/>
                <a:ea typeface="Canva Sans Bold"/>
                <a:cs typeface="Canva Sans Bold"/>
                <a:sym typeface="Canva Sans Bold"/>
              </a:rPr>
              <a:t>mAP50–95 (B): 0.787 </a:t>
            </a:r>
          </a:p>
          <a:p>
            <a:pPr algn="l">
              <a:lnSpc>
                <a:spcPts val="6096"/>
              </a:lnSpc>
            </a:pPr>
          </a:p>
          <a:p>
            <a:pPr algn="l">
              <a:lnSpc>
                <a:spcPts val="6096"/>
              </a:lnSpc>
            </a:pPr>
          </a:p>
          <a:p>
            <a:pPr algn="l">
              <a:lnSpc>
                <a:spcPts val="4699"/>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4E7C"/>
                </a:solidFill>
                <a:latin typeface="Canva Sans"/>
                <a:ea typeface="Canva Sans"/>
                <a:cs typeface="Canva Sans"/>
                <a:sym typeface="Canva Sans"/>
              </a:rPr>
              <a:t>Page 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55297" y="2299335"/>
            <a:ext cx="7769409" cy="6360880"/>
          </a:xfrm>
          <a:custGeom>
            <a:avLst/>
            <a:gdLst/>
            <a:ahLst/>
            <a:cxnLst/>
            <a:rect r="r" b="b" t="t" l="l"/>
            <a:pathLst>
              <a:path h="6360880" w="7769409">
                <a:moveTo>
                  <a:pt x="0" y="0"/>
                </a:moveTo>
                <a:lnTo>
                  <a:pt x="7769409" y="0"/>
                </a:lnTo>
                <a:lnTo>
                  <a:pt x="7769409" y="6360880"/>
                </a:lnTo>
                <a:lnTo>
                  <a:pt x="0" y="6360880"/>
                </a:lnTo>
                <a:lnTo>
                  <a:pt x="0" y="0"/>
                </a:lnTo>
                <a:close/>
              </a:path>
            </a:pathLst>
          </a:custGeom>
          <a:blipFill>
            <a:blip r:embed="rId3"/>
            <a:stretch>
              <a:fillRect l="0" t="0" r="-9161" b="0"/>
            </a:stretch>
          </a:blipFill>
        </p:spPr>
      </p:sp>
      <p:sp>
        <p:nvSpPr>
          <p:cNvPr name="Freeform 7" id="7"/>
          <p:cNvSpPr/>
          <p:nvPr/>
        </p:nvSpPr>
        <p:spPr>
          <a:xfrm flipH="false" flipV="false" rot="0">
            <a:off x="8727127" y="2299335"/>
            <a:ext cx="8879170" cy="6360880"/>
          </a:xfrm>
          <a:custGeom>
            <a:avLst/>
            <a:gdLst/>
            <a:ahLst/>
            <a:cxnLst/>
            <a:rect r="r" b="b" t="t" l="l"/>
            <a:pathLst>
              <a:path h="6360880" w="8879170">
                <a:moveTo>
                  <a:pt x="0" y="0"/>
                </a:moveTo>
                <a:lnTo>
                  <a:pt x="8879170" y="0"/>
                </a:lnTo>
                <a:lnTo>
                  <a:pt x="8879170" y="6360880"/>
                </a:lnTo>
                <a:lnTo>
                  <a:pt x="0" y="6360880"/>
                </a:lnTo>
                <a:lnTo>
                  <a:pt x="0" y="0"/>
                </a:lnTo>
                <a:close/>
              </a:path>
            </a:pathLst>
          </a:custGeom>
          <a:blipFill>
            <a:blip r:embed="rId4"/>
            <a:stretch>
              <a:fillRect l="-2166" t="0" r="-5291" b="0"/>
            </a:stretch>
          </a:blipFill>
        </p:spPr>
      </p:sp>
      <p:sp>
        <p:nvSpPr>
          <p:cNvPr name="TextBox 8" id="8"/>
          <p:cNvSpPr txBox="true"/>
          <p:nvPr/>
        </p:nvSpPr>
        <p:spPr>
          <a:xfrm rot="0">
            <a:off x="1481277" y="1188764"/>
            <a:ext cx="6298398" cy="1400410"/>
          </a:xfrm>
          <a:prstGeom prst="rect">
            <a:avLst/>
          </a:prstGeom>
        </p:spPr>
        <p:txBody>
          <a:bodyPr anchor="t" rtlCol="false" tIns="0" lIns="0" bIns="0" rIns="0">
            <a:spAutoFit/>
          </a:bodyPr>
          <a:lstStyle/>
          <a:p>
            <a:pPr algn="ctr">
              <a:lnSpc>
                <a:spcPts val="4807"/>
              </a:lnSpc>
            </a:pPr>
            <a:r>
              <a:rPr lang="en-US" sz="5007">
                <a:solidFill>
                  <a:srgbClr val="F5F5F5"/>
                </a:solidFill>
                <a:latin typeface="Rustic Printed"/>
                <a:ea typeface="Rustic Printed"/>
                <a:cs typeface="Rustic Printed"/>
                <a:sym typeface="Rustic Printed"/>
              </a:rPr>
              <a:t>Confusion Matrix</a:t>
            </a:r>
          </a:p>
          <a:p>
            <a:pPr algn="ctr" marL="0" indent="0" lvl="0">
              <a:lnSpc>
                <a:spcPts val="4807"/>
              </a:lnSpc>
            </a:pPr>
          </a:p>
        </p:txBody>
      </p:sp>
      <p:sp>
        <p:nvSpPr>
          <p:cNvPr name="TextBox 9" id="9"/>
          <p:cNvSpPr txBox="true"/>
          <p:nvPr/>
        </p:nvSpPr>
        <p:spPr>
          <a:xfrm rot="0">
            <a:off x="9998463" y="1188764"/>
            <a:ext cx="6298398" cy="790810"/>
          </a:xfrm>
          <a:prstGeom prst="rect">
            <a:avLst/>
          </a:prstGeom>
        </p:spPr>
        <p:txBody>
          <a:bodyPr anchor="t" rtlCol="false" tIns="0" lIns="0" bIns="0" rIns="0">
            <a:spAutoFit/>
          </a:bodyPr>
          <a:lstStyle/>
          <a:p>
            <a:pPr algn="ctr" marL="0" indent="0" lvl="0">
              <a:lnSpc>
                <a:spcPts val="4807"/>
              </a:lnSpc>
            </a:pPr>
            <a:r>
              <a:rPr lang="en-US" sz="5007">
                <a:solidFill>
                  <a:srgbClr val="F5F5F5"/>
                </a:solidFill>
                <a:latin typeface="Rustic Printed"/>
                <a:ea typeface="Rustic Printed"/>
                <a:cs typeface="Rustic Printed"/>
                <a:sym typeface="Rustic Printed"/>
              </a:rPr>
              <a:t>F1-Curve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01</a:t>
              </a:r>
            </a:p>
          </p:txBody>
        </p:sp>
      </p:grpSp>
      <p:sp>
        <p:nvSpPr>
          <p:cNvPr name="TextBox 7" id="7"/>
          <p:cNvSpPr txBox="true"/>
          <p:nvPr/>
        </p:nvSpPr>
        <p:spPr>
          <a:xfrm rot="0">
            <a:off x="1304118" y="4468767"/>
            <a:ext cx="8435223" cy="27908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PROBLEM DEFINITION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17967" y="183998"/>
            <a:ext cx="17808660" cy="9853897"/>
            <a:chOff x="0" y="0"/>
            <a:chExt cx="4690347" cy="2595265"/>
          </a:xfrm>
        </p:grpSpPr>
        <p:sp>
          <p:nvSpPr>
            <p:cNvPr name="Freeform 4" id="4"/>
            <p:cNvSpPr/>
            <p:nvPr/>
          </p:nvSpPr>
          <p:spPr>
            <a:xfrm flipH="false" flipV="false" rot="0">
              <a:off x="0" y="0"/>
              <a:ext cx="4690347" cy="2595265"/>
            </a:xfrm>
            <a:custGeom>
              <a:avLst/>
              <a:gdLst/>
              <a:ahLst/>
              <a:cxnLst/>
              <a:rect r="r" b="b" t="t" l="l"/>
              <a:pathLst>
                <a:path h="2595265" w="4690347">
                  <a:moveTo>
                    <a:pt x="9564" y="0"/>
                  </a:moveTo>
                  <a:lnTo>
                    <a:pt x="4680783" y="0"/>
                  </a:lnTo>
                  <a:cubicBezTo>
                    <a:pt x="4683319" y="0"/>
                    <a:pt x="4685752" y="1008"/>
                    <a:pt x="4687545" y="2801"/>
                  </a:cubicBezTo>
                  <a:cubicBezTo>
                    <a:pt x="4689339" y="4595"/>
                    <a:pt x="4690347" y="7027"/>
                    <a:pt x="4690347" y="9564"/>
                  </a:cubicBezTo>
                  <a:lnTo>
                    <a:pt x="4690347" y="2585701"/>
                  </a:lnTo>
                  <a:cubicBezTo>
                    <a:pt x="4690347" y="2588238"/>
                    <a:pt x="4689339" y="2590670"/>
                    <a:pt x="4687545" y="2592464"/>
                  </a:cubicBezTo>
                  <a:cubicBezTo>
                    <a:pt x="4685752" y="2594257"/>
                    <a:pt x="4683319" y="2595265"/>
                    <a:pt x="4680783" y="2595265"/>
                  </a:cubicBezTo>
                  <a:lnTo>
                    <a:pt x="9564" y="2595265"/>
                  </a:lnTo>
                  <a:cubicBezTo>
                    <a:pt x="7027" y="2595265"/>
                    <a:pt x="4595" y="2594257"/>
                    <a:pt x="2801" y="2592464"/>
                  </a:cubicBezTo>
                  <a:cubicBezTo>
                    <a:pt x="1008" y="2590670"/>
                    <a:pt x="0" y="2588238"/>
                    <a:pt x="0" y="2585701"/>
                  </a:cubicBezTo>
                  <a:lnTo>
                    <a:pt x="0" y="9564"/>
                  </a:lnTo>
                  <a:cubicBezTo>
                    <a:pt x="0" y="7027"/>
                    <a:pt x="1008" y="4595"/>
                    <a:pt x="2801" y="2801"/>
                  </a:cubicBezTo>
                  <a:cubicBezTo>
                    <a:pt x="4595" y="1008"/>
                    <a:pt x="7027" y="0"/>
                    <a:pt x="9564" y="0"/>
                  </a:cubicBezTo>
                  <a:close/>
                </a:path>
              </a:pathLst>
            </a:custGeom>
            <a:solidFill>
              <a:srgbClr val="155C94"/>
            </a:solidFill>
          </p:spPr>
        </p:sp>
        <p:sp>
          <p:nvSpPr>
            <p:cNvPr name="TextBox 5" id="5"/>
            <p:cNvSpPr txBox="true"/>
            <p:nvPr/>
          </p:nvSpPr>
          <p:spPr>
            <a:xfrm>
              <a:off x="0" y="-38100"/>
              <a:ext cx="4690347" cy="263336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289828" y="534430"/>
            <a:ext cx="9267936" cy="9267936"/>
          </a:xfrm>
          <a:custGeom>
            <a:avLst/>
            <a:gdLst/>
            <a:ahLst/>
            <a:cxnLst/>
            <a:rect r="r" b="b" t="t" l="l"/>
            <a:pathLst>
              <a:path h="9267936" w="9267936">
                <a:moveTo>
                  <a:pt x="0" y="0"/>
                </a:moveTo>
                <a:lnTo>
                  <a:pt x="9267936" y="0"/>
                </a:lnTo>
                <a:lnTo>
                  <a:pt x="9267936" y="9267936"/>
                </a:lnTo>
                <a:lnTo>
                  <a:pt x="0" y="9267936"/>
                </a:lnTo>
                <a:lnTo>
                  <a:pt x="0" y="0"/>
                </a:lnTo>
                <a:close/>
              </a:path>
            </a:pathLst>
          </a:custGeom>
          <a:blipFill>
            <a:blip r:embed="rId3"/>
            <a:stretch>
              <a:fillRect l="0" t="0" r="0" b="0"/>
            </a:stretch>
          </a:blipFill>
        </p:spPr>
      </p:sp>
      <p:sp>
        <p:nvSpPr>
          <p:cNvPr name="TextBox 7" id="7"/>
          <p:cNvSpPr txBox="true"/>
          <p:nvPr/>
        </p:nvSpPr>
        <p:spPr>
          <a:xfrm rot="0">
            <a:off x="1498928" y="1333002"/>
            <a:ext cx="4279907" cy="1075676"/>
          </a:xfrm>
          <a:prstGeom prst="rect">
            <a:avLst/>
          </a:prstGeom>
        </p:spPr>
        <p:txBody>
          <a:bodyPr anchor="t" rtlCol="false" tIns="0" lIns="0" bIns="0" rIns="0">
            <a:spAutoFit/>
          </a:bodyPr>
          <a:lstStyle/>
          <a:p>
            <a:pPr algn="l" marL="0" indent="0" lvl="0">
              <a:lnSpc>
                <a:spcPts val="6579"/>
              </a:lnSpc>
            </a:pPr>
            <a:r>
              <a:rPr lang="en-US" sz="6853">
                <a:solidFill>
                  <a:srgbClr val="F5F5F5"/>
                </a:solidFill>
                <a:latin typeface="Rustic Printed"/>
                <a:ea typeface="Rustic Printed"/>
                <a:cs typeface="Rustic Printed"/>
                <a:sym typeface="Rustic Printed"/>
              </a:rPr>
              <a:t>Predictions</a:t>
            </a:r>
          </a:p>
        </p:txBody>
      </p:sp>
      <p:sp>
        <p:nvSpPr>
          <p:cNvPr name="TextBox 8" id="8"/>
          <p:cNvSpPr txBox="true"/>
          <p:nvPr/>
        </p:nvSpPr>
        <p:spPr>
          <a:xfrm rot="0">
            <a:off x="629485" y="2544536"/>
            <a:ext cx="6930796" cy="7257830"/>
          </a:xfrm>
          <a:prstGeom prst="rect">
            <a:avLst/>
          </a:prstGeom>
        </p:spPr>
        <p:txBody>
          <a:bodyPr anchor="t" rtlCol="false" tIns="0" lIns="0" bIns="0" rIns="0">
            <a:spAutoFit/>
          </a:bodyPr>
          <a:lstStyle/>
          <a:p>
            <a:pPr algn="l" marL="845218" indent="-422609" lvl="1">
              <a:lnSpc>
                <a:spcPts val="8416"/>
              </a:lnSpc>
              <a:buFont typeface="Arial"/>
              <a:buChar char="•"/>
            </a:pPr>
            <a:r>
              <a:rPr lang="en-US" b="true" sz="3914" spc="234">
                <a:solidFill>
                  <a:srgbClr val="52BFAA"/>
                </a:solidFill>
                <a:latin typeface="Canva Sans Bold"/>
                <a:ea typeface="Canva Sans Bold"/>
                <a:cs typeface="Canva Sans Bold"/>
                <a:sym typeface="Canva Sans Bold"/>
              </a:rPr>
              <a:t>id_</a:t>
            </a:r>
            <a:r>
              <a:rPr lang="en-US" b="true" sz="3914" spc="234">
                <a:solidFill>
                  <a:srgbClr val="52BFAA"/>
                </a:solidFill>
                <a:latin typeface="Canva Sans Bold"/>
                <a:ea typeface="Canva Sans Bold"/>
                <a:cs typeface="Canva Sans Bold"/>
                <a:sym typeface="Canva Sans Bold"/>
              </a:rPr>
              <a:t>rotated_down:</a:t>
            </a:r>
            <a:r>
              <a:rPr lang="en-US" b="true" sz="3914" spc="234">
                <a:solidFill>
                  <a:srgbClr val="FFFFFF"/>
                </a:solidFill>
                <a:latin typeface="Canva Sans Bold"/>
                <a:ea typeface="Canva Sans Bold"/>
                <a:cs typeface="Canva Sans Bold"/>
                <a:sym typeface="Canva Sans Bold"/>
              </a:rPr>
              <a:t> 98% </a:t>
            </a:r>
          </a:p>
          <a:p>
            <a:pPr algn="l" marL="845218" indent="-422609" lvl="1">
              <a:lnSpc>
                <a:spcPts val="8416"/>
              </a:lnSpc>
              <a:buFont typeface="Arial"/>
              <a:buChar char="•"/>
            </a:pPr>
            <a:r>
              <a:rPr lang="en-US" b="true" sz="3914" spc="234">
                <a:solidFill>
                  <a:srgbClr val="52BFAA"/>
                </a:solidFill>
                <a:latin typeface="Canva Sans Bold"/>
                <a:ea typeface="Canva Sans Bold"/>
                <a:cs typeface="Canva Sans Bold"/>
                <a:sym typeface="Canva Sans Bold"/>
              </a:rPr>
              <a:t>id_rotated:</a:t>
            </a:r>
            <a:r>
              <a:rPr lang="en-US" b="true" sz="3914" spc="234">
                <a:solidFill>
                  <a:srgbClr val="FFFFFF"/>
                </a:solidFill>
                <a:latin typeface="Canva Sans Bold"/>
                <a:ea typeface="Canva Sans Bold"/>
                <a:cs typeface="Canva Sans Bold"/>
                <a:sym typeface="Canva Sans Bold"/>
              </a:rPr>
              <a:t> 92%</a:t>
            </a:r>
          </a:p>
          <a:p>
            <a:pPr algn="l" marL="845218" indent="-422609" lvl="1">
              <a:lnSpc>
                <a:spcPts val="8416"/>
              </a:lnSpc>
              <a:buFont typeface="Arial"/>
              <a:buChar char="•"/>
            </a:pPr>
            <a:r>
              <a:rPr lang="en-US" b="true" sz="3914" spc="234">
                <a:solidFill>
                  <a:srgbClr val="52BFAA"/>
                </a:solidFill>
                <a:latin typeface="Canva Sans Bold"/>
                <a:ea typeface="Canva Sans Bold"/>
                <a:cs typeface="Canva Sans Bold"/>
                <a:sym typeface="Canva Sans Bold"/>
              </a:rPr>
              <a:t>id:</a:t>
            </a:r>
            <a:r>
              <a:rPr lang="en-US" b="true" sz="3914" spc="234">
                <a:solidFill>
                  <a:srgbClr val="FFFFFF"/>
                </a:solidFill>
                <a:latin typeface="Canva Sans Bold"/>
                <a:ea typeface="Canva Sans Bold"/>
                <a:cs typeface="Canva Sans Bold"/>
                <a:sym typeface="Canva Sans Bold"/>
              </a:rPr>
              <a:t> 90%</a:t>
            </a:r>
          </a:p>
          <a:p>
            <a:pPr algn="l" marL="845218" indent="-422609" lvl="1">
              <a:lnSpc>
                <a:spcPts val="8416"/>
              </a:lnSpc>
              <a:buFont typeface="Arial"/>
              <a:buChar char="•"/>
            </a:pPr>
            <a:r>
              <a:rPr lang="en-US" b="true" sz="3914" spc="234">
                <a:solidFill>
                  <a:srgbClr val="52BFAA"/>
                </a:solidFill>
                <a:latin typeface="Canva Sans Bold"/>
                <a:ea typeface="Canva Sans Bold"/>
                <a:cs typeface="Canva Sans Bold"/>
                <a:sym typeface="Canva Sans Bold"/>
              </a:rPr>
              <a:t>id_rotated_right</a:t>
            </a:r>
            <a:r>
              <a:rPr lang="en-US" b="true" sz="3914" spc="234">
                <a:solidFill>
                  <a:srgbClr val="52BFAA"/>
                </a:solidFill>
                <a:latin typeface="Canva Sans Bold"/>
                <a:ea typeface="Canva Sans Bold"/>
                <a:cs typeface="Canva Sans Bold"/>
                <a:sym typeface="Canva Sans Bold"/>
              </a:rPr>
              <a:t>:</a:t>
            </a:r>
            <a:r>
              <a:rPr lang="en-US" b="true" sz="3914" spc="234">
                <a:solidFill>
                  <a:srgbClr val="FFFFFF"/>
                </a:solidFill>
                <a:latin typeface="Canva Sans Bold"/>
                <a:ea typeface="Canva Sans Bold"/>
                <a:cs typeface="Canva Sans Bold"/>
                <a:sym typeface="Canva Sans Bold"/>
              </a:rPr>
              <a:t> 92%</a:t>
            </a:r>
          </a:p>
          <a:p>
            <a:pPr algn="l">
              <a:lnSpc>
                <a:spcPts val="6266"/>
              </a:lnSpc>
            </a:pPr>
          </a:p>
          <a:p>
            <a:pPr algn="l">
              <a:lnSpc>
                <a:spcPts val="6266"/>
              </a:lnSpc>
            </a:pPr>
          </a:p>
          <a:p>
            <a:pPr algn="l">
              <a:lnSpc>
                <a:spcPts val="6266"/>
              </a:lnSpc>
            </a:pPr>
          </a:p>
          <a:p>
            <a:pPr algn="l">
              <a:lnSpc>
                <a:spcPts val="4830"/>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49944" y="1371102"/>
            <a:ext cx="2862061" cy="2862061"/>
          </a:xfrm>
          <a:custGeom>
            <a:avLst/>
            <a:gdLst/>
            <a:ahLst/>
            <a:cxnLst/>
            <a:rect r="r" b="b" t="t" l="l"/>
            <a:pathLst>
              <a:path h="2862061" w="2862061">
                <a:moveTo>
                  <a:pt x="0" y="0"/>
                </a:moveTo>
                <a:lnTo>
                  <a:pt x="2862061" y="0"/>
                </a:lnTo>
                <a:lnTo>
                  <a:pt x="2862061" y="2862061"/>
                </a:lnTo>
                <a:lnTo>
                  <a:pt x="0" y="2862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65505" y="4664151"/>
            <a:ext cx="17922495" cy="2805330"/>
          </a:xfrm>
          <a:prstGeom prst="rect">
            <a:avLst/>
          </a:prstGeom>
        </p:spPr>
        <p:txBody>
          <a:bodyPr anchor="t" rtlCol="false" tIns="0" lIns="0" bIns="0" rIns="0">
            <a:spAutoFit/>
          </a:bodyPr>
          <a:lstStyle/>
          <a:p>
            <a:pPr algn="ctr">
              <a:lnSpc>
                <a:spcPts val="11275"/>
              </a:lnSpc>
            </a:pPr>
            <a:r>
              <a:rPr lang="en-US" sz="8053" b="true">
                <a:solidFill>
                  <a:srgbClr val="52BFAA"/>
                </a:solidFill>
                <a:latin typeface="Canva Sans Bold"/>
                <a:ea typeface="Canva Sans Bold"/>
                <a:cs typeface="Canva Sans Bold"/>
                <a:sym typeface="Canva Sans Bold"/>
              </a:rPr>
              <a:t>Model 2:  </a:t>
            </a:r>
            <a:r>
              <a:rPr lang="en-US" sz="8053" b="true">
                <a:solidFill>
                  <a:srgbClr val="FFFFFF"/>
                </a:solidFill>
                <a:latin typeface="Canva Sans Bold"/>
                <a:ea typeface="Canva Sans Bold"/>
                <a:cs typeface="Canva Sans Bold"/>
                <a:sym typeface="Canva Sans Bold"/>
              </a:rPr>
              <a:t>Detect Feilds inside ID Card</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17967" y="183998"/>
            <a:ext cx="17808660" cy="9853897"/>
            <a:chOff x="0" y="0"/>
            <a:chExt cx="4690347" cy="2595265"/>
          </a:xfrm>
        </p:grpSpPr>
        <p:sp>
          <p:nvSpPr>
            <p:cNvPr name="Freeform 4" id="4"/>
            <p:cNvSpPr/>
            <p:nvPr/>
          </p:nvSpPr>
          <p:spPr>
            <a:xfrm flipH="false" flipV="false" rot="0">
              <a:off x="0" y="0"/>
              <a:ext cx="4690347" cy="2595265"/>
            </a:xfrm>
            <a:custGeom>
              <a:avLst/>
              <a:gdLst/>
              <a:ahLst/>
              <a:cxnLst/>
              <a:rect r="r" b="b" t="t" l="l"/>
              <a:pathLst>
                <a:path h="2595265" w="4690347">
                  <a:moveTo>
                    <a:pt x="9564" y="0"/>
                  </a:moveTo>
                  <a:lnTo>
                    <a:pt x="4680783" y="0"/>
                  </a:lnTo>
                  <a:cubicBezTo>
                    <a:pt x="4683319" y="0"/>
                    <a:pt x="4685752" y="1008"/>
                    <a:pt x="4687545" y="2801"/>
                  </a:cubicBezTo>
                  <a:cubicBezTo>
                    <a:pt x="4689339" y="4595"/>
                    <a:pt x="4690347" y="7027"/>
                    <a:pt x="4690347" y="9564"/>
                  </a:cubicBezTo>
                  <a:lnTo>
                    <a:pt x="4690347" y="2585701"/>
                  </a:lnTo>
                  <a:cubicBezTo>
                    <a:pt x="4690347" y="2588238"/>
                    <a:pt x="4689339" y="2590670"/>
                    <a:pt x="4687545" y="2592464"/>
                  </a:cubicBezTo>
                  <a:cubicBezTo>
                    <a:pt x="4685752" y="2594257"/>
                    <a:pt x="4683319" y="2595265"/>
                    <a:pt x="4680783" y="2595265"/>
                  </a:cubicBezTo>
                  <a:lnTo>
                    <a:pt x="9564" y="2595265"/>
                  </a:lnTo>
                  <a:cubicBezTo>
                    <a:pt x="7027" y="2595265"/>
                    <a:pt x="4595" y="2594257"/>
                    <a:pt x="2801" y="2592464"/>
                  </a:cubicBezTo>
                  <a:cubicBezTo>
                    <a:pt x="1008" y="2590670"/>
                    <a:pt x="0" y="2588238"/>
                    <a:pt x="0" y="2585701"/>
                  </a:cubicBezTo>
                  <a:lnTo>
                    <a:pt x="0" y="9564"/>
                  </a:lnTo>
                  <a:cubicBezTo>
                    <a:pt x="0" y="7027"/>
                    <a:pt x="1008" y="4595"/>
                    <a:pt x="2801" y="2801"/>
                  </a:cubicBezTo>
                  <a:cubicBezTo>
                    <a:pt x="4595" y="1008"/>
                    <a:pt x="7027" y="0"/>
                    <a:pt x="9564" y="0"/>
                  </a:cubicBezTo>
                  <a:close/>
                </a:path>
              </a:pathLst>
            </a:custGeom>
            <a:solidFill>
              <a:srgbClr val="155C94"/>
            </a:solidFill>
          </p:spPr>
        </p:sp>
        <p:sp>
          <p:nvSpPr>
            <p:cNvPr name="TextBox 5" id="5"/>
            <p:cNvSpPr txBox="true"/>
            <p:nvPr/>
          </p:nvSpPr>
          <p:spPr>
            <a:xfrm>
              <a:off x="0" y="-38100"/>
              <a:ext cx="4690347" cy="263336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176581" y="450722"/>
            <a:ext cx="5271610" cy="6424978"/>
          </a:xfrm>
          <a:custGeom>
            <a:avLst/>
            <a:gdLst/>
            <a:ahLst/>
            <a:cxnLst/>
            <a:rect r="r" b="b" t="t" l="l"/>
            <a:pathLst>
              <a:path h="6424978" w="5271610">
                <a:moveTo>
                  <a:pt x="0" y="0"/>
                </a:moveTo>
                <a:lnTo>
                  <a:pt x="5271610" y="0"/>
                </a:lnTo>
                <a:lnTo>
                  <a:pt x="5271610" y="6424978"/>
                </a:lnTo>
                <a:lnTo>
                  <a:pt x="0" y="6424978"/>
                </a:lnTo>
                <a:lnTo>
                  <a:pt x="0" y="0"/>
                </a:lnTo>
                <a:close/>
              </a:path>
            </a:pathLst>
          </a:custGeom>
          <a:blipFill>
            <a:blip r:embed="rId3"/>
            <a:stretch>
              <a:fillRect l="-143757" t="0" r="0" b="0"/>
            </a:stretch>
          </a:blipFill>
        </p:spPr>
      </p:sp>
      <p:sp>
        <p:nvSpPr>
          <p:cNvPr name="Freeform 7" id="7"/>
          <p:cNvSpPr/>
          <p:nvPr/>
        </p:nvSpPr>
        <p:spPr>
          <a:xfrm flipH="false" flipV="false" rot="0">
            <a:off x="280057" y="7281559"/>
            <a:ext cx="11244582" cy="2312055"/>
          </a:xfrm>
          <a:custGeom>
            <a:avLst/>
            <a:gdLst/>
            <a:ahLst/>
            <a:cxnLst/>
            <a:rect r="r" b="b" t="t" l="l"/>
            <a:pathLst>
              <a:path h="2312055" w="11244582">
                <a:moveTo>
                  <a:pt x="0" y="0"/>
                </a:moveTo>
                <a:lnTo>
                  <a:pt x="11244581" y="0"/>
                </a:lnTo>
                <a:lnTo>
                  <a:pt x="11244581" y="2312056"/>
                </a:lnTo>
                <a:lnTo>
                  <a:pt x="0" y="2312056"/>
                </a:lnTo>
                <a:lnTo>
                  <a:pt x="0" y="0"/>
                </a:lnTo>
                <a:close/>
              </a:path>
            </a:pathLst>
          </a:custGeom>
          <a:blipFill>
            <a:blip r:embed="rId4"/>
            <a:stretch>
              <a:fillRect l="0" t="-2190" r="-17760" b="-3514"/>
            </a:stretch>
          </a:blipFill>
        </p:spPr>
      </p:sp>
      <p:sp>
        <p:nvSpPr>
          <p:cNvPr name="Freeform 8" id="8"/>
          <p:cNvSpPr/>
          <p:nvPr/>
        </p:nvSpPr>
        <p:spPr>
          <a:xfrm flipH="false" flipV="false" rot="0">
            <a:off x="280057" y="6213077"/>
            <a:ext cx="11244582" cy="1378111"/>
          </a:xfrm>
          <a:custGeom>
            <a:avLst/>
            <a:gdLst/>
            <a:ahLst/>
            <a:cxnLst/>
            <a:rect r="r" b="b" t="t" l="l"/>
            <a:pathLst>
              <a:path h="1378111" w="11244582">
                <a:moveTo>
                  <a:pt x="0" y="0"/>
                </a:moveTo>
                <a:lnTo>
                  <a:pt x="11244581" y="0"/>
                </a:lnTo>
                <a:lnTo>
                  <a:pt x="11244581" y="1378111"/>
                </a:lnTo>
                <a:lnTo>
                  <a:pt x="0" y="1378111"/>
                </a:lnTo>
                <a:lnTo>
                  <a:pt x="0" y="0"/>
                </a:lnTo>
                <a:close/>
              </a:path>
            </a:pathLst>
          </a:custGeom>
          <a:blipFill>
            <a:blip r:embed="rId5"/>
            <a:stretch>
              <a:fillRect l="-1075" t="-5852" r="-17989" b="-53009"/>
            </a:stretch>
          </a:blipFill>
        </p:spPr>
      </p:sp>
      <p:sp>
        <p:nvSpPr>
          <p:cNvPr name="TextBox 9" id="9"/>
          <p:cNvSpPr txBox="true"/>
          <p:nvPr/>
        </p:nvSpPr>
        <p:spPr>
          <a:xfrm rot="0">
            <a:off x="1838739" y="-202267"/>
            <a:ext cx="13949069" cy="2733026"/>
          </a:xfrm>
          <a:prstGeom prst="rect">
            <a:avLst/>
          </a:prstGeom>
        </p:spPr>
        <p:txBody>
          <a:bodyPr anchor="t" rtlCol="false" tIns="0" lIns="0" bIns="0" rIns="0">
            <a:spAutoFit/>
          </a:bodyPr>
          <a:lstStyle/>
          <a:p>
            <a:pPr algn="l">
              <a:lnSpc>
                <a:spcPts val="6579"/>
              </a:lnSpc>
            </a:pPr>
          </a:p>
          <a:p>
            <a:pPr algn="l">
              <a:lnSpc>
                <a:spcPts val="6579"/>
              </a:lnSpc>
            </a:pPr>
            <a:r>
              <a:rPr lang="en-US" sz="6853">
                <a:solidFill>
                  <a:srgbClr val="F5F5F5"/>
                </a:solidFill>
                <a:latin typeface="Rustic Printed"/>
                <a:ea typeface="Rustic Printed"/>
                <a:cs typeface="Rustic Printed"/>
                <a:sym typeface="Rustic Printed"/>
              </a:rPr>
              <a:t>Performance </a:t>
            </a:r>
          </a:p>
          <a:p>
            <a:pPr algn="l" marL="0" indent="0" lvl="0">
              <a:lnSpc>
                <a:spcPts val="6579"/>
              </a:lnSpc>
            </a:pPr>
          </a:p>
        </p:txBody>
      </p:sp>
      <p:sp>
        <p:nvSpPr>
          <p:cNvPr name="TextBox 10" id="10"/>
          <p:cNvSpPr txBox="true"/>
          <p:nvPr/>
        </p:nvSpPr>
        <p:spPr>
          <a:xfrm rot="0">
            <a:off x="839168" y="859446"/>
            <a:ext cx="7357558" cy="3751580"/>
          </a:xfrm>
          <a:prstGeom prst="rect">
            <a:avLst/>
          </a:prstGeom>
        </p:spPr>
        <p:txBody>
          <a:bodyPr anchor="t" rtlCol="false" tIns="0" lIns="0" bIns="0" rIns="0">
            <a:spAutoFit/>
          </a:bodyPr>
          <a:lstStyle/>
          <a:p>
            <a:pPr algn="l">
              <a:lnSpc>
                <a:spcPts val="7613"/>
              </a:lnSpc>
            </a:pPr>
          </a:p>
          <a:p>
            <a:pPr algn="l" marL="753997" indent="-376999" lvl="1">
              <a:lnSpc>
                <a:spcPts val="7613"/>
              </a:lnSpc>
              <a:buFont typeface="Arial"/>
              <a:buChar char="•"/>
            </a:pPr>
            <a:r>
              <a:rPr lang="en-US" b="true" sz="3492" spc="209">
                <a:solidFill>
                  <a:srgbClr val="FFFFFF"/>
                </a:solidFill>
                <a:latin typeface="Canva Sans Bold"/>
                <a:ea typeface="Canva Sans Bold"/>
                <a:cs typeface="Canva Sans Bold"/>
                <a:sym typeface="Canva Sans Bold"/>
              </a:rPr>
              <a:t>P</a:t>
            </a:r>
            <a:r>
              <a:rPr lang="en-US" b="true" sz="3492" spc="209">
                <a:solidFill>
                  <a:srgbClr val="FFFFFF"/>
                </a:solidFill>
                <a:latin typeface="Canva Sans Bold"/>
                <a:ea typeface="Canva Sans Bold"/>
                <a:cs typeface="Canva Sans Bold"/>
                <a:sym typeface="Canva Sans Bold"/>
              </a:rPr>
              <a:t>recision (B): 0.96719</a:t>
            </a:r>
          </a:p>
          <a:p>
            <a:pPr algn="l" marL="753997" indent="-376999" lvl="1">
              <a:lnSpc>
                <a:spcPts val="7613"/>
              </a:lnSpc>
              <a:buFont typeface="Arial"/>
              <a:buChar char="•"/>
            </a:pPr>
            <a:r>
              <a:rPr lang="en-US" b="true" sz="3492" spc="209">
                <a:solidFill>
                  <a:srgbClr val="FFFFFF"/>
                </a:solidFill>
                <a:latin typeface="Canva Sans Bold"/>
                <a:ea typeface="Canva Sans Bold"/>
                <a:cs typeface="Canva Sans Bold"/>
                <a:sym typeface="Canva Sans Bold"/>
              </a:rPr>
              <a:t>Recall (B): 0.7060</a:t>
            </a:r>
          </a:p>
          <a:p>
            <a:pPr algn="l" marL="753997" indent="-376999" lvl="1">
              <a:lnSpc>
                <a:spcPts val="7613"/>
              </a:lnSpc>
              <a:buFont typeface="Arial"/>
              <a:buChar char="•"/>
            </a:pPr>
            <a:r>
              <a:rPr lang="en-US" b="true" sz="3492" spc="209">
                <a:solidFill>
                  <a:srgbClr val="FFFFFF"/>
                </a:solidFill>
                <a:latin typeface="Canva Sans Bold"/>
                <a:ea typeface="Canva Sans Bold"/>
                <a:cs typeface="Canva Sans Bold"/>
                <a:sym typeface="Canva Sans Bold"/>
              </a:rPr>
              <a:t>mAP50 (B): 0.77345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03992" y="3131443"/>
            <a:ext cx="8440008" cy="5510614"/>
          </a:xfrm>
          <a:custGeom>
            <a:avLst/>
            <a:gdLst/>
            <a:ahLst/>
            <a:cxnLst/>
            <a:rect r="r" b="b" t="t" l="l"/>
            <a:pathLst>
              <a:path h="5510614" w="8440008">
                <a:moveTo>
                  <a:pt x="0" y="0"/>
                </a:moveTo>
                <a:lnTo>
                  <a:pt x="8440008" y="0"/>
                </a:lnTo>
                <a:lnTo>
                  <a:pt x="8440008" y="5510614"/>
                </a:lnTo>
                <a:lnTo>
                  <a:pt x="0" y="5510614"/>
                </a:lnTo>
                <a:lnTo>
                  <a:pt x="0" y="0"/>
                </a:lnTo>
                <a:close/>
              </a:path>
            </a:pathLst>
          </a:custGeom>
          <a:blipFill>
            <a:blip r:embed="rId3"/>
            <a:stretch>
              <a:fillRect l="0" t="0" r="0" b="-2106"/>
            </a:stretch>
          </a:blipFill>
        </p:spPr>
      </p:sp>
      <p:sp>
        <p:nvSpPr>
          <p:cNvPr name="Freeform 7" id="7"/>
          <p:cNvSpPr/>
          <p:nvPr/>
        </p:nvSpPr>
        <p:spPr>
          <a:xfrm flipH="false" flipV="false" rot="0">
            <a:off x="9144000" y="3131443"/>
            <a:ext cx="8430166" cy="5510614"/>
          </a:xfrm>
          <a:custGeom>
            <a:avLst/>
            <a:gdLst/>
            <a:ahLst/>
            <a:cxnLst/>
            <a:rect r="r" b="b" t="t" l="l"/>
            <a:pathLst>
              <a:path h="5510614" w="8430166">
                <a:moveTo>
                  <a:pt x="0" y="0"/>
                </a:moveTo>
                <a:lnTo>
                  <a:pt x="8430166" y="0"/>
                </a:lnTo>
                <a:lnTo>
                  <a:pt x="8430166" y="5510614"/>
                </a:lnTo>
                <a:lnTo>
                  <a:pt x="0" y="5510614"/>
                </a:lnTo>
                <a:lnTo>
                  <a:pt x="0" y="0"/>
                </a:lnTo>
                <a:close/>
              </a:path>
            </a:pathLst>
          </a:custGeom>
          <a:blipFill>
            <a:blip r:embed="rId4"/>
            <a:stretch>
              <a:fillRect l="0" t="-1987" r="0" b="0"/>
            </a:stretch>
          </a:blipFill>
        </p:spPr>
      </p:sp>
      <p:sp>
        <p:nvSpPr>
          <p:cNvPr name="TextBox 8" id="8"/>
          <p:cNvSpPr txBox="true"/>
          <p:nvPr/>
        </p:nvSpPr>
        <p:spPr>
          <a:xfrm rot="0">
            <a:off x="1774797" y="1967211"/>
            <a:ext cx="6298398" cy="790810"/>
          </a:xfrm>
          <a:prstGeom prst="rect">
            <a:avLst/>
          </a:prstGeom>
        </p:spPr>
        <p:txBody>
          <a:bodyPr anchor="t" rtlCol="false" tIns="0" lIns="0" bIns="0" rIns="0">
            <a:spAutoFit/>
          </a:bodyPr>
          <a:lstStyle/>
          <a:p>
            <a:pPr algn="ctr" marL="0" indent="0" lvl="0">
              <a:lnSpc>
                <a:spcPts val="4807"/>
              </a:lnSpc>
            </a:pPr>
            <a:r>
              <a:rPr lang="en-US" sz="5007">
                <a:solidFill>
                  <a:srgbClr val="F5F5F5"/>
                </a:solidFill>
                <a:latin typeface="Rustic Printed"/>
                <a:ea typeface="Rustic Printed"/>
                <a:cs typeface="Rustic Printed"/>
                <a:sym typeface="Rustic Printed"/>
              </a:rPr>
              <a:t>F1-Curve</a:t>
            </a:r>
          </a:p>
        </p:txBody>
      </p:sp>
      <p:sp>
        <p:nvSpPr>
          <p:cNvPr name="TextBox 9" id="9"/>
          <p:cNvSpPr txBox="true"/>
          <p:nvPr/>
        </p:nvSpPr>
        <p:spPr>
          <a:xfrm rot="0">
            <a:off x="10209884" y="1967211"/>
            <a:ext cx="6298398" cy="790810"/>
          </a:xfrm>
          <a:prstGeom prst="rect">
            <a:avLst/>
          </a:prstGeom>
        </p:spPr>
        <p:txBody>
          <a:bodyPr anchor="t" rtlCol="false" tIns="0" lIns="0" bIns="0" rIns="0">
            <a:spAutoFit/>
          </a:bodyPr>
          <a:lstStyle/>
          <a:p>
            <a:pPr algn="ctr" marL="0" indent="0" lvl="0">
              <a:lnSpc>
                <a:spcPts val="4807"/>
              </a:lnSpc>
            </a:pPr>
            <a:r>
              <a:rPr lang="en-US" sz="5007">
                <a:solidFill>
                  <a:srgbClr val="F5F5F5"/>
                </a:solidFill>
                <a:latin typeface="Rustic Printed"/>
                <a:ea typeface="Rustic Printed"/>
                <a:cs typeface="Rustic Printed"/>
                <a:sym typeface="Rustic Printed"/>
              </a:rPr>
              <a:t>PR Curve</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17967" y="183998"/>
            <a:ext cx="17808660" cy="9853897"/>
            <a:chOff x="0" y="0"/>
            <a:chExt cx="4690347" cy="2595265"/>
          </a:xfrm>
        </p:grpSpPr>
        <p:sp>
          <p:nvSpPr>
            <p:cNvPr name="Freeform 4" id="4"/>
            <p:cNvSpPr/>
            <p:nvPr/>
          </p:nvSpPr>
          <p:spPr>
            <a:xfrm flipH="false" flipV="false" rot="0">
              <a:off x="0" y="0"/>
              <a:ext cx="4690347" cy="2595265"/>
            </a:xfrm>
            <a:custGeom>
              <a:avLst/>
              <a:gdLst/>
              <a:ahLst/>
              <a:cxnLst/>
              <a:rect r="r" b="b" t="t" l="l"/>
              <a:pathLst>
                <a:path h="2595265" w="4690347">
                  <a:moveTo>
                    <a:pt x="9564" y="0"/>
                  </a:moveTo>
                  <a:lnTo>
                    <a:pt x="4680783" y="0"/>
                  </a:lnTo>
                  <a:cubicBezTo>
                    <a:pt x="4683319" y="0"/>
                    <a:pt x="4685752" y="1008"/>
                    <a:pt x="4687545" y="2801"/>
                  </a:cubicBezTo>
                  <a:cubicBezTo>
                    <a:pt x="4689339" y="4595"/>
                    <a:pt x="4690347" y="7027"/>
                    <a:pt x="4690347" y="9564"/>
                  </a:cubicBezTo>
                  <a:lnTo>
                    <a:pt x="4690347" y="2585701"/>
                  </a:lnTo>
                  <a:cubicBezTo>
                    <a:pt x="4690347" y="2588238"/>
                    <a:pt x="4689339" y="2590670"/>
                    <a:pt x="4687545" y="2592464"/>
                  </a:cubicBezTo>
                  <a:cubicBezTo>
                    <a:pt x="4685752" y="2594257"/>
                    <a:pt x="4683319" y="2595265"/>
                    <a:pt x="4680783" y="2595265"/>
                  </a:cubicBezTo>
                  <a:lnTo>
                    <a:pt x="9564" y="2595265"/>
                  </a:lnTo>
                  <a:cubicBezTo>
                    <a:pt x="7027" y="2595265"/>
                    <a:pt x="4595" y="2594257"/>
                    <a:pt x="2801" y="2592464"/>
                  </a:cubicBezTo>
                  <a:cubicBezTo>
                    <a:pt x="1008" y="2590670"/>
                    <a:pt x="0" y="2588238"/>
                    <a:pt x="0" y="2585701"/>
                  </a:cubicBezTo>
                  <a:lnTo>
                    <a:pt x="0" y="9564"/>
                  </a:lnTo>
                  <a:cubicBezTo>
                    <a:pt x="0" y="7027"/>
                    <a:pt x="1008" y="4595"/>
                    <a:pt x="2801" y="2801"/>
                  </a:cubicBezTo>
                  <a:cubicBezTo>
                    <a:pt x="4595" y="1008"/>
                    <a:pt x="7027" y="0"/>
                    <a:pt x="9564" y="0"/>
                  </a:cubicBezTo>
                  <a:close/>
                </a:path>
              </a:pathLst>
            </a:custGeom>
            <a:solidFill>
              <a:srgbClr val="155C94"/>
            </a:solidFill>
          </p:spPr>
        </p:sp>
        <p:sp>
          <p:nvSpPr>
            <p:cNvPr name="TextBox 5" id="5"/>
            <p:cNvSpPr txBox="true"/>
            <p:nvPr/>
          </p:nvSpPr>
          <p:spPr>
            <a:xfrm>
              <a:off x="0" y="-38100"/>
              <a:ext cx="4690347" cy="263336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814400" y="1371102"/>
            <a:ext cx="8611965" cy="8570734"/>
          </a:xfrm>
          <a:custGeom>
            <a:avLst/>
            <a:gdLst/>
            <a:ahLst/>
            <a:cxnLst/>
            <a:rect r="r" b="b" t="t" l="l"/>
            <a:pathLst>
              <a:path h="8570734" w="8611965">
                <a:moveTo>
                  <a:pt x="0" y="0"/>
                </a:moveTo>
                <a:lnTo>
                  <a:pt x="8611965" y="0"/>
                </a:lnTo>
                <a:lnTo>
                  <a:pt x="8611965" y="8570734"/>
                </a:lnTo>
                <a:lnTo>
                  <a:pt x="0" y="8570734"/>
                </a:lnTo>
                <a:lnTo>
                  <a:pt x="0" y="0"/>
                </a:lnTo>
                <a:close/>
              </a:path>
            </a:pathLst>
          </a:custGeom>
          <a:blipFill>
            <a:blip r:embed="rId3"/>
            <a:stretch>
              <a:fillRect l="0" t="-240" r="0" b="-240"/>
            </a:stretch>
          </a:blipFill>
        </p:spPr>
      </p:sp>
      <p:sp>
        <p:nvSpPr>
          <p:cNvPr name="TextBox 7" id="7"/>
          <p:cNvSpPr txBox="true"/>
          <p:nvPr/>
        </p:nvSpPr>
        <p:spPr>
          <a:xfrm rot="0">
            <a:off x="5878175" y="-492943"/>
            <a:ext cx="5481186" cy="1740158"/>
          </a:xfrm>
          <a:prstGeom prst="rect">
            <a:avLst/>
          </a:prstGeom>
        </p:spPr>
        <p:txBody>
          <a:bodyPr anchor="t" rtlCol="false" tIns="0" lIns="0" bIns="0" rIns="0">
            <a:spAutoFit/>
          </a:bodyPr>
          <a:lstStyle/>
          <a:p>
            <a:pPr algn="l">
              <a:lnSpc>
                <a:spcPts val="6034"/>
              </a:lnSpc>
            </a:pPr>
          </a:p>
          <a:p>
            <a:pPr algn="l" marL="0" indent="0" lvl="0">
              <a:lnSpc>
                <a:spcPts val="6034"/>
              </a:lnSpc>
            </a:pPr>
            <a:r>
              <a:rPr lang="en-US" sz="6285">
                <a:solidFill>
                  <a:srgbClr val="F5F5F5"/>
                </a:solidFill>
                <a:latin typeface="Rustic Printed"/>
                <a:ea typeface="Rustic Printed"/>
                <a:cs typeface="Rustic Printed"/>
                <a:sym typeface="Rustic Printed"/>
              </a:rPr>
              <a:t>Test Results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20620" y="183998"/>
            <a:ext cx="17808660" cy="9853897"/>
            <a:chOff x="0" y="0"/>
            <a:chExt cx="4690347" cy="2595265"/>
          </a:xfrm>
        </p:grpSpPr>
        <p:sp>
          <p:nvSpPr>
            <p:cNvPr name="Freeform 4" id="4"/>
            <p:cNvSpPr/>
            <p:nvPr/>
          </p:nvSpPr>
          <p:spPr>
            <a:xfrm flipH="false" flipV="false" rot="0">
              <a:off x="0" y="0"/>
              <a:ext cx="4690347" cy="2595265"/>
            </a:xfrm>
            <a:custGeom>
              <a:avLst/>
              <a:gdLst/>
              <a:ahLst/>
              <a:cxnLst/>
              <a:rect r="r" b="b" t="t" l="l"/>
              <a:pathLst>
                <a:path h="2595265" w="4690347">
                  <a:moveTo>
                    <a:pt x="9564" y="0"/>
                  </a:moveTo>
                  <a:lnTo>
                    <a:pt x="4680783" y="0"/>
                  </a:lnTo>
                  <a:cubicBezTo>
                    <a:pt x="4683319" y="0"/>
                    <a:pt x="4685752" y="1008"/>
                    <a:pt x="4687545" y="2801"/>
                  </a:cubicBezTo>
                  <a:cubicBezTo>
                    <a:pt x="4689339" y="4595"/>
                    <a:pt x="4690347" y="7027"/>
                    <a:pt x="4690347" y="9564"/>
                  </a:cubicBezTo>
                  <a:lnTo>
                    <a:pt x="4690347" y="2585701"/>
                  </a:lnTo>
                  <a:cubicBezTo>
                    <a:pt x="4690347" y="2588238"/>
                    <a:pt x="4689339" y="2590670"/>
                    <a:pt x="4687545" y="2592464"/>
                  </a:cubicBezTo>
                  <a:cubicBezTo>
                    <a:pt x="4685752" y="2594257"/>
                    <a:pt x="4683319" y="2595265"/>
                    <a:pt x="4680783" y="2595265"/>
                  </a:cubicBezTo>
                  <a:lnTo>
                    <a:pt x="9564" y="2595265"/>
                  </a:lnTo>
                  <a:cubicBezTo>
                    <a:pt x="7027" y="2595265"/>
                    <a:pt x="4595" y="2594257"/>
                    <a:pt x="2801" y="2592464"/>
                  </a:cubicBezTo>
                  <a:cubicBezTo>
                    <a:pt x="1008" y="2590670"/>
                    <a:pt x="0" y="2588238"/>
                    <a:pt x="0" y="2585701"/>
                  </a:cubicBezTo>
                  <a:lnTo>
                    <a:pt x="0" y="9564"/>
                  </a:lnTo>
                  <a:cubicBezTo>
                    <a:pt x="0" y="7027"/>
                    <a:pt x="1008" y="4595"/>
                    <a:pt x="2801" y="2801"/>
                  </a:cubicBezTo>
                  <a:cubicBezTo>
                    <a:pt x="4595" y="1008"/>
                    <a:pt x="7027" y="0"/>
                    <a:pt x="9564" y="0"/>
                  </a:cubicBezTo>
                  <a:close/>
                </a:path>
              </a:pathLst>
            </a:custGeom>
            <a:solidFill>
              <a:srgbClr val="155C94"/>
            </a:solidFill>
          </p:spPr>
        </p:sp>
        <p:sp>
          <p:nvSpPr>
            <p:cNvPr name="TextBox 5" id="5"/>
            <p:cNvSpPr txBox="true"/>
            <p:nvPr/>
          </p:nvSpPr>
          <p:spPr>
            <a:xfrm>
              <a:off x="0" y="-38100"/>
              <a:ext cx="4690347" cy="263336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55770" y="2758021"/>
            <a:ext cx="11514373" cy="4928377"/>
          </a:xfrm>
          <a:custGeom>
            <a:avLst/>
            <a:gdLst/>
            <a:ahLst/>
            <a:cxnLst/>
            <a:rect r="r" b="b" t="t" l="l"/>
            <a:pathLst>
              <a:path h="4928377" w="11514373">
                <a:moveTo>
                  <a:pt x="0" y="0"/>
                </a:moveTo>
                <a:lnTo>
                  <a:pt x="11514373" y="0"/>
                </a:lnTo>
                <a:lnTo>
                  <a:pt x="11514373" y="4928377"/>
                </a:lnTo>
                <a:lnTo>
                  <a:pt x="0" y="4928377"/>
                </a:lnTo>
                <a:lnTo>
                  <a:pt x="0" y="0"/>
                </a:lnTo>
                <a:close/>
              </a:path>
            </a:pathLst>
          </a:custGeom>
          <a:blipFill>
            <a:blip r:embed="rId3"/>
            <a:stretch>
              <a:fillRect l="0" t="-4497" r="-47539" b="-248"/>
            </a:stretch>
          </a:blipFill>
        </p:spPr>
      </p:sp>
      <p:sp>
        <p:nvSpPr>
          <p:cNvPr name="TextBox 7" id="7"/>
          <p:cNvSpPr txBox="true"/>
          <p:nvPr/>
        </p:nvSpPr>
        <p:spPr>
          <a:xfrm rot="0">
            <a:off x="3662814" y="233199"/>
            <a:ext cx="8714879" cy="1562427"/>
          </a:xfrm>
          <a:prstGeom prst="rect">
            <a:avLst/>
          </a:prstGeom>
        </p:spPr>
        <p:txBody>
          <a:bodyPr anchor="t" rtlCol="false" tIns="0" lIns="0" bIns="0" rIns="0">
            <a:spAutoFit/>
          </a:bodyPr>
          <a:lstStyle/>
          <a:p>
            <a:pPr algn="l">
              <a:lnSpc>
                <a:spcPts val="5746"/>
              </a:lnSpc>
            </a:pPr>
          </a:p>
          <a:p>
            <a:pPr algn="l" marL="0" indent="0" lvl="0">
              <a:lnSpc>
                <a:spcPts val="5074"/>
              </a:lnSpc>
            </a:pPr>
            <a:r>
              <a:rPr lang="en-US" sz="5285">
                <a:solidFill>
                  <a:srgbClr val="F5F5F5"/>
                </a:solidFill>
                <a:latin typeface="Rustic Printed"/>
                <a:ea typeface="Rustic Printed"/>
                <a:cs typeface="Rustic Printed"/>
                <a:sym typeface="Rustic Printed"/>
              </a:rPr>
              <a:t>🎯 Top Performing Classes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30085"/>
            <a:ext cx="4367010" cy="2385479"/>
          </a:xfrm>
          <a:custGeom>
            <a:avLst/>
            <a:gdLst/>
            <a:ahLst/>
            <a:cxnLst/>
            <a:rect r="r" b="b" t="t" l="l"/>
            <a:pathLst>
              <a:path h="2385479" w="4367010">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901006" y="4430085"/>
            <a:ext cx="4367010" cy="2385479"/>
          </a:xfrm>
          <a:custGeom>
            <a:avLst/>
            <a:gdLst/>
            <a:ahLst/>
            <a:cxnLst/>
            <a:rect r="r" b="b" t="t" l="l"/>
            <a:pathLst>
              <a:path h="2385479" w="4367010">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773312" y="4430085"/>
            <a:ext cx="4367010" cy="2385479"/>
          </a:xfrm>
          <a:custGeom>
            <a:avLst/>
            <a:gdLst/>
            <a:ahLst/>
            <a:cxnLst/>
            <a:rect r="r" b="b" t="t" l="l"/>
            <a:pathLst>
              <a:path h="2385479" w="4367010">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147678" y="1175147"/>
            <a:ext cx="16111622"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ID Extraction Phases</a:t>
            </a:r>
          </a:p>
        </p:txBody>
      </p:sp>
      <p:sp>
        <p:nvSpPr>
          <p:cNvPr name="TextBox 10" id="10"/>
          <p:cNvSpPr txBox="true"/>
          <p:nvPr/>
        </p:nvSpPr>
        <p:spPr>
          <a:xfrm rot="0">
            <a:off x="1028700" y="4743132"/>
            <a:ext cx="4367010" cy="1597461"/>
          </a:xfrm>
          <a:prstGeom prst="rect">
            <a:avLst/>
          </a:prstGeom>
        </p:spPr>
        <p:txBody>
          <a:bodyPr anchor="t" rtlCol="false" tIns="0" lIns="0" bIns="0" rIns="0">
            <a:spAutoFit/>
          </a:bodyPr>
          <a:lstStyle/>
          <a:p>
            <a:pPr algn="ctr">
              <a:lnSpc>
                <a:spcPts val="5925"/>
              </a:lnSpc>
            </a:pPr>
            <a:r>
              <a:rPr lang="en-US" sz="4232">
                <a:solidFill>
                  <a:srgbClr val="070404"/>
                </a:solidFill>
                <a:latin typeface="Rustic Printed"/>
                <a:ea typeface="Rustic Printed"/>
                <a:cs typeface="Rustic Printed"/>
                <a:sym typeface="Rustic Printed"/>
              </a:rPr>
              <a:t> ID detection using YOLO</a:t>
            </a:r>
          </a:p>
        </p:txBody>
      </p:sp>
      <p:sp>
        <p:nvSpPr>
          <p:cNvPr name="TextBox 11" id="11"/>
          <p:cNvSpPr txBox="true"/>
          <p:nvPr/>
        </p:nvSpPr>
        <p:spPr>
          <a:xfrm rot="0">
            <a:off x="6973451" y="4703251"/>
            <a:ext cx="4222120" cy="1597461"/>
          </a:xfrm>
          <a:prstGeom prst="rect">
            <a:avLst/>
          </a:prstGeom>
        </p:spPr>
        <p:txBody>
          <a:bodyPr anchor="t" rtlCol="false" tIns="0" lIns="0" bIns="0" rIns="0">
            <a:spAutoFit/>
          </a:bodyPr>
          <a:lstStyle/>
          <a:p>
            <a:pPr algn="ctr">
              <a:lnSpc>
                <a:spcPts val="5925"/>
              </a:lnSpc>
            </a:pPr>
            <a:r>
              <a:rPr lang="en-US" sz="4232">
                <a:solidFill>
                  <a:srgbClr val="070404"/>
                </a:solidFill>
                <a:latin typeface="Rustic Printed"/>
                <a:ea typeface="Rustic Printed"/>
                <a:cs typeface="Rustic Printed"/>
                <a:sym typeface="Rustic Printed"/>
              </a:rPr>
              <a:t>Field detection using YOLO</a:t>
            </a:r>
          </a:p>
        </p:txBody>
      </p:sp>
      <p:sp>
        <p:nvSpPr>
          <p:cNvPr name="TextBox 12" id="12"/>
          <p:cNvSpPr txBox="true"/>
          <p:nvPr/>
        </p:nvSpPr>
        <p:spPr>
          <a:xfrm rot="0">
            <a:off x="12845756" y="4724082"/>
            <a:ext cx="4222120" cy="1597461"/>
          </a:xfrm>
          <a:prstGeom prst="rect">
            <a:avLst/>
          </a:prstGeom>
        </p:spPr>
        <p:txBody>
          <a:bodyPr anchor="t" rtlCol="false" tIns="0" lIns="0" bIns="0" rIns="0">
            <a:spAutoFit/>
          </a:bodyPr>
          <a:lstStyle/>
          <a:p>
            <a:pPr algn="ctr">
              <a:lnSpc>
                <a:spcPts val="5925"/>
              </a:lnSpc>
            </a:pPr>
            <a:r>
              <a:rPr lang="en-US" sz="4232">
                <a:solidFill>
                  <a:srgbClr val="070404"/>
                </a:solidFill>
                <a:latin typeface="Rustic Printed"/>
                <a:ea typeface="Rustic Printed"/>
                <a:cs typeface="Rustic Printed"/>
                <a:sym typeface="Rustic Printed"/>
              </a:rPr>
              <a:t>Content extraction using OCR</a:t>
            </a:r>
          </a:p>
        </p:txBody>
      </p:sp>
      <p:sp>
        <p:nvSpPr>
          <p:cNvPr name="TextBox 13" id="13"/>
          <p:cNvSpPr txBox="true"/>
          <p:nvPr/>
        </p:nvSpPr>
        <p:spPr>
          <a:xfrm rot="0">
            <a:off x="1029046" y="3585099"/>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01</a:t>
            </a:r>
          </a:p>
        </p:txBody>
      </p:sp>
      <p:sp>
        <p:nvSpPr>
          <p:cNvPr name="TextBox 14" id="14"/>
          <p:cNvSpPr txBox="true"/>
          <p:nvPr/>
        </p:nvSpPr>
        <p:spPr>
          <a:xfrm rot="0">
            <a:off x="6901006" y="3585099"/>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02</a:t>
            </a:r>
          </a:p>
        </p:txBody>
      </p:sp>
      <p:sp>
        <p:nvSpPr>
          <p:cNvPr name="TextBox 15" id="15"/>
          <p:cNvSpPr txBox="true"/>
          <p:nvPr/>
        </p:nvSpPr>
        <p:spPr>
          <a:xfrm rot="0">
            <a:off x="12845756" y="3585099"/>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03</a:t>
            </a:r>
          </a:p>
        </p:txBody>
      </p:sp>
      <p:sp>
        <p:nvSpPr>
          <p:cNvPr name="AutoShape 16" id="16"/>
          <p:cNvSpPr/>
          <p:nvPr/>
        </p:nvSpPr>
        <p:spPr>
          <a:xfrm flipH="true" flipV="true">
            <a:off x="4050019" y="7242213"/>
            <a:ext cx="990127" cy="827638"/>
          </a:xfrm>
          <a:prstGeom prst="line">
            <a:avLst/>
          </a:prstGeom>
          <a:ln cap="flat" w="38100">
            <a:solidFill>
              <a:srgbClr val="FFFFFF"/>
            </a:solidFill>
            <a:prstDash val="solid"/>
            <a:headEnd type="none" len="sm" w="sm"/>
            <a:tailEnd type="arrow" len="sm" w="med"/>
          </a:ln>
        </p:spPr>
      </p:sp>
      <p:sp>
        <p:nvSpPr>
          <p:cNvPr name="AutoShape 17" id="17"/>
          <p:cNvSpPr/>
          <p:nvPr/>
        </p:nvSpPr>
        <p:spPr>
          <a:xfrm flipV="true">
            <a:off x="6277714" y="7306063"/>
            <a:ext cx="932649" cy="827638"/>
          </a:xfrm>
          <a:prstGeom prst="line">
            <a:avLst/>
          </a:prstGeom>
          <a:ln cap="flat" w="38100">
            <a:solidFill>
              <a:srgbClr val="FFFFFF"/>
            </a:solidFill>
            <a:prstDash val="solid"/>
            <a:headEnd type="none" len="sm" w="sm"/>
            <a:tailEnd type="arrow" len="sm" w="med"/>
          </a:ln>
        </p:spPr>
      </p:sp>
      <p:sp>
        <p:nvSpPr>
          <p:cNvPr name="TextBox 18" id="18"/>
          <p:cNvSpPr txBox="true"/>
          <p:nvPr/>
        </p:nvSpPr>
        <p:spPr>
          <a:xfrm rot="0">
            <a:off x="4508048" y="8196414"/>
            <a:ext cx="2501106" cy="887095"/>
          </a:xfrm>
          <a:prstGeom prst="rect">
            <a:avLst/>
          </a:prstGeom>
        </p:spPr>
        <p:txBody>
          <a:bodyPr anchor="t" rtlCol="false" tIns="0" lIns="0" bIns="0" rIns="0">
            <a:spAutoFit/>
          </a:bodyPr>
          <a:lstStyle/>
          <a:p>
            <a:pPr algn="ctr">
              <a:lnSpc>
                <a:spcPts val="7279"/>
              </a:lnSpc>
            </a:pPr>
            <a:r>
              <a:rPr lang="en-US" sz="5199">
                <a:solidFill>
                  <a:srgbClr val="FFFFFF"/>
                </a:solidFill>
                <a:latin typeface="League Spartan"/>
                <a:ea typeface="League Spartan"/>
                <a:cs typeface="League Spartan"/>
                <a:sym typeface="League Spartan"/>
              </a:rPr>
              <a:t>Phase 1</a:t>
            </a:r>
          </a:p>
        </p:txBody>
      </p:sp>
      <p:sp>
        <p:nvSpPr>
          <p:cNvPr name="TextBox 19" id="19"/>
          <p:cNvSpPr txBox="true"/>
          <p:nvPr/>
        </p:nvSpPr>
        <p:spPr>
          <a:xfrm rot="0">
            <a:off x="13308056" y="8196414"/>
            <a:ext cx="2725579" cy="887095"/>
          </a:xfrm>
          <a:prstGeom prst="rect">
            <a:avLst/>
          </a:prstGeom>
        </p:spPr>
        <p:txBody>
          <a:bodyPr anchor="t" rtlCol="false" tIns="0" lIns="0" bIns="0" rIns="0">
            <a:spAutoFit/>
          </a:bodyPr>
          <a:lstStyle/>
          <a:p>
            <a:pPr algn="ctr">
              <a:lnSpc>
                <a:spcPts val="7279"/>
              </a:lnSpc>
            </a:pPr>
            <a:r>
              <a:rPr lang="en-US" sz="5199">
                <a:solidFill>
                  <a:srgbClr val="FFFFFF"/>
                </a:solidFill>
                <a:latin typeface="League Spartan"/>
                <a:ea typeface="League Spartan"/>
                <a:cs typeface="League Spartan"/>
                <a:sym typeface="League Spartan"/>
              </a:rPr>
              <a:t>Phase 2</a:t>
            </a:r>
          </a:p>
        </p:txBody>
      </p:sp>
      <p:sp>
        <p:nvSpPr>
          <p:cNvPr name="AutoShape 20" id="20"/>
          <p:cNvSpPr/>
          <p:nvPr/>
        </p:nvSpPr>
        <p:spPr>
          <a:xfrm flipH="true" flipV="true">
            <a:off x="14689895" y="7098497"/>
            <a:ext cx="0" cy="1035203"/>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45711"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Phase 1 Summary</a:t>
            </a:r>
          </a:p>
        </p:txBody>
      </p:sp>
      <p:sp>
        <p:nvSpPr>
          <p:cNvPr name="TextBox 7" id="7"/>
          <p:cNvSpPr txBox="true"/>
          <p:nvPr/>
        </p:nvSpPr>
        <p:spPr>
          <a:xfrm rot="0">
            <a:off x="1028700" y="2978898"/>
            <a:ext cx="16230600" cy="5244707"/>
          </a:xfrm>
          <a:prstGeom prst="rect">
            <a:avLst/>
          </a:prstGeom>
        </p:spPr>
        <p:txBody>
          <a:bodyPr anchor="t" rtlCol="false" tIns="0" lIns="0" bIns="0" rIns="0">
            <a:spAutoFit/>
          </a:bodyPr>
          <a:lstStyle/>
          <a:p>
            <a:pPr algn="just">
              <a:lnSpc>
                <a:spcPts val="5440"/>
              </a:lnSpc>
              <a:spcBef>
                <a:spcPct val="0"/>
              </a:spcBef>
            </a:pPr>
            <a:r>
              <a:rPr lang="en-US" sz="4030" spc="241">
                <a:solidFill>
                  <a:srgbClr val="F5F5F5"/>
                </a:solidFill>
                <a:latin typeface="Canva Sans"/>
                <a:ea typeface="Canva Sans"/>
                <a:cs typeface="Canva Sans"/>
                <a:sym typeface="Canva Sans"/>
              </a:rPr>
              <a:t>🔹</a:t>
            </a:r>
            <a:r>
              <a:rPr lang="en-US" b="true" sz="4030" spc="241">
                <a:solidFill>
                  <a:srgbClr val="F5F5F5"/>
                </a:solidFill>
                <a:latin typeface="Canva Sans Bold"/>
                <a:ea typeface="Canva Sans Bold"/>
                <a:cs typeface="Canva Sans Bold"/>
                <a:sym typeface="Canva Sans Bold"/>
              </a:rPr>
              <a:t> YOLO Model 1:</a:t>
            </a:r>
            <a:r>
              <a:rPr lang="en-US" sz="4030" spc="241">
                <a:solidFill>
                  <a:srgbClr val="F5F5F5"/>
                </a:solidFill>
                <a:latin typeface="Canva Sans"/>
                <a:ea typeface="Canva Sans"/>
                <a:cs typeface="Canva Sans"/>
                <a:sym typeface="Canva Sans"/>
              </a:rPr>
              <a:t> ID Detection</a:t>
            </a:r>
          </a:p>
          <a:p>
            <a:pPr algn="just">
              <a:lnSpc>
                <a:spcPts val="4649"/>
              </a:lnSpc>
              <a:spcBef>
                <a:spcPct val="0"/>
              </a:spcBef>
            </a:pPr>
            <a:r>
              <a:rPr lang="en-US" sz="3444" spc="206">
                <a:solidFill>
                  <a:srgbClr val="F5F5F5"/>
                </a:solidFill>
                <a:latin typeface="Canva Sans"/>
                <a:ea typeface="Canva Sans"/>
                <a:cs typeface="Canva Sans"/>
                <a:sym typeface="Canva Sans"/>
              </a:rPr>
              <a:t> This model detects and localizes the National ID card within a larger image, especially useful if the ID is placed on a cluttered background or captured from a camera.</a:t>
            </a:r>
          </a:p>
          <a:p>
            <a:pPr algn="just">
              <a:lnSpc>
                <a:spcPts val="3588"/>
              </a:lnSpc>
              <a:spcBef>
                <a:spcPct val="0"/>
              </a:spcBef>
            </a:pPr>
          </a:p>
          <a:p>
            <a:pPr algn="just">
              <a:lnSpc>
                <a:spcPts val="5305"/>
              </a:lnSpc>
              <a:spcBef>
                <a:spcPct val="0"/>
              </a:spcBef>
            </a:pPr>
            <a:r>
              <a:rPr lang="en-US" sz="3930" spc="235">
                <a:solidFill>
                  <a:srgbClr val="F5F5F5"/>
                </a:solidFill>
                <a:latin typeface="Canva Sans"/>
                <a:ea typeface="Canva Sans"/>
                <a:cs typeface="Canva Sans"/>
                <a:sym typeface="Canva Sans"/>
              </a:rPr>
              <a:t>🔹 </a:t>
            </a:r>
            <a:r>
              <a:rPr lang="en-US" b="true" sz="3930" spc="235">
                <a:solidFill>
                  <a:srgbClr val="F5F5F5"/>
                </a:solidFill>
                <a:latin typeface="Canva Sans Bold"/>
                <a:ea typeface="Canva Sans Bold"/>
                <a:cs typeface="Canva Sans Bold"/>
                <a:sym typeface="Canva Sans Bold"/>
              </a:rPr>
              <a:t>YOLO Model 2:</a:t>
            </a:r>
            <a:r>
              <a:rPr lang="en-US" sz="3930" spc="235">
                <a:solidFill>
                  <a:srgbClr val="F5F5F5"/>
                </a:solidFill>
                <a:latin typeface="Canva Sans"/>
                <a:ea typeface="Canva Sans"/>
                <a:cs typeface="Canva Sans"/>
                <a:sym typeface="Canva Sans"/>
              </a:rPr>
              <a:t> Field Detection</a:t>
            </a:r>
          </a:p>
          <a:p>
            <a:pPr algn="just">
              <a:lnSpc>
                <a:spcPts val="4514"/>
              </a:lnSpc>
              <a:spcBef>
                <a:spcPct val="0"/>
              </a:spcBef>
            </a:pPr>
            <a:r>
              <a:rPr lang="en-US" sz="3344" spc="200">
                <a:solidFill>
                  <a:srgbClr val="F5F5F5"/>
                </a:solidFill>
                <a:latin typeface="Canva Sans"/>
                <a:ea typeface="Canva Sans"/>
                <a:cs typeface="Canva Sans"/>
                <a:sym typeface="Canva Sans"/>
              </a:rPr>
              <a:t> After cropping the ID, we feed it to a second YOLO model trained to detect individual fields on the card: national ID number, name, date of birth ,gender ..etc.</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275373" y="6541970"/>
            <a:ext cx="4373112" cy="2968278"/>
          </a:xfrm>
          <a:custGeom>
            <a:avLst/>
            <a:gdLst/>
            <a:ahLst/>
            <a:cxnLst/>
            <a:rect r="r" b="b" t="t" l="l"/>
            <a:pathLst>
              <a:path h="2968278" w="4373112">
                <a:moveTo>
                  <a:pt x="0" y="0"/>
                </a:moveTo>
                <a:lnTo>
                  <a:pt x="4373113" y="0"/>
                </a:lnTo>
                <a:lnTo>
                  <a:pt x="4373113" y="2968278"/>
                </a:lnTo>
                <a:lnTo>
                  <a:pt x="0" y="2968278"/>
                </a:lnTo>
                <a:lnTo>
                  <a:pt x="0" y="0"/>
                </a:lnTo>
                <a:close/>
              </a:path>
            </a:pathLst>
          </a:custGeom>
          <a:blipFill>
            <a:blip r:embed="rId3"/>
            <a:stretch>
              <a:fillRect l="-100000" t="0" r="0" b="0"/>
            </a:stretch>
          </a:blipFill>
        </p:spPr>
      </p:sp>
      <p:sp>
        <p:nvSpPr>
          <p:cNvPr name="Freeform 7" id="7"/>
          <p:cNvSpPr/>
          <p:nvPr/>
        </p:nvSpPr>
        <p:spPr>
          <a:xfrm flipH="false" flipV="false" rot="0">
            <a:off x="7602005" y="3492446"/>
            <a:ext cx="4466544" cy="2958544"/>
          </a:xfrm>
          <a:custGeom>
            <a:avLst/>
            <a:gdLst/>
            <a:ahLst/>
            <a:cxnLst/>
            <a:rect r="r" b="b" t="t" l="l"/>
            <a:pathLst>
              <a:path h="2958544" w="4466544">
                <a:moveTo>
                  <a:pt x="0" y="0"/>
                </a:moveTo>
                <a:lnTo>
                  <a:pt x="4466544" y="0"/>
                </a:lnTo>
                <a:lnTo>
                  <a:pt x="4466544" y="2958544"/>
                </a:lnTo>
                <a:lnTo>
                  <a:pt x="0" y="2958544"/>
                </a:lnTo>
                <a:lnTo>
                  <a:pt x="0" y="0"/>
                </a:lnTo>
                <a:close/>
              </a:path>
            </a:pathLst>
          </a:custGeom>
          <a:blipFill>
            <a:blip r:embed="rId4"/>
            <a:stretch>
              <a:fillRect l="0" t="0" r="-104972" b="-5675"/>
            </a:stretch>
          </a:blipFill>
        </p:spPr>
      </p:sp>
      <p:sp>
        <p:nvSpPr>
          <p:cNvPr name="TextBox 8" id="8"/>
          <p:cNvSpPr txBox="true"/>
          <p:nvPr/>
        </p:nvSpPr>
        <p:spPr>
          <a:xfrm rot="0">
            <a:off x="1507834"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Phase 1 Final Results</a:t>
            </a:r>
          </a:p>
        </p:txBody>
      </p:sp>
      <p:sp>
        <p:nvSpPr>
          <p:cNvPr name="TextBox 9" id="9"/>
          <p:cNvSpPr txBox="true"/>
          <p:nvPr/>
        </p:nvSpPr>
        <p:spPr>
          <a:xfrm rot="0">
            <a:off x="1333460" y="2628419"/>
            <a:ext cx="16032085" cy="1054527"/>
          </a:xfrm>
          <a:prstGeom prst="rect">
            <a:avLst/>
          </a:prstGeom>
        </p:spPr>
        <p:txBody>
          <a:bodyPr anchor="t" rtlCol="false" tIns="0" lIns="0" bIns="0" rIns="0">
            <a:spAutoFit/>
          </a:bodyPr>
          <a:lstStyle/>
          <a:p>
            <a:pPr algn="just">
              <a:lnSpc>
                <a:spcPts val="4244"/>
              </a:lnSpc>
              <a:spcBef>
                <a:spcPct val="0"/>
              </a:spcBef>
            </a:pPr>
            <a:r>
              <a:rPr lang="en-US" sz="3144" spc="188">
                <a:solidFill>
                  <a:srgbClr val="F5F5F5"/>
                </a:solidFill>
                <a:latin typeface="Canva Sans"/>
                <a:ea typeface="Canva Sans"/>
                <a:cs typeface="Canva Sans"/>
                <a:sym typeface="Canva Sans"/>
              </a:rPr>
              <a:t>This two-step detection helps us isolate only the relevant parts of the ID for further processing</a:t>
            </a:r>
          </a:p>
        </p:txBody>
      </p:sp>
      <p:sp>
        <p:nvSpPr>
          <p:cNvPr name="Freeform 10" id="10"/>
          <p:cNvSpPr/>
          <p:nvPr/>
        </p:nvSpPr>
        <p:spPr>
          <a:xfrm flipH="false" flipV="false" rot="0">
            <a:off x="12275373" y="3492446"/>
            <a:ext cx="4208386" cy="2958544"/>
          </a:xfrm>
          <a:custGeom>
            <a:avLst/>
            <a:gdLst/>
            <a:ahLst/>
            <a:cxnLst/>
            <a:rect r="r" b="b" t="t" l="l"/>
            <a:pathLst>
              <a:path h="2958544" w="4208386">
                <a:moveTo>
                  <a:pt x="0" y="0"/>
                </a:moveTo>
                <a:lnTo>
                  <a:pt x="4208386" y="0"/>
                </a:lnTo>
                <a:lnTo>
                  <a:pt x="4208386" y="2958544"/>
                </a:lnTo>
                <a:lnTo>
                  <a:pt x="0" y="2958544"/>
                </a:lnTo>
                <a:lnTo>
                  <a:pt x="0" y="0"/>
                </a:lnTo>
                <a:close/>
              </a:path>
            </a:pathLst>
          </a:custGeom>
          <a:blipFill>
            <a:blip r:embed="rId4"/>
            <a:stretch>
              <a:fillRect l="-104403" t="0" r="-1459" b="0"/>
            </a:stretch>
          </a:blipFill>
        </p:spPr>
      </p:sp>
      <p:sp>
        <p:nvSpPr>
          <p:cNvPr name="Freeform 11" id="11"/>
          <p:cNvSpPr/>
          <p:nvPr/>
        </p:nvSpPr>
        <p:spPr>
          <a:xfrm flipH="false" flipV="false" rot="0">
            <a:off x="7617391" y="6541970"/>
            <a:ext cx="4466544" cy="3031696"/>
          </a:xfrm>
          <a:custGeom>
            <a:avLst/>
            <a:gdLst/>
            <a:ahLst/>
            <a:cxnLst/>
            <a:rect r="r" b="b" t="t" l="l"/>
            <a:pathLst>
              <a:path h="3031696" w="4466544">
                <a:moveTo>
                  <a:pt x="0" y="0"/>
                </a:moveTo>
                <a:lnTo>
                  <a:pt x="4466544" y="0"/>
                </a:lnTo>
                <a:lnTo>
                  <a:pt x="4466544" y="3031695"/>
                </a:lnTo>
                <a:lnTo>
                  <a:pt x="0" y="3031695"/>
                </a:lnTo>
                <a:lnTo>
                  <a:pt x="0" y="0"/>
                </a:lnTo>
                <a:close/>
              </a:path>
            </a:pathLst>
          </a:custGeom>
          <a:blipFill>
            <a:blip r:embed="rId3"/>
            <a:stretch>
              <a:fillRect l="0" t="0" r="-100000" b="0"/>
            </a:stretch>
          </a:blipFill>
        </p:spPr>
      </p:sp>
      <p:sp>
        <p:nvSpPr>
          <p:cNvPr name="TextBox 12" id="12"/>
          <p:cNvSpPr txBox="true"/>
          <p:nvPr/>
        </p:nvSpPr>
        <p:spPr>
          <a:xfrm rot="0">
            <a:off x="1028700" y="4601617"/>
            <a:ext cx="6579166" cy="623997"/>
          </a:xfrm>
          <a:prstGeom prst="rect">
            <a:avLst/>
          </a:prstGeom>
        </p:spPr>
        <p:txBody>
          <a:bodyPr anchor="t" rtlCol="false" tIns="0" lIns="0" bIns="0" rIns="0">
            <a:spAutoFit/>
          </a:bodyPr>
          <a:lstStyle/>
          <a:p>
            <a:pPr algn="just">
              <a:lnSpc>
                <a:spcPts val="5054"/>
              </a:lnSpc>
              <a:spcBef>
                <a:spcPct val="0"/>
              </a:spcBef>
            </a:pPr>
            <a:r>
              <a:rPr lang="en-US" sz="3744" spc="11">
                <a:solidFill>
                  <a:srgbClr val="F5F5F5"/>
                </a:solidFill>
                <a:latin typeface="Canva Sans"/>
                <a:ea typeface="Canva Sans"/>
                <a:cs typeface="Canva Sans"/>
                <a:sym typeface="Canva Sans"/>
              </a:rPr>
              <a:t>National ID front sample</a:t>
            </a:r>
          </a:p>
        </p:txBody>
      </p:sp>
      <p:sp>
        <p:nvSpPr>
          <p:cNvPr name="TextBox 13" id="13"/>
          <p:cNvSpPr txBox="true"/>
          <p:nvPr/>
        </p:nvSpPr>
        <p:spPr>
          <a:xfrm rot="0">
            <a:off x="1028700" y="7717244"/>
            <a:ext cx="6579166" cy="623997"/>
          </a:xfrm>
          <a:prstGeom prst="rect">
            <a:avLst/>
          </a:prstGeom>
        </p:spPr>
        <p:txBody>
          <a:bodyPr anchor="t" rtlCol="false" tIns="0" lIns="0" bIns="0" rIns="0">
            <a:spAutoFit/>
          </a:bodyPr>
          <a:lstStyle/>
          <a:p>
            <a:pPr algn="just">
              <a:lnSpc>
                <a:spcPts val="5054"/>
              </a:lnSpc>
              <a:spcBef>
                <a:spcPct val="0"/>
              </a:spcBef>
            </a:pPr>
            <a:r>
              <a:rPr lang="en-US" sz="3744" spc="11">
                <a:solidFill>
                  <a:srgbClr val="F5F5F5"/>
                </a:solidFill>
                <a:latin typeface="Canva Sans"/>
                <a:ea typeface="Canva Sans"/>
                <a:cs typeface="Canva Sans"/>
                <a:sym typeface="Canva Sans"/>
              </a:rPr>
              <a:t>National ID back sample</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403527" y="2621182"/>
            <a:ext cx="7585920" cy="5044637"/>
          </a:xfrm>
          <a:custGeom>
            <a:avLst/>
            <a:gdLst/>
            <a:ahLst/>
            <a:cxnLst/>
            <a:rect r="r" b="b" t="t" l="l"/>
            <a:pathLst>
              <a:path h="5044637" w="7585920">
                <a:moveTo>
                  <a:pt x="0" y="0"/>
                </a:moveTo>
                <a:lnTo>
                  <a:pt x="7585919" y="0"/>
                </a:lnTo>
                <a:lnTo>
                  <a:pt x="7585919" y="5044636"/>
                </a:lnTo>
                <a:lnTo>
                  <a:pt x="0" y="5044636"/>
                </a:lnTo>
                <a:lnTo>
                  <a:pt x="0" y="0"/>
                </a:lnTo>
                <a:close/>
              </a:path>
            </a:pathLst>
          </a:custGeom>
          <a:blipFill>
            <a:blip r:embed="rId3"/>
            <a:stretch>
              <a:fillRect l="0" t="0" r="0" b="0"/>
            </a:stretch>
          </a:blipFill>
        </p:spPr>
      </p:sp>
      <p:sp>
        <p:nvSpPr>
          <p:cNvPr name="TextBox 7" id="7"/>
          <p:cNvSpPr txBox="true"/>
          <p:nvPr/>
        </p:nvSpPr>
        <p:spPr>
          <a:xfrm rot="0">
            <a:off x="-1527672" y="3777214"/>
            <a:ext cx="12850123" cy="3888604"/>
          </a:xfrm>
          <a:prstGeom prst="rect">
            <a:avLst/>
          </a:prstGeom>
        </p:spPr>
        <p:txBody>
          <a:bodyPr anchor="t" rtlCol="false" tIns="0" lIns="0" bIns="0" rIns="0">
            <a:spAutoFit/>
          </a:bodyPr>
          <a:lstStyle/>
          <a:p>
            <a:pPr algn="ctr">
              <a:lnSpc>
                <a:spcPts val="14437"/>
              </a:lnSpc>
            </a:pPr>
            <a:r>
              <a:rPr lang="en-US" b="true" sz="18047" i="true" spc="-270">
                <a:solidFill>
                  <a:srgbClr val="FCFCFC"/>
                </a:solidFill>
                <a:latin typeface="Gotham Condensed Bold Italics"/>
                <a:ea typeface="Gotham Condensed Bold Italics"/>
                <a:cs typeface="Gotham Condensed Bold Italics"/>
                <a:sym typeface="Gotham Condensed Bold Italics"/>
              </a:rPr>
              <a:t>READY FOR</a:t>
            </a:r>
          </a:p>
          <a:p>
            <a:pPr algn="ctr">
              <a:lnSpc>
                <a:spcPts val="14437"/>
              </a:lnSpc>
            </a:pPr>
            <a:r>
              <a:rPr lang="en-US" b="true" sz="18047" i="true" spc="-270">
                <a:solidFill>
                  <a:srgbClr val="FCFCFC"/>
                </a:solidFill>
                <a:latin typeface="Gotham Condensed Bold Italics"/>
                <a:ea typeface="Gotham Condensed Bold Italics"/>
                <a:cs typeface="Gotham Condensed Bold Italics"/>
                <a:sym typeface="Gotham Condensed Bold Italics"/>
              </a:rPr>
              <a:t>PHASE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1792970"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PROBLEM DEFINITION</a:t>
            </a:r>
          </a:p>
        </p:txBody>
      </p:sp>
      <p:sp>
        <p:nvSpPr>
          <p:cNvPr name="TextBox 7" id="7"/>
          <p:cNvSpPr txBox="true"/>
          <p:nvPr/>
        </p:nvSpPr>
        <p:spPr>
          <a:xfrm rot="0">
            <a:off x="1838739" y="3590925"/>
            <a:ext cx="14610522" cy="3067050"/>
          </a:xfrm>
          <a:prstGeom prst="rect">
            <a:avLst/>
          </a:prstGeom>
        </p:spPr>
        <p:txBody>
          <a:bodyPr anchor="t" rtlCol="false" tIns="0" lIns="0" bIns="0" rIns="0">
            <a:spAutoFit/>
          </a:bodyPr>
          <a:lstStyle/>
          <a:p>
            <a:pPr algn="ctr">
              <a:lnSpc>
                <a:spcPts val="4050"/>
              </a:lnSpc>
            </a:pPr>
            <a:r>
              <a:rPr lang="en-US" b="true" sz="3000" spc="179">
                <a:solidFill>
                  <a:srgbClr val="FFFFFF"/>
                </a:solidFill>
                <a:latin typeface="Canva Sans Medium"/>
                <a:ea typeface="Canva Sans Medium"/>
                <a:cs typeface="Canva Sans Medium"/>
                <a:sym typeface="Canva Sans Medium"/>
              </a:rPr>
              <a:t>Current voting systems face various security and transparency issues, including fraud, manipulation, and lack of trust from the public. Traditional systems make it challenging to securely identify voters while keeping their identities private. These vulnerabilities highlight the need for a reliable, decentralized solution to ensure vote integrity, transparency, and user privacy.</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37144" y="1731226"/>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 Why OCR is Needed</a:t>
            </a:r>
          </a:p>
        </p:txBody>
      </p:sp>
      <p:sp>
        <p:nvSpPr>
          <p:cNvPr name="TextBox 7" id="7"/>
          <p:cNvSpPr txBox="true"/>
          <p:nvPr/>
        </p:nvSpPr>
        <p:spPr>
          <a:xfrm rot="0">
            <a:off x="1227215" y="3226692"/>
            <a:ext cx="16032085" cy="5981716"/>
          </a:xfrm>
          <a:prstGeom prst="rect">
            <a:avLst/>
          </a:prstGeom>
        </p:spPr>
        <p:txBody>
          <a:bodyPr anchor="t" rtlCol="false" tIns="0" lIns="0" bIns="0" rIns="0">
            <a:spAutoFit/>
          </a:bodyPr>
          <a:lstStyle/>
          <a:p>
            <a:pPr algn="just">
              <a:lnSpc>
                <a:spcPts val="5250"/>
              </a:lnSpc>
            </a:pPr>
            <a:r>
              <a:rPr lang="en-US" sz="3344" spc="16">
                <a:solidFill>
                  <a:srgbClr val="F5F5F5"/>
                </a:solidFill>
                <a:latin typeface="Canva Sans"/>
                <a:ea typeface="Canva Sans"/>
                <a:cs typeface="Canva Sans"/>
                <a:sym typeface="Canva Sans"/>
              </a:rPr>
              <a:t>To </a:t>
            </a:r>
            <a:r>
              <a:rPr lang="en-US" b="true" sz="3344" spc="16">
                <a:solidFill>
                  <a:srgbClr val="F5F5F5"/>
                </a:solidFill>
                <a:latin typeface="Canva Sans Bold"/>
                <a:ea typeface="Canva Sans Bold"/>
                <a:cs typeface="Canva Sans Bold"/>
                <a:sym typeface="Canva Sans Bold"/>
              </a:rPr>
              <a:t>automatically read the text content</a:t>
            </a:r>
            <a:r>
              <a:rPr lang="en-US" sz="3344" spc="16">
                <a:solidFill>
                  <a:srgbClr val="F5F5F5"/>
                </a:solidFill>
                <a:latin typeface="Canva Sans"/>
                <a:ea typeface="Canva Sans"/>
                <a:cs typeface="Canva Sans"/>
                <a:sym typeface="Canva Sans"/>
              </a:rPr>
              <a:t> from the Egyptian National ID provided during voter registration,</a:t>
            </a:r>
          </a:p>
          <a:p>
            <a:pPr algn="just">
              <a:lnSpc>
                <a:spcPts val="5250"/>
              </a:lnSpc>
            </a:pPr>
            <a:r>
              <a:rPr lang="en-US" sz="3344" spc="16">
                <a:solidFill>
                  <a:srgbClr val="F5F5F5"/>
                </a:solidFill>
                <a:latin typeface="Canva Sans"/>
                <a:ea typeface="Canva Sans"/>
                <a:cs typeface="Canva Sans"/>
                <a:sym typeface="Canva Sans"/>
              </a:rPr>
              <a:t> so we can </a:t>
            </a:r>
            <a:r>
              <a:rPr lang="en-US" b="true" sz="3344" spc="16">
                <a:solidFill>
                  <a:srgbClr val="F5F5F5"/>
                </a:solidFill>
                <a:latin typeface="Canva Sans Bold"/>
                <a:ea typeface="Canva Sans Bold"/>
                <a:cs typeface="Canva Sans Bold"/>
                <a:sym typeface="Canva Sans Bold"/>
              </a:rPr>
              <a:t>extract and verify</a:t>
            </a:r>
            <a:r>
              <a:rPr lang="en-US" sz="3344" spc="16">
                <a:solidFill>
                  <a:srgbClr val="F5F5F5"/>
                </a:solidFill>
                <a:latin typeface="Canva Sans"/>
                <a:ea typeface="Canva Sans"/>
                <a:cs typeface="Canva Sans"/>
                <a:sym typeface="Canva Sans"/>
              </a:rPr>
              <a:t> key information such as:</a:t>
            </a:r>
          </a:p>
          <a:p>
            <a:pPr algn="just" marL="722024" indent="-361012" lvl="1">
              <a:lnSpc>
                <a:spcPts val="5250"/>
              </a:lnSpc>
              <a:buFont typeface="Arial"/>
              <a:buChar char="•"/>
            </a:pPr>
            <a:r>
              <a:rPr lang="en-US" sz="3344" spc="16">
                <a:solidFill>
                  <a:srgbClr val="F5F5F5"/>
                </a:solidFill>
                <a:latin typeface="Canva Sans"/>
                <a:ea typeface="Canva Sans"/>
                <a:cs typeface="Canva Sans"/>
                <a:sym typeface="Canva Sans"/>
              </a:rPr>
              <a:t>🆔 National ID Number</a:t>
            </a:r>
          </a:p>
          <a:p>
            <a:pPr algn="just" marL="722024" indent="-361012" lvl="1">
              <a:lnSpc>
                <a:spcPts val="5250"/>
              </a:lnSpc>
              <a:buFont typeface="Arial"/>
              <a:buChar char="•"/>
            </a:pPr>
            <a:r>
              <a:rPr lang="en-US" sz="3344" spc="16">
                <a:solidFill>
                  <a:srgbClr val="F5F5F5"/>
                </a:solidFill>
                <a:latin typeface="Canva Sans"/>
                <a:ea typeface="Canva Sans"/>
                <a:cs typeface="Canva Sans"/>
                <a:sym typeface="Canva Sans"/>
              </a:rPr>
              <a:t>🧑‍💼 Full Name</a:t>
            </a:r>
          </a:p>
          <a:p>
            <a:pPr algn="just" marL="722024" indent="-361012" lvl="1">
              <a:lnSpc>
                <a:spcPts val="5250"/>
              </a:lnSpc>
              <a:buFont typeface="Arial"/>
              <a:buChar char="•"/>
            </a:pPr>
            <a:r>
              <a:rPr lang="en-US" sz="3344" spc="16">
                <a:solidFill>
                  <a:srgbClr val="F5F5F5"/>
                </a:solidFill>
                <a:latin typeface="Canva Sans"/>
                <a:ea typeface="Canva Sans"/>
                <a:cs typeface="Canva Sans"/>
                <a:sym typeface="Canva Sans"/>
              </a:rPr>
              <a:t>📅 Date of Birth</a:t>
            </a:r>
          </a:p>
          <a:p>
            <a:pPr algn="just">
              <a:lnSpc>
                <a:spcPts val="5250"/>
              </a:lnSpc>
            </a:pPr>
            <a:r>
              <a:rPr lang="en-US" sz="3344" spc="16">
                <a:solidFill>
                  <a:srgbClr val="F5F5F5"/>
                </a:solidFill>
                <a:latin typeface="Canva Sans"/>
                <a:ea typeface="Canva Sans"/>
                <a:cs typeface="Canva Sans"/>
                <a:sym typeface="Canva Sans"/>
              </a:rPr>
              <a:t>This ensures the user-provided data matches the official ID, enabling a secure and automated identity verification process.</a:t>
            </a:r>
          </a:p>
          <a:p>
            <a:pPr algn="just">
              <a:lnSpc>
                <a:spcPts val="5250"/>
              </a:lnSpc>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OCR and Field Extraction</a:t>
            </a:r>
          </a:p>
        </p:txBody>
      </p:sp>
      <p:sp>
        <p:nvSpPr>
          <p:cNvPr name="TextBox 7" id="7"/>
          <p:cNvSpPr txBox="true"/>
          <p:nvPr/>
        </p:nvSpPr>
        <p:spPr>
          <a:xfrm rot="0">
            <a:off x="1028700" y="2662771"/>
            <a:ext cx="16230600" cy="6422817"/>
          </a:xfrm>
          <a:prstGeom prst="rect">
            <a:avLst/>
          </a:prstGeom>
        </p:spPr>
        <p:txBody>
          <a:bodyPr anchor="t" rtlCol="false" tIns="0" lIns="0" bIns="0" rIns="0">
            <a:spAutoFit/>
          </a:bodyPr>
          <a:lstStyle/>
          <a:p>
            <a:pPr algn="just">
              <a:lnSpc>
                <a:spcPts val="5250"/>
              </a:lnSpc>
            </a:pPr>
            <a:r>
              <a:rPr lang="en-US" sz="3500" spc="210">
                <a:solidFill>
                  <a:srgbClr val="F5F5F5"/>
                </a:solidFill>
                <a:latin typeface="Canva Sans"/>
                <a:ea typeface="Canva Sans"/>
                <a:cs typeface="Canva Sans"/>
                <a:sym typeface="Canva Sans"/>
              </a:rPr>
              <a:t>Af</a:t>
            </a:r>
            <a:r>
              <a:rPr lang="en-US" sz="3500" spc="210">
                <a:solidFill>
                  <a:srgbClr val="F5F5F5"/>
                </a:solidFill>
                <a:latin typeface="Canva Sans"/>
                <a:ea typeface="Canva Sans"/>
                <a:cs typeface="Canva Sans"/>
                <a:sym typeface="Canva Sans"/>
              </a:rPr>
              <a:t>ter detecting the National ID and its individual fields using our two-stage YOLO pipeline</a:t>
            </a:r>
            <a:r>
              <a:rPr lang="en-US" sz="3500" spc="210">
                <a:solidFill>
                  <a:srgbClr val="F5F5F5"/>
                </a:solidFill>
                <a:latin typeface="Canva Sans"/>
                <a:ea typeface="Canva Sans"/>
                <a:cs typeface="Canva Sans"/>
                <a:sym typeface="Canva Sans"/>
              </a:rPr>
              <a:t>,</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we crop</a:t>
            </a:r>
            <a:r>
              <a:rPr lang="en-US" sz="3500" spc="210">
                <a:solidFill>
                  <a:srgbClr val="F5F5F5"/>
                </a:solidFill>
                <a:latin typeface="Canva Sans"/>
                <a:ea typeface="Canva Sans"/>
                <a:cs typeface="Canva Sans"/>
                <a:sym typeface="Canva Sans"/>
              </a:rPr>
              <a:t> each detected field and pass it to our OCR module for text recognition.</a:t>
            </a:r>
          </a:p>
          <a:p>
            <a:pPr algn="just">
              <a:lnSpc>
                <a:spcPts val="5250"/>
              </a:lnSpc>
            </a:pPr>
          </a:p>
          <a:p>
            <a:pPr algn="just">
              <a:lnSpc>
                <a:spcPts val="5250"/>
              </a:lnSpc>
            </a:pPr>
            <a:r>
              <a:rPr lang="en-US" sz="3500" spc="210">
                <a:solidFill>
                  <a:srgbClr val="F5F5F5"/>
                </a:solidFill>
                <a:latin typeface="Canva Sans"/>
                <a:ea typeface="Canva Sans"/>
                <a:cs typeface="Canva Sans"/>
                <a:sym typeface="Canva Sans"/>
              </a:rPr>
              <a:t>We used </a:t>
            </a:r>
            <a:r>
              <a:rPr lang="en-US" b="true" sz="3500" spc="210">
                <a:solidFill>
                  <a:srgbClr val="F5F5F5"/>
                </a:solidFill>
                <a:latin typeface="Canva Sans Bold"/>
                <a:ea typeface="Canva Sans Bold"/>
                <a:cs typeface="Canva Sans Bold"/>
                <a:sym typeface="Canva Sans Bold"/>
              </a:rPr>
              <a:t>EasyOCR</a:t>
            </a:r>
            <a:r>
              <a:rPr lang="en-US" sz="3500" spc="210">
                <a:solidFill>
                  <a:srgbClr val="F5F5F5"/>
                </a:solidFill>
                <a:latin typeface="Canva Sans"/>
                <a:ea typeface="Canva Sans"/>
                <a:cs typeface="Canva Sans"/>
                <a:sym typeface="Canva Sans"/>
              </a:rPr>
              <a:t>, a deep learning–based </a:t>
            </a:r>
            <a:r>
              <a:rPr lang="en-US" sz="3500" spc="210">
                <a:solidFill>
                  <a:srgbClr val="F5F5F5"/>
                </a:solidFill>
                <a:latin typeface="Canva Sans"/>
                <a:ea typeface="Canva Sans"/>
                <a:cs typeface="Canva Sans"/>
                <a:sym typeface="Canva Sans"/>
              </a:rPr>
              <a:t>text recognition</a:t>
            </a:r>
            <a:r>
              <a:rPr lang="en-US" sz="3500" spc="210">
                <a:solidFill>
                  <a:srgbClr val="F5F5F5"/>
                </a:solidFill>
                <a:latin typeface="Canva Sans"/>
                <a:ea typeface="Canva Sans"/>
                <a:cs typeface="Canva Sans"/>
                <a:sym typeface="Canva Sans"/>
              </a:rPr>
              <a:t> model that supports both Arabic and English scripts</a:t>
            </a:r>
            <a:r>
              <a:rPr lang="en-US" sz="3500" spc="210">
                <a:solidFill>
                  <a:srgbClr val="F5F5F5"/>
                </a:solidFill>
                <a:latin typeface="Canva Sans"/>
                <a:ea typeface="Canva Sans"/>
                <a:cs typeface="Canva Sans"/>
                <a:sym typeface="Canva Sans"/>
              </a:rPr>
              <a:t>.</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T</a:t>
            </a:r>
            <a:r>
              <a:rPr lang="en-US" sz="3500" spc="210">
                <a:solidFill>
                  <a:srgbClr val="F5F5F5"/>
                </a:solidFill>
                <a:latin typeface="Canva Sans"/>
                <a:ea typeface="Canva Sans"/>
                <a:cs typeface="Canva Sans"/>
                <a:sym typeface="Canva Sans"/>
              </a:rPr>
              <a:t>hi</a:t>
            </a:r>
            <a:r>
              <a:rPr lang="en-US" sz="3500" spc="210">
                <a:solidFill>
                  <a:srgbClr val="F5F5F5"/>
                </a:solidFill>
                <a:latin typeface="Canva Sans"/>
                <a:ea typeface="Canva Sans"/>
                <a:cs typeface="Canva Sans"/>
                <a:sym typeface="Canva Sans"/>
              </a:rPr>
              <a:t>s</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wa</a:t>
            </a:r>
            <a:r>
              <a:rPr lang="en-US" sz="3500" spc="210">
                <a:solidFill>
                  <a:srgbClr val="F5F5F5"/>
                </a:solidFill>
                <a:latin typeface="Canva Sans"/>
                <a:ea typeface="Canva Sans"/>
                <a:cs typeface="Canva Sans"/>
                <a:sym typeface="Canva Sans"/>
              </a:rPr>
              <a:t>s essential for </a:t>
            </a:r>
            <a:r>
              <a:rPr lang="en-US" sz="3500" spc="210">
                <a:solidFill>
                  <a:srgbClr val="F5F5F5"/>
                </a:solidFill>
                <a:latin typeface="Canva Sans"/>
                <a:ea typeface="Canva Sans"/>
                <a:cs typeface="Canva Sans"/>
                <a:sym typeface="Canva Sans"/>
              </a:rPr>
              <a:t>accurately </a:t>
            </a:r>
            <a:r>
              <a:rPr lang="en-US" sz="3500" spc="210">
                <a:solidFill>
                  <a:srgbClr val="F5F5F5"/>
                </a:solidFill>
                <a:latin typeface="Canva Sans"/>
                <a:ea typeface="Canva Sans"/>
                <a:cs typeface="Canva Sans"/>
                <a:sym typeface="Canva Sans"/>
              </a:rPr>
              <a:t>extracting the ID content</a:t>
            </a:r>
            <a:r>
              <a:rPr lang="en-US" sz="3500" spc="210">
                <a:solidFill>
                  <a:srgbClr val="F5F5F5"/>
                </a:solidFill>
                <a:latin typeface="Canva Sans"/>
                <a:ea typeface="Canva Sans"/>
                <a:cs typeface="Canva Sans"/>
                <a:sym typeface="Canva Sans"/>
              </a:rPr>
              <a:t>,</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espec</a:t>
            </a:r>
            <a:r>
              <a:rPr lang="en-US" sz="3500" spc="210">
                <a:solidFill>
                  <a:srgbClr val="F5F5F5"/>
                </a:solidFill>
                <a:latin typeface="Canva Sans"/>
                <a:ea typeface="Canva Sans"/>
                <a:cs typeface="Canva Sans"/>
                <a:sym typeface="Canva Sans"/>
              </a:rPr>
              <a:t>i</a:t>
            </a:r>
            <a:r>
              <a:rPr lang="en-US" sz="3500" spc="210">
                <a:solidFill>
                  <a:srgbClr val="F5F5F5"/>
                </a:solidFill>
                <a:latin typeface="Canva Sans"/>
                <a:ea typeface="Canva Sans"/>
                <a:cs typeface="Canva Sans"/>
                <a:sym typeface="Canva Sans"/>
              </a:rPr>
              <a:t>ally the</a:t>
            </a:r>
            <a:r>
              <a:rPr lang="en-US" sz="3500" spc="210">
                <a:solidFill>
                  <a:srgbClr val="F5F5F5"/>
                </a:solidFill>
                <a:latin typeface="Canva Sans"/>
                <a:ea typeface="Canva Sans"/>
                <a:cs typeface="Canva Sans"/>
                <a:sym typeface="Canva Sans"/>
              </a:rPr>
              <a:t> Arabic </a:t>
            </a:r>
            <a:r>
              <a:rPr lang="en-US" sz="3500" spc="210">
                <a:solidFill>
                  <a:srgbClr val="F5F5F5"/>
                </a:solidFill>
                <a:latin typeface="Canva Sans"/>
                <a:ea typeface="Canva Sans"/>
                <a:cs typeface="Canva Sans"/>
                <a:sym typeface="Canva Sans"/>
              </a:rPr>
              <a:t>numbers, </a:t>
            </a:r>
            <a:r>
              <a:rPr lang="en-US" sz="3500" spc="210">
                <a:solidFill>
                  <a:srgbClr val="F5F5F5"/>
                </a:solidFill>
                <a:latin typeface="Canva Sans"/>
                <a:ea typeface="Canva Sans"/>
                <a:cs typeface="Canva Sans"/>
                <a:sym typeface="Canva Sans"/>
              </a:rPr>
              <a:t>and converting the</a:t>
            </a:r>
            <a:r>
              <a:rPr lang="en-US" sz="3500" spc="210">
                <a:solidFill>
                  <a:srgbClr val="F5F5F5"/>
                </a:solidFill>
                <a:latin typeface="Canva Sans"/>
                <a:ea typeface="Canva Sans"/>
                <a:cs typeface="Canva Sans"/>
                <a:sym typeface="Canva Sans"/>
              </a:rPr>
              <a:t>m</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i</a:t>
            </a:r>
            <a:r>
              <a:rPr lang="en-US" sz="3500" spc="210">
                <a:solidFill>
                  <a:srgbClr val="F5F5F5"/>
                </a:solidFill>
                <a:latin typeface="Canva Sans"/>
                <a:ea typeface="Canva Sans"/>
                <a:cs typeface="Canva Sans"/>
                <a:sym typeface="Canva Sans"/>
              </a:rPr>
              <a:t>nto English </a:t>
            </a:r>
            <a:r>
              <a:rPr lang="en-US" sz="3500" spc="210">
                <a:solidFill>
                  <a:srgbClr val="F5F5F5"/>
                </a:solidFill>
                <a:latin typeface="Canva Sans"/>
                <a:ea typeface="Canva Sans"/>
                <a:cs typeface="Canva Sans"/>
                <a:sym typeface="Canva Sans"/>
              </a:rPr>
              <a:t>digits </a:t>
            </a:r>
            <a:r>
              <a:rPr lang="en-US" sz="3500" spc="210">
                <a:solidFill>
                  <a:srgbClr val="F5F5F5"/>
                </a:solidFill>
                <a:latin typeface="Canva Sans"/>
                <a:ea typeface="Canva Sans"/>
                <a:cs typeface="Canva Sans"/>
                <a:sym typeface="Canva Sans"/>
              </a:rPr>
              <a:t>to match the </a:t>
            </a:r>
            <a:r>
              <a:rPr lang="en-US" sz="3500" spc="210">
                <a:solidFill>
                  <a:srgbClr val="F5F5F5"/>
                </a:solidFill>
                <a:latin typeface="Canva Sans"/>
                <a:ea typeface="Canva Sans"/>
                <a:cs typeface="Canva Sans"/>
                <a:sym typeface="Canva Sans"/>
              </a:rPr>
              <a:t>fo</a:t>
            </a:r>
            <a:r>
              <a:rPr lang="en-US" sz="3500" spc="210">
                <a:solidFill>
                  <a:srgbClr val="F5F5F5"/>
                </a:solidFill>
                <a:latin typeface="Canva Sans"/>
                <a:ea typeface="Canva Sans"/>
                <a:cs typeface="Canva Sans"/>
                <a:sym typeface="Canva Sans"/>
              </a:rPr>
              <a:t>r</a:t>
            </a:r>
            <a:r>
              <a:rPr lang="en-US" sz="3500" spc="210">
                <a:solidFill>
                  <a:srgbClr val="F5F5F5"/>
                </a:solidFill>
                <a:latin typeface="Canva Sans"/>
                <a:ea typeface="Canva Sans"/>
                <a:cs typeface="Canva Sans"/>
                <a:sym typeface="Canva Sans"/>
              </a:rPr>
              <a:t>mat</a:t>
            </a:r>
            <a:r>
              <a:rPr lang="en-US" sz="3500" spc="210">
                <a:solidFill>
                  <a:srgbClr val="F5F5F5"/>
                </a:solidFill>
                <a:latin typeface="Canva Sans"/>
                <a:ea typeface="Canva Sans"/>
                <a:cs typeface="Canva Sans"/>
                <a:sym typeface="Canva Sans"/>
              </a:rPr>
              <a:t> that will be </a:t>
            </a:r>
            <a:r>
              <a:rPr lang="en-US" sz="3500" spc="210">
                <a:solidFill>
                  <a:srgbClr val="F5F5F5"/>
                </a:solidFill>
                <a:latin typeface="Canva Sans"/>
                <a:ea typeface="Canva Sans"/>
                <a:cs typeface="Canva Sans"/>
                <a:sym typeface="Canva Sans"/>
              </a:rPr>
              <a:t>prov</a:t>
            </a:r>
            <a:r>
              <a:rPr lang="en-US" sz="3500" spc="210">
                <a:solidFill>
                  <a:srgbClr val="F5F5F5"/>
                </a:solidFill>
                <a:latin typeface="Canva Sans"/>
                <a:ea typeface="Canva Sans"/>
                <a:cs typeface="Canva Sans"/>
                <a:sym typeface="Canva Sans"/>
              </a:rPr>
              <a:t>i</a:t>
            </a:r>
            <a:r>
              <a:rPr lang="en-US" sz="3500" spc="210">
                <a:solidFill>
                  <a:srgbClr val="F5F5F5"/>
                </a:solidFill>
                <a:latin typeface="Canva Sans"/>
                <a:ea typeface="Canva Sans"/>
                <a:cs typeface="Canva Sans"/>
                <a:sym typeface="Canva Sans"/>
              </a:rPr>
              <a:t>d</a:t>
            </a:r>
            <a:r>
              <a:rPr lang="en-US" sz="3500" spc="210">
                <a:solidFill>
                  <a:srgbClr val="F5F5F5"/>
                </a:solidFill>
                <a:latin typeface="Canva Sans"/>
                <a:ea typeface="Canva Sans"/>
                <a:cs typeface="Canva Sans"/>
                <a:sym typeface="Canva Sans"/>
              </a:rPr>
              <a:t>ed</a:t>
            </a:r>
            <a:r>
              <a:rPr lang="en-US" sz="3500" spc="210">
                <a:solidFill>
                  <a:srgbClr val="F5F5F5"/>
                </a:solidFill>
                <a:latin typeface="Canva Sans"/>
                <a:ea typeface="Canva Sans"/>
                <a:cs typeface="Canva Sans"/>
                <a:sym typeface="Canva Sans"/>
              </a:rPr>
              <a:t> by</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th</a:t>
            </a:r>
            <a:r>
              <a:rPr lang="en-US" sz="3500" spc="210">
                <a:solidFill>
                  <a:srgbClr val="F5F5F5"/>
                </a:solidFill>
                <a:latin typeface="Canva Sans"/>
                <a:ea typeface="Canva Sans"/>
                <a:cs typeface="Canva Sans"/>
                <a:sym typeface="Canva Sans"/>
              </a:rPr>
              <a:t>e</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u</a:t>
            </a:r>
            <a:r>
              <a:rPr lang="en-US" sz="3500" spc="210">
                <a:solidFill>
                  <a:srgbClr val="F5F5F5"/>
                </a:solidFill>
                <a:latin typeface="Canva Sans"/>
                <a:ea typeface="Canva Sans"/>
                <a:cs typeface="Canva Sans"/>
                <a:sym typeface="Canva Sans"/>
              </a:rPr>
              <a:t>s</a:t>
            </a:r>
            <a:r>
              <a:rPr lang="en-US" sz="3500" spc="210">
                <a:solidFill>
                  <a:srgbClr val="F5F5F5"/>
                </a:solidFill>
                <a:latin typeface="Canva Sans"/>
                <a:ea typeface="Canva Sans"/>
                <a:cs typeface="Canva Sans"/>
                <a:sym typeface="Canva Sans"/>
              </a:rPr>
              <a:t>e</a:t>
            </a:r>
            <a:r>
              <a:rPr lang="en-US" sz="3500" spc="210">
                <a:solidFill>
                  <a:srgbClr val="F5F5F5"/>
                </a:solidFill>
                <a:latin typeface="Canva Sans"/>
                <a:ea typeface="Canva Sans"/>
                <a:cs typeface="Canva Sans"/>
                <a:sym typeface="Canva Sans"/>
              </a:rPr>
              <a:t>r</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duri</a:t>
            </a:r>
            <a:r>
              <a:rPr lang="en-US" sz="3500" spc="210">
                <a:solidFill>
                  <a:srgbClr val="F5F5F5"/>
                </a:solidFill>
                <a:latin typeface="Canva Sans"/>
                <a:ea typeface="Canva Sans"/>
                <a:cs typeface="Canva Sans"/>
                <a:sym typeface="Canva Sans"/>
              </a:rPr>
              <a:t>n</a:t>
            </a:r>
            <a:r>
              <a:rPr lang="en-US" sz="3500" spc="210">
                <a:solidFill>
                  <a:srgbClr val="F5F5F5"/>
                </a:solidFill>
                <a:latin typeface="Canva Sans"/>
                <a:ea typeface="Canva Sans"/>
                <a:cs typeface="Canva Sans"/>
                <a:sym typeface="Canva Sans"/>
              </a:rPr>
              <a:t>g </a:t>
            </a:r>
            <a:r>
              <a:rPr lang="en-US" sz="3500" spc="210">
                <a:solidFill>
                  <a:srgbClr val="F5F5F5"/>
                </a:solidFill>
                <a:latin typeface="Canva Sans"/>
                <a:ea typeface="Canva Sans"/>
                <a:cs typeface="Canva Sans"/>
                <a:sym typeface="Canva Sans"/>
              </a:rPr>
              <a:t>t</a:t>
            </a:r>
            <a:r>
              <a:rPr lang="en-US" sz="3500" spc="210">
                <a:solidFill>
                  <a:srgbClr val="F5F5F5"/>
                </a:solidFill>
                <a:latin typeface="Canva Sans"/>
                <a:ea typeface="Canva Sans"/>
                <a:cs typeface="Canva Sans"/>
                <a:sym typeface="Canva Sans"/>
              </a:rPr>
              <a:t>h</a:t>
            </a:r>
            <a:r>
              <a:rPr lang="en-US" sz="3500" spc="210">
                <a:solidFill>
                  <a:srgbClr val="F5F5F5"/>
                </a:solidFill>
                <a:latin typeface="Canva Sans"/>
                <a:ea typeface="Canva Sans"/>
                <a:cs typeface="Canva Sans"/>
                <a:sym typeface="Canva Sans"/>
              </a:rPr>
              <a:t>e </a:t>
            </a:r>
            <a:r>
              <a:rPr lang="en-US" sz="3500" spc="210">
                <a:solidFill>
                  <a:srgbClr val="F5F5F5"/>
                </a:solidFill>
                <a:latin typeface="Canva Sans"/>
                <a:ea typeface="Canva Sans"/>
                <a:cs typeface="Canva Sans"/>
                <a:sym typeface="Canva Sans"/>
              </a:rPr>
              <a:t>v</a:t>
            </a:r>
            <a:r>
              <a:rPr lang="en-US" sz="3500" spc="210">
                <a:solidFill>
                  <a:srgbClr val="F5F5F5"/>
                </a:solidFill>
                <a:latin typeface="Canva Sans"/>
                <a:ea typeface="Canva Sans"/>
                <a:cs typeface="Canva Sans"/>
                <a:sym typeface="Canva Sans"/>
              </a:rPr>
              <a:t>otin</a:t>
            </a:r>
            <a:r>
              <a:rPr lang="en-US" sz="3500" spc="210">
                <a:solidFill>
                  <a:srgbClr val="F5F5F5"/>
                </a:solidFill>
                <a:latin typeface="Canva Sans"/>
                <a:ea typeface="Canva Sans"/>
                <a:cs typeface="Canva Sans"/>
                <a:sym typeface="Canva Sans"/>
              </a:rPr>
              <a:t>g</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proces</a:t>
            </a:r>
            <a:r>
              <a:rPr lang="en-US" sz="3500" spc="210">
                <a:solidFill>
                  <a:srgbClr val="F5F5F5"/>
                </a:solidFill>
                <a:latin typeface="Canva Sans"/>
                <a:ea typeface="Canva Sans"/>
                <a:cs typeface="Canva Sans"/>
                <a:sym typeface="Canva Sans"/>
              </a:rPr>
              <a:t>s.</a:t>
            </a:r>
          </a:p>
          <a:p>
            <a:pPr algn="just">
              <a:lnSpc>
                <a:spcPts val="3516"/>
              </a:lnSpc>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Why EasyOCR?</a:t>
            </a:r>
          </a:p>
        </p:txBody>
      </p:sp>
      <p:sp>
        <p:nvSpPr>
          <p:cNvPr name="TextBox 7" id="7"/>
          <p:cNvSpPr txBox="true"/>
          <p:nvPr/>
        </p:nvSpPr>
        <p:spPr>
          <a:xfrm rot="0">
            <a:off x="1028700" y="2940798"/>
            <a:ext cx="16230600" cy="6402814"/>
          </a:xfrm>
          <a:prstGeom prst="rect">
            <a:avLst/>
          </a:prstGeom>
        </p:spPr>
        <p:txBody>
          <a:bodyPr anchor="t" rtlCol="false" tIns="0" lIns="0" bIns="0" rIns="0">
            <a:spAutoFit/>
          </a:bodyPr>
          <a:lstStyle/>
          <a:p>
            <a:pPr algn="just">
              <a:lnSpc>
                <a:spcPts val="5250"/>
              </a:lnSpc>
            </a:pPr>
            <a:r>
              <a:rPr lang="en-US" sz="3500" spc="210">
                <a:solidFill>
                  <a:srgbClr val="F5F5F5"/>
                </a:solidFill>
                <a:latin typeface="Canva Sans"/>
                <a:ea typeface="Canva Sans"/>
                <a:cs typeface="Canva Sans"/>
                <a:sym typeface="Canva Sans"/>
              </a:rPr>
              <a:t>✅</a:t>
            </a:r>
            <a:r>
              <a:rPr lang="en-US" sz="3500" spc="210">
                <a:solidFill>
                  <a:srgbClr val="F5F5F5"/>
                </a:solidFill>
                <a:latin typeface="Canva Sans"/>
                <a:ea typeface="Canva Sans"/>
                <a:cs typeface="Canva Sans"/>
                <a:sym typeface="Canva Sans"/>
              </a:rPr>
              <a:t> Multilingual Support</a:t>
            </a:r>
          </a:p>
          <a:p>
            <a:pPr algn="just" marL="755651" indent="-377825" lvl="1">
              <a:lnSpc>
                <a:spcPts val="5250"/>
              </a:lnSpc>
              <a:buFont typeface="Arial"/>
              <a:buChar char="•"/>
            </a:pPr>
            <a:r>
              <a:rPr lang="en-US" sz="3500" spc="210">
                <a:solidFill>
                  <a:srgbClr val="F5F5F5"/>
                </a:solidFill>
                <a:latin typeface="Canva Sans"/>
                <a:ea typeface="Canva Sans"/>
                <a:cs typeface="Canva Sans"/>
                <a:sym typeface="Canva Sans"/>
              </a:rPr>
              <a:t>Supports both Arabic and English, which is essential for Egyptian National IDs.</a:t>
            </a:r>
          </a:p>
          <a:p>
            <a:pPr algn="just">
              <a:lnSpc>
                <a:spcPts val="5250"/>
              </a:lnSpc>
            </a:pPr>
            <a:r>
              <a:rPr lang="en-US" sz="3500" spc="210">
                <a:solidFill>
                  <a:srgbClr val="F5F5F5"/>
                </a:solidFill>
                <a:latin typeface="Canva Sans"/>
                <a:ea typeface="Canva Sans"/>
                <a:cs typeface="Canva Sans"/>
                <a:sym typeface="Canva Sans"/>
              </a:rPr>
              <a:t>✅ Deep Learning-Based</a:t>
            </a:r>
          </a:p>
          <a:p>
            <a:pPr algn="just" marL="755651" indent="-377825" lvl="1">
              <a:lnSpc>
                <a:spcPts val="5250"/>
              </a:lnSpc>
              <a:buFont typeface="Arial"/>
              <a:buChar char="•"/>
            </a:pPr>
            <a:r>
              <a:rPr lang="en-US" sz="3500" spc="210">
                <a:solidFill>
                  <a:srgbClr val="F5F5F5"/>
                </a:solidFill>
                <a:latin typeface="Canva Sans"/>
                <a:ea typeface="Canva Sans"/>
                <a:cs typeface="Canva Sans"/>
                <a:sym typeface="Canva Sans"/>
              </a:rPr>
              <a:t>Uses CRNN</a:t>
            </a:r>
            <a:r>
              <a:rPr lang="en-US" sz="3500" spc="210">
                <a:solidFill>
                  <a:srgbClr val="F5F5F5"/>
                </a:solidFill>
                <a:latin typeface="Canva Sans"/>
                <a:ea typeface="Canva Sans"/>
                <a:cs typeface="Canva Sans"/>
                <a:sym typeface="Canva Sans"/>
              </a:rPr>
              <a:t> +</a:t>
            </a:r>
            <a:r>
              <a:rPr lang="en-US" sz="3500" spc="210">
                <a:solidFill>
                  <a:srgbClr val="F5F5F5"/>
                </a:solidFill>
                <a:latin typeface="Canva Sans"/>
                <a:ea typeface="Canva Sans"/>
                <a:cs typeface="Canva Sans"/>
                <a:sym typeface="Canva Sans"/>
              </a:rPr>
              <a:t> CTC decoding, providing high accuracy for real-world images with mix</a:t>
            </a:r>
            <a:r>
              <a:rPr lang="en-US" sz="3500" spc="210">
                <a:solidFill>
                  <a:srgbClr val="F5F5F5"/>
                </a:solidFill>
                <a:latin typeface="Canva Sans"/>
                <a:ea typeface="Canva Sans"/>
                <a:cs typeface="Canva Sans"/>
                <a:sym typeface="Canva Sans"/>
              </a:rPr>
              <a:t>ed fonts and noi</a:t>
            </a:r>
            <a:r>
              <a:rPr lang="en-US" sz="3500" spc="210">
                <a:solidFill>
                  <a:srgbClr val="F5F5F5"/>
                </a:solidFill>
                <a:latin typeface="Canva Sans"/>
                <a:ea typeface="Canva Sans"/>
                <a:cs typeface="Canva Sans"/>
                <a:sym typeface="Canva Sans"/>
              </a:rPr>
              <a:t>sy</a:t>
            </a:r>
            <a:r>
              <a:rPr lang="en-US" sz="3500" spc="210">
                <a:solidFill>
                  <a:srgbClr val="F5F5F5"/>
                </a:solidFill>
                <a:latin typeface="Canva Sans"/>
                <a:ea typeface="Canva Sans"/>
                <a:cs typeface="Canva Sans"/>
                <a:sym typeface="Canva Sans"/>
              </a:rPr>
              <a:t> backgrounds.</a:t>
            </a:r>
          </a:p>
          <a:p>
            <a:pPr algn="just">
              <a:lnSpc>
                <a:spcPts val="5250"/>
              </a:lnSpc>
            </a:pPr>
            <a:r>
              <a:rPr lang="en-US" sz="3500" spc="210">
                <a:solidFill>
                  <a:srgbClr val="F5F5F5"/>
                </a:solidFill>
                <a:latin typeface="Canva Sans"/>
                <a:ea typeface="Canva Sans"/>
                <a:cs typeface="Canva Sans"/>
                <a:sym typeface="Canva Sans"/>
              </a:rPr>
              <a:t>✅ No Training Required</a:t>
            </a:r>
          </a:p>
          <a:p>
            <a:pPr algn="just" marL="755651" indent="-377825" lvl="1">
              <a:lnSpc>
                <a:spcPts val="5250"/>
              </a:lnSpc>
              <a:buFont typeface="Arial"/>
              <a:buChar char="•"/>
            </a:pPr>
            <a:r>
              <a:rPr lang="en-US" sz="3500" spc="210">
                <a:solidFill>
                  <a:srgbClr val="F5F5F5"/>
                </a:solidFill>
                <a:latin typeface="Canva Sans"/>
                <a:ea typeface="Canva Sans"/>
                <a:cs typeface="Canva Sans"/>
                <a:sym typeface="Canva Sans"/>
              </a:rPr>
              <a:t>Pr</a:t>
            </a:r>
            <a:r>
              <a:rPr lang="en-US" sz="3500" spc="210">
                <a:solidFill>
                  <a:srgbClr val="F5F5F5"/>
                </a:solidFill>
                <a:latin typeface="Canva Sans"/>
                <a:ea typeface="Canva Sans"/>
                <a:cs typeface="Canva Sans"/>
                <a:sym typeface="Canva Sans"/>
              </a:rPr>
              <a:t>etrained</a:t>
            </a:r>
            <a:r>
              <a:rPr lang="en-US" sz="3500" spc="210">
                <a:solidFill>
                  <a:srgbClr val="F5F5F5"/>
                </a:solidFill>
                <a:latin typeface="Canva Sans"/>
                <a:ea typeface="Canva Sans"/>
                <a:cs typeface="Canva Sans"/>
                <a:sym typeface="Canva Sans"/>
              </a:rPr>
              <a:t> and ready to use — saved time and effort compared to building </a:t>
            </a:r>
            <a:r>
              <a:rPr lang="en-US" sz="3500" spc="210">
                <a:solidFill>
                  <a:srgbClr val="F5F5F5"/>
                </a:solidFill>
                <a:latin typeface="Canva Sans"/>
                <a:ea typeface="Canva Sans"/>
                <a:cs typeface="Canva Sans"/>
                <a:sym typeface="Canva Sans"/>
              </a:rPr>
              <a:t>a</a:t>
            </a:r>
            <a:r>
              <a:rPr lang="en-US" sz="3500" spc="210">
                <a:solidFill>
                  <a:srgbClr val="F5F5F5"/>
                </a:solidFill>
                <a:latin typeface="Canva Sans"/>
                <a:ea typeface="Canva Sans"/>
                <a:cs typeface="Canva Sans"/>
                <a:sym typeface="Canva Sans"/>
              </a:rPr>
              <a:t> custom OCR from s</a:t>
            </a:r>
            <a:r>
              <a:rPr lang="en-US" sz="3500" spc="210">
                <a:solidFill>
                  <a:srgbClr val="F5F5F5"/>
                </a:solidFill>
                <a:latin typeface="Canva Sans"/>
                <a:ea typeface="Canva Sans"/>
                <a:cs typeface="Canva Sans"/>
                <a:sym typeface="Canva Sans"/>
              </a:rPr>
              <a:t>cratch.</a:t>
            </a:r>
          </a:p>
          <a:p>
            <a:pPr algn="just">
              <a:lnSpc>
                <a:spcPts val="3216"/>
              </a:lnSpc>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Why EasyOCR?</a:t>
            </a:r>
          </a:p>
        </p:txBody>
      </p:sp>
      <p:sp>
        <p:nvSpPr>
          <p:cNvPr name="TextBox 7" id="7"/>
          <p:cNvSpPr txBox="true"/>
          <p:nvPr/>
        </p:nvSpPr>
        <p:spPr>
          <a:xfrm rot="0">
            <a:off x="1028700" y="2940798"/>
            <a:ext cx="16230600" cy="4397801"/>
          </a:xfrm>
          <a:prstGeom prst="rect">
            <a:avLst/>
          </a:prstGeom>
        </p:spPr>
        <p:txBody>
          <a:bodyPr anchor="t" rtlCol="false" tIns="0" lIns="0" bIns="0" rIns="0">
            <a:spAutoFit/>
          </a:bodyPr>
          <a:lstStyle/>
          <a:p>
            <a:pPr algn="just">
              <a:lnSpc>
                <a:spcPts val="5250"/>
              </a:lnSpc>
            </a:pPr>
            <a:r>
              <a:rPr lang="en-US" sz="3500" spc="210">
                <a:solidFill>
                  <a:srgbClr val="F5F5F5"/>
                </a:solidFill>
                <a:latin typeface="Canva Sans"/>
                <a:ea typeface="Canva Sans"/>
                <a:cs typeface="Canva Sans"/>
                <a:sym typeface="Canva Sans"/>
              </a:rPr>
              <a:t>✅</a:t>
            </a:r>
            <a:r>
              <a:rPr lang="en-US" sz="3500" spc="210">
                <a:solidFill>
                  <a:srgbClr val="F5F5F5"/>
                </a:solidFill>
                <a:latin typeface="Canva Sans"/>
                <a:ea typeface="Canva Sans"/>
                <a:cs typeface="Canva Sans"/>
                <a:sym typeface="Canva Sans"/>
              </a:rPr>
              <a:t> Field-Level Flexibility</a:t>
            </a:r>
          </a:p>
          <a:p>
            <a:pPr algn="just" marL="755651" indent="-377825" lvl="1">
              <a:lnSpc>
                <a:spcPts val="5250"/>
              </a:lnSpc>
              <a:buFont typeface="Arial"/>
              <a:buChar char="•"/>
            </a:pPr>
            <a:r>
              <a:rPr lang="en-US" sz="3500" spc="210">
                <a:solidFill>
                  <a:srgbClr val="F5F5F5"/>
                </a:solidFill>
                <a:latin typeface="Canva Sans"/>
                <a:ea typeface="Canva Sans"/>
                <a:cs typeface="Canva Sans"/>
                <a:sym typeface="Canva Sans"/>
              </a:rPr>
              <a:t>Performs well on small cropped fields, which matches our YOLO-based pipeline.</a:t>
            </a:r>
          </a:p>
          <a:p>
            <a:pPr algn="just">
              <a:lnSpc>
                <a:spcPts val="5250"/>
              </a:lnSpc>
            </a:pPr>
            <a:r>
              <a:rPr lang="en-US" sz="3500" spc="210">
                <a:solidFill>
                  <a:srgbClr val="F5F5F5"/>
                </a:solidFill>
                <a:latin typeface="Canva Sans"/>
                <a:ea typeface="Canva Sans"/>
                <a:cs typeface="Canva Sans"/>
                <a:sym typeface="Canva Sans"/>
              </a:rPr>
              <a:t>✅ Lightweight and Easy to Integrate</a:t>
            </a:r>
          </a:p>
          <a:p>
            <a:pPr algn="just" marL="755651" indent="-377825" lvl="1">
              <a:lnSpc>
                <a:spcPts val="5250"/>
              </a:lnSpc>
              <a:buFont typeface="Arial"/>
              <a:buChar char="•"/>
            </a:pPr>
            <a:r>
              <a:rPr lang="en-US" sz="3500" spc="210">
                <a:solidFill>
                  <a:srgbClr val="F5F5F5"/>
                </a:solidFill>
                <a:latin typeface="Canva Sans"/>
                <a:ea typeface="Canva Sans"/>
                <a:cs typeface="Canva Sans"/>
                <a:sym typeface="Canva Sans"/>
              </a:rPr>
              <a:t>Simple Python API</a:t>
            </a:r>
            <a:r>
              <a:rPr lang="en-US" sz="3500" spc="210">
                <a:solidFill>
                  <a:srgbClr val="F5F5F5"/>
                </a:solidFill>
                <a:latin typeface="Canva Sans"/>
                <a:ea typeface="Canva Sans"/>
                <a:cs typeface="Canva Sans"/>
                <a:sym typeface="Canva Sans"/>
              </a:rPr>
              <a:t> that fit</a:t>
            </a:r>
            <a:r>
              <a:rPr lang="en-US" sz="3500" spc="210">
                <a:solidFill>
                  <a:srgbClr val="F5F5F5"/>
                </a:solidFill>
                <a:latin typeface="Canva Sans"/>
                <a:ea typeface="Canva Sans"/>
                <a:cs typeface="Canva Sans"/>
                <a:sym typeface="Canva Sans"/>
              </a:rPr>
              <a:t>s</a:t>
            </a:r>
            <a:r>
              <a:rPr lang="en-US" sz="3500" spc="210">
                <a:solidFill>
                  <a:srgbClr val="F5F5F5"/>
                </a:solidFill>
                <a:latin typeface="Canva Sans"/>
                <a:ea typeface="Canva Sans"/>
                <a:cs typeface="Canva Sans"/>
                <a:sym typeface="Canva Sans"/>
              </a:rPr>
              <a:t> easily into our preprocessing and post-processing pipeline</a:t>
            </a:r>
            <a:r>
              <a:rPr lang="en-US" sz="3500" spc="210">
                <a:solidFill>
                  <a:srgbClr val="F5F5F5"/>
                </a:solidFill>
                <a:latin typeface="Canva Sans"/>
                <a:ea typeface="Canva Sans"/>
                <a:cs typeface="Canva Sans"/>
                <a:sym typeface="Canva Sans"/>
              </a:rPr>
              <a:t>.</a:t>
            </a:r>
          </a:p>
          <a:p>
            <a:pPr algn="just">
              <a:lnSpc>
                <a:spcPts val="3216"/>
              </a:lnSpc>
            </a:pP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800897"/>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11456" y="3186738"/>
            <a:ext cx="4367010" cy="2385479"/>
          </a:xfrm>
          <a:custGeom>
            <a:avLst/>
            <a:gdLst/>
            <a:ahLst/>
            <a:cxnLst/>
            <a:rect r="r" b="b" t="t" l="l"/>
            <a:pathLst>
              <a:path h="2385479" w="4367010">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983762" y="3186738"/>
            <a:ext cx="4367010" cy="2385479"/>
          </a:xfrm>
          <a:custGeom>
            <a:avLst/>
            <a:gdLst/>
            <a:ahLst/>
            <a:cxnLst/>
            <a:rect r="r" b="b" t="t" l="l"/>
            <a:pathLst>
              <a:path h="2385479" w="4367010">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856068" y="3186738"/>
            <a:ext cx="4367010" cy="2385479"/>
          </a:xfrm>
          <a:custGeom>
            <a:avLst/>
            <a:gdLst/>
            <a:ahLst/>
            <a:cxnLst/>
            <a:rect r="r" b="b" t="t" l="l"/>
            <a:pathLst>
              <a:path h="2385479" w="4367010">
                <a:moveTo>
                  <a:pt x="0" y="0"/>
                </a:moveTo>
                <a:lnTo>
                  <a:pt x="4367010" y="0"/>
                </a:lnTo>
                <a:lnTo>
                  <a:pt x="4367010" y="2385479"/>
                </a:lnTo>
                <a:lnTo>
                  <a:pt x="0" y="2385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184356" y="7085512"/>
            <a:ext cx="3077867" cy="1681285"/>
          </a:xfrm>
          <a:custGeom>
            <a:avLst/>
            <a:gdLst/>
            <a:ahLst/>
            <a:cxnLst/>
            <a:rect r="r" b="b" t="t" l="l"/>
            <a:pathLst>
              <a:path h="1681285" w="3077867">
                <a:moveTo>
                  <a:pt x="0" y="0"/>
                </a:moveTo>
                <a:lnTo>
                  <a:pt x="3077867" y="0"/>
                </a:lnTo>
                <a:lnTo>
                  <a:pt x="3077867" y="1681285"/>
                </a:lnTo>
                <a:lnTo>
                  <a:pt x="0" y="1681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4184356" y="7393116"/>
            <a:ext cx="3054905" cy="844986"/>
          </a:xfrm>
          <a:prstGeom prst="rect">
            <a:avLst/>
          </a:prstGeom>
        </p:spPr>
        <p:txBody>
          <a:bodyPr anchor="t" rtlCol="false" tIns="0" lIns="0" bIns="0" rIns="0">
            <a:spAutoFit/>
          </a:bodyPr>
          <a:lstStyle/>
          <a:p>
            <a:pPr algn="ctr">
              <a:lnSpc>
                <a:spcPts val="5925"/>
              </a:lnSpc>
            </a:pPr>
            <a:r>
              <a:rPr lang="en-US" sz="4232">
                <a:solidFill>
                  <a:srgbClr val="070404"/>
                </a:solidFill>
                <a:latin typeface="Rustic Printed"/>
                <a:ea typeface="Rustic Printed"/>
                <a:cs typeface="Rustic Printed"/>
                <a:sym typeface="Rustic Printed"/>
              </a:rPr>
              <a:t>Preprocessing</a:t>
            </a:r>
          </a:p>
        </p:txBody>
      </p:sp>
      <p:sp>
        <p:nvSpPr>
          <p:cNvPr name="Freeform 11" id="11"/>
          <p:cNvSpPr/>
          <p:nvPr/>
        </p:nvSpPr>
        <p:spPr>
          <a:xfrm flipH="false" flipV="false" rot="0">
            <a:off x="7646979" y="7085512"/>
            <a:ext cx="3077867" cy="1681285"/>
          </a:xfrm>
          <a:custGeom>
            <a:avLst/>
            <a:gdLst/>
            <a:ahLst/>
            <a:cxnLst/>
            <a:rect r="r" b="b" t="t" l="l"/>
            <a:pathLst>
              <a:path h="1681285" w="3077867">
                <a:moveTo>
                  <a:pt x="0" y="0"/>
                </a:moveTo>
                <a:lnTo>
                  <a:pt x="3077867" y="0"/>
                </a:lnTo>
                <a:lnTo>
                  <a:pt x="3077867" y="1681285"/>
                </a:lnTo>
                <a:lnTo>
                  <a:pt x="0" y="1681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7692504" y="7047412"/>
            <a:ext cx="3036097" cy="1745814"/>
          </a:xfrm>
          <a:prstGeom prst="rect">
            <a:avLst/>
          </a:prstGeom>
        </p:spPr>
        <p:txBody>
          <a:bodyPr anchor="t" rtlCol="false" tIns="0" lIns="0" bIns="0" rIns="0">
            <a:spAutoFit/>
          </a:bodyPr>
          <a:lstStyle/>
          <a:p>
            <a:pPr algn="ctr">
              <a:lnSpc>
                <a:spcPts val="4232"/>
              </a:lnSpc>
            </a:pPr>
            <a:r>
              <a:rPr lang="en-US" sz="4232">
                <a:solidFill>
                  <a:srgbClr val="070404"/>
                </a:solidFill>
                <a:latin typeface="Rustic Printed"/>
                <a:ea typeface="Rustic Printed"/>
                <a:cs typeface="Rustic Printed"/>
                <a:sym typeface="Rustic Printed"/>
              </a:rPr>
              <a:t>Apply</a:t>
            </a:r>
          </a:p>
          <a:p>
            <a:pPr algn="ctr">
              <a:lnSpc>
                <a:spcPts val="4232"/>
              </a:lnSpc>
            </a:pPr>
            <a:r>
              <a:rPr lang="en-US" sz="4232">
                <a:solidFill>
                  <a:srgbClr val="070404"/>
                </a:solidFill>
                <a:latin typeface="Rustic Printed"/>
                <a:ea typeface="Rustic Printed"/>
                <a:cs typeface="Rustic Printed"/>
                <a:sym typeface="Rustic Printed"/>
              </a:rPr>
              <a:t>EasyOCR</a:t>
            </a:r>
          </a:p>
          <a:p>
            <a:pPr algn="ctr">
              <a:lnSpc>
                <a:spcPts val="4232"/>
              </a:lnSpc>
            </a:pPr>
            <a:r>
              <a:rPr lang="en-US" sz="4232">
                <a:solidFill>
                  <a:srgbClr val="070404"/>
                </a:solidFill>
                <a:latin typeface="Rustic Printed"/>
                <a:ea typeface="Rustic Printed"/>
                <a:cs typeface="Rustic Printed"/>
                <a:sym typeface="Rustic Printed"/>
              </a:rPr>
              <a:t>model</a:t>
            </a:r>
          </a:p>
        </p:txBody>
      </p:sp>
      <p:sp>
        <p:nvSpPr>
          <p:cNvPr name="Freeform 13" id="13"/>
          <p:cNvSpPr/>
          <p:nvPr/>
        </p:nvSpPr>
        <p:spPr>
          <a:xfrm flipH="false" flipV="false" rot="0">
            <a:off x="11109601" y="7085512"/>
            <a:ext cx="3077867" cy="1681285"/>
          </a:xfrm>
          <a:custGeom>
            <a:avLst/>
            <a:gdLst/>
            <a:ahLst/>
            <a:cxnLst/>
            <a:rect r="r" b="b" t="t" l="l"/>
            <a:pathLst>
              <a:path h="1681285" w="3077867">
                <a:moveTo>
                  <a:pt x="0" y="0"/>
                </a:moveTo>
                <a:lnTo>
                  <a:pt x="3077867" y="0"/>
                </a:lnTo>
                <a:lnTo>
                  <a:pt x="3077867" y="1681285"/>
                </a:lnTo>
                <a:lnTo>
                  <a:pt x="0" y="1681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1109601" y="7290364"/>
            <a:ext cx="3077867" cy="1212414"/>
          </a:xfrm>
          <a:prstGeom prst="rect">
            <a:avLst/>
          </a:prstGeom>
        </p:spPr>
        <p:txBody>
          <a:bodyPr anchor="t" rtlCol="false" tIns="0" lIns="0" bIns="0" rIns="0">
            <a:spAutoFit/>
          </a:bodyPr>
          <a:lstStyle/>
          <a:p>
            <a:pPr algn="ctr">
              <a:lnSpc>
                <a:spcPts val="4232"/>
              </a:lnSpc>
            </a:pPr>
            <a:r>
              <a:rPr lang="en-US" sz="4232">
                <a:solidFill>
                  <a:srgbClr val="070404"/>
                </a:solidFill>
                <a:latin typeface="Rustic Printed"/>
                <a:ea typeface="Rustic Printed"/>
                <a:cs typeface="Rustic Printed"/>
                <a:sym typeface="Rustic Printed"/>
              </a:rPr>
              <a:t>Post-</a:t>
            </a:r>
          </a:p>
          <a:p>
            <a:pPr algn="ctr">
              <a:lnSpc>
                <a:spcPts val="4232"/>
              </a:lnSpc>
            </a:pPr>
            <a:r>
              <a:rPr lang="en-US" sz="4232">
                <a:solidFill>
                  <a:srgbClr val="070404"/>
                </a:solidFill>
                <a:latin typeface="Rustic Printed"/>
                <a:ea typeface="Rustic Printed"/>
                <a:cs typeface="Rustic Printed"/>
                <a:sym typeface="Rustic Printed"/>
              </a:rPr>
              <a:t>Processing</a:t>
            </a:r>
          </a:p>
        </p:txBody>
      </p:sp>
      <p:sp>
        <p:nvSpPr>
          <p:cNvPr name="Freeform 15" id="15"/>
          <p:cNvSpPr/>
          <p:nvPr/>
        </p:nvSpPr>
        <p:spPr>
          <a:xfrm flipH="false" flipV="false" rot="0">
            <a:off x="14572223" y="7085512"/>
            <a:ext cx="3077867" cy="1681285"/>
          </a:xfrm>
          <a:custGeom>
            <a:avLst/>
            <a:gdLst/>
            <a:ahLst/>
            <a:cxnLst/>
            <a:rect r="r" b="b" t="t" l="l"/>
            <a:pathLst>
              <a:path h="1681285" w="3077867">
                <a:moveTo>
                  <a:pt x="0" y="0"/>
                </a:moveTo>
                <a:lnTo>
                  <a:pt x="3077867" y="0"/>
                </a:lnTo>
                <a:lnTo>
                  <a:pt x="3077867" y="1681285"/>
                </a:lnTo>
                <a:lnTo>
                  <a:pt x="0" y="1681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13582658" y="5572217"/>
            <a:ext cx="1456915" cy="1305793"/>
            <a:chOff x="0" y="0"/>
            <a:chExt cx="812800" cy="728491"/>
          </a:xfrm>
        </p:grpSpPr>
        <p:sp>
          <p:nvSpPr>
            <p:cNvPr name="Freeform 17" id="17"/>
            <p:cNvSpPr/>
            <p:nvPr/>
          </p:nvSpPr>
          <p:spPr>
            <a:xfrm flipH="false" flipV="false" rot="0">
              <a:off x="0" y="0"/>
              <a:ext cx="812800" cy="728491"/>
            </a:xfrm>
            <a:custGeom>
              <a:avLst/>
              <a:gdLst/>
              <a:ahLst/>
              <a:cxnLst/>
              <a:rect r="r" b="b" t="t" l="l"/>
              <a:pathLst>
                <a:path h="728491" w="812800">
                  <a:moveTo>
                    <a:pt x="406400" y="728491"/>
                  </a:moveTo>
                  <a:lnTo>
                    <a:pt x="0" y="322091"/>
                  </a:lnTo>
                  <a:lnTo>
                    <a:pt x="203200" y="322091"/>
                  </a:lnTo>
                  <a:lnTo>
                    <a:pt x="203200" y="0"/>
                  </a:lnTo>
                  <a:lnTo>
                    <a:pt x="609600" y="0"/>
                  </a:lnTo>
                  <a:lnTo>
                    <a:pt x="609600" y="322091"/>
                  </a:lnTo>
                  <a:lnTo>
                    <a:pt x="812800" y="322091"/>
                  </a:lnTo>
                  <a:lnTo>
                    <a:pt x="406400" y="728491"/>
                  </a:lnTo>
                  <a:close/>
                </a:path>
              </a:pathLst>
            </a:custGeom>
            <a:solidFill>
              <a:srgbClr val="000000"/>
            </a:solidFill>
          </p:spPr>
        </p:sp>
        <p:sp>
          <p:nvSpPr>
            <p:cNvPr name="TextBox 18" id="18"/>
            <p:cNvSpPr txBox="true"/>
            <p:nvPr/>
          </p:nvSpPr>
          <p:spPr>
            <a:xfrm>
              <a:off x="203200" y="-38100"/>
              <a:ext cx="406400" cy="664991"/>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183901" y="1333002"/>
            <a:ext cx="16111622"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OCR Workflow</a:t>
            </a:r>
          </a:p>
        </p:txBody>
      </p:sp>
      <p:sp>
        <p:nvSpPr>
          <p:cNvPr name="TextBox 20" id="20"/>
          <p:cNvSpPr txBox="true"/>
          <p:nvPr/>
        </p:nvSpPr>
        <p:spPr>
          <a:xfrm rot="0">
            <a:off x="1111456" y="3499785"/>
            <a:ext cx="4367010" cy="1597461"/>
          </a:xfrm>
          <a:prstGeom prst="rect">
            <a:avLst/>
          </a:prstGeom>
        </p:spPr>
        <p:txBody>
          <a:bodyPr anchor="t" rtlCol="false" tIns="0" lIns="0" bIns="0" rIns="0">
            <a:spAutoFit/>
          </a:bodyPr>
          <a:lstStyle/>
          <a:p>
            <a:pPr algn="ctr">
              <a:lnSpc>
                <a:spcPts val="5925"/>
              </a:lnSpc>
            </a:pPr>
            <a:r>
              <a:rPr lang="en-US" sz="4232">
                <a:solidFill>
                  <a:srgbClr val="070404"/>
                </a:solidFill>
                <a:latin typeface="Rustic Printed"/>
                <a:ea typeface="Rustic Printed"/>
                <a:cs typeface="Rustic Printed"/>
                <a:sym typeface="Rustic Printed"/>
              </a:rPr>
              <a:t> ID detection using YOLO</a:t>
            </a:r>
          </a:p>
        </p:txBody>
      </p:sp>
      <p:sp>
        <p:nvSpPr>
          <p:cNvPr name="TextBox 21" id="21"/>
          <p:cNvSpPr txBox="true"/>
          <p:nvPr/>
        </p:nvSpPr>
        <p:spPr>
          <a:xfrm rot="0">
            <a:off x="7056207" y="3459904"/>
            <a:ext cx="4222120" cy="1597461"/>
          </a:xfrm>
          <a:prstGeom prst="rect">
            <a:avLst/>
          </a:prstGeom>
        </p:spPr>
        <p:txBody>
          <a:bodyPr anchor="t" rtlCol="false" tIns="0" lIns="0" bIns="0" rIns="0">
            <a:spAutoFit/>
          </a:bodyPr>
          <a:lstStyle/>
          <a:p>
            <a:pPr algn="ctr">
              <a:lnSpc>
                <a:spcPts val="5925"/>
              </a:lnSpc>
            </a:pPr>
            <a:r>
              <a:rPr lang="en-US" sz="4232">
                <a:solidFill>
                  <a:srgbClr val="070404"/>
                </a:solidFill>
                <a:latin typeface="Rustic Printed"/>
                <a:ea typeface="Rustic Printed"/>
                <a:cs typeface="Rustic Printed"/>
                <a:sym typeface="Rustic Printed"/>
              </a:rPr>
              <a:t>Field detection using YOLO</a:t>
            </a:r>
          </a:p>
        </p:txBody>
      </p:sp>
      <p:sp>
        <p:nvSpPr>
          <p:cNvPr name="TextBox 22" id="22"/>
          <p:cNvSpPr txBox="true"/>
          <p:nvPr/>
        </p:nvSpPr>
        <p:spPr>
          <a:xfrm rot="0">
            <a:off x="12928513" y="3480735"/>
            <a:ext cx="4222120" cy="1597461"/>
          </a:xfrm>
          <a:prstGeom prst="rect">
            <a:avLst/>
          </a:prstGeom>
        </p:spPr>
        <p:txBody>
          <a:bodyPr anchor="t" rtlCol="false" tIns="0" lIns="0" bIns="0" rIns="0">
            <a:spAutoFit/>
          </a:bodyPr>
          <a:lstStyle/>
          <a:p>
            <a:pPr algn="ctr">
              <a:lnSpc>
                <a:spcPts val="5925"/>
              </a:lnSpc>
            </a:pPr>
            <a:r>
              <a:rPr lang="en-US" sz="4232">
                <a:solidFill>
                  <a:srgbClr val="070404"/>
                </a:solidFill>
                <a:latin typeface="Rustic Printed"/>
                <a:ea typeface="Rustic Printed"/>
                <a:cs typeface="Rustic Printed"/>
                <a:sym typeface="Rustic Printed"/>
              </a:rPr>
              <a:t>Content extraction using OCR</a:t>
            </a:r>
          </a:p>
        </p:txBody>
      </p:sp>
      <p:sp>
        <p:nvSpPr>
          <p:cNvPr name="TextBox 23" id="23"/>
          <p:cNvSpPr txBox="true"/>
          <p:nvPr/>
        </p:nvSpPr>
        <p:spPr>
          <a:xfrm rot="0">
            <a:off x="1111802" y="2341753"/>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01</a:t>
            </a:r>
          </a:p>
        </p:txBody>
      </p:sp>
      <p:sp>
        <p:nvSpPr>
          <p:cNvPr name="TextBox 24" id="24"/>
          <p:cNvSpPr txBox="true"/>
          <p:nvPr/>
        </p:nvSpPr>
        <p:spPr>
          <a:xfrm rot="0">
            <a:off x="6983762" y="2341753"/>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02</a:t>
            </a:r>
          </a:p>
        </p:txBody>
      </p:sp>
      <p:sp>
        <p:nvSpPr>
          <p:cNvPr name="TextBox 25" id="25"/>
          <p:cNvSpPr txBox="true"/>
          <p:nvPr/>
        </p:nvSpPr>
        <p:spPr>
          <a:xfrm rot="0">
            <a:off x="12928513" y="2341753"/>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03</a:t>
            </a:r>
          </a:p>
        </p:txBody>
      </p:sp>
      <p:sp>
        <p:nvSpPr>
          <p:cNvPr name="TextBox 26" id="26"/>
          <p:cNvSpPr txBox="true"/>
          <p:nvPr/>
        </p:nvSpPr>
        <p:spPr>
          <a:xfrm rot="0">
            <a:off x="14572223" y="7416864"/>
            <a:ext cx="3077867" cy="844986"/>
          </a:xfrm>
          <a:prstGeom prst="rect">
            <a:avLst/>
          </a:prstGeom>
        </p:spPr>
        <p:txBody>
          <a:bodyPr anchor="t" rtlCol="false" tIns="0" lIns="0" bIns="0" rIns="0">
            <a:spAutoFit/>
          </a:bodyPr>
          <a:lstStyle/>
          <a:p>
            <a:pPr algn="ctr">
              <a:lnSpc>
                <a:spcPts val="5925"/>
              </a:lnSpc>
            </a:pPr>
            <a:r>
              <a:rPr lang="en-US" sz="4232">
                <a:solidFill>
                  <a:srgbClr val="070404"/>
                </a:solidFill>
                <a:latin typeface="Rustic Printed"/>
                <a:ea typeface="Rustic Printed"/>
                <a:cs typeface="Rustic Printed"/>
                <a:sym typeface="Rustic Printed"/>
              </a:rPr>
              <a:t>Final Output</a:t>
            </a:r>
          </a:p>
        </p:txBody>
      </p:sp>
      <p:sp>
        <p:nvSpPr>
          <p:cNvPr name="TextBox 27" id="27"/>
          <p:cNvSpPr txBox="true"/>
          <p:nvPr/>
        </p:nvSpPr>
        <p:spPr>
          <a:xfrm rot="0">
            <a:off x="3539785" y="6240527"/>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01</a:t>
            </a:r>
          </a:p>
        </p:txBody>
      </p:sp>
      <p:sp>
        <p:nvSpPr>
          <p:cNvPr name="TextBox 28" id="28"/>
          <p:cNvSpPr txBox="true"/>
          <p:nvPr/>
        </p:nvSpPr>
        <p:spPr>
          <a:xfrm rot="0">
            <a:off x="7002407" y="6240527"/>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02</a:t>
            </a:r>
          </a:p>
        </p:txBody>
      </p:sp>
      <p:sp>
        <p:nvSpPr>
          <p:cNvPr name="TextBox 29" id="29"/>
          <p:cNvSpPr txBox="true"/>
          <p:nvPr/>
        </p:nvSpPr>
        <p:spPr>
          <a:xfrm rot="0">
            <a:off x="10509526" y="6240527"/>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03</a:t>
            </a:r>
          </a:p>
        </p:txBody>
      </p:sp>
      <p:sp>
        <p:nvSpPr>
          <p:cNvPr name="TextBox 30" id="30"/>
          <p:cNvSpPr txBox="true"/>
          <p:nvPr/>
        </p:nvSpPr>
        <p:spPr>
          <a:xfrm rot="0">
            <a:off x="13927651" y="6240527"/>
            <a:ext cx="4367010" cy="844986"/>
          </a:xfrm>
          <a:prstGeom prst="rect">
            <a:avLst/>
          </a:prstGeom>
        </p:spPr>
        <p:txBody>
          <a:bodyPr anchor="t" rtlCol="false" tIns="0" lIns="0" bIns="0" rIns="0">
            <a:spAutoFit/>
          </a:bodyPr>
          <a:lstStyle/>
          <a:p>
            <a:pPr algn="ctr">
              <a:lnSpc>
                <a:spcPts val="5925"/>
              </a:lnSpc>
            </a:pPr>
            <a:r>
              <a:rPr lang="en-US" sz="4232">
                <a:solidFill>
                  <a:srgbClr val="FCFCFC"/>
                </a:solidFill>
                <a:latin typeface="Rustic Printed"/>
                <a:ea typeface="Rustic Printed"/>
                <a:cs typeface="Rustic Printed"/>
                <a:sym typeface="Rustic Printed"/>
              </a:rPr>
              <a:t>04</a:t>
            </a:r>
          </a:p>
        </p:txBody>
      </p:sp>
      <p:grpSp>
        <p:nvGrpSpPr>
          <p:cNvPr name="Group 31" id="31"/>
          <p:cNvGrpSpPr/>
          <p:nvPr/>
        </p:nvGrpSpPr>
        <p:grpSpPr>
          <a:xfrm rot="-1196151">
            <a:off x="14597066" y="870492"/>
            <a:ext cx="2021352" cy="2032538"/>
            <a:chOff x="0" y="0"/>
            <a:chExt cx="2695136" cy="2710051"/>
          </a:xfrm>
        </p:grpSpPr>
        <p:sp>
          <p:nvSpPr>
            <p:cNvPr name="AutoShape 32" id="32"/>
            <p:cNvSpPr/>
            <p:nvPr/>
          </p:nvSpPr>
          <p:spPr>
            <a:xfrm flipH="true">
              <a:off x="23303" y="10106"/>
              <a:ext cx="735789" cy="1696621"/>
            </a:xfrm>
            <a:prstGeom prst="line">
              <a:avLst/>
            </a:prstGeom>
            <a:ln cap="flat" w="50800">
              <a:solidFill>
                <a:srgbClr val="070404"/>
              </a:solidFill>
              <a:prstDash val="solid"/>
              <a:headEnd type="none" len="sm" w="sm"/>
              <a:tailEnd type="arrow" len="sm" w="med"/>
            </a:ln>
          </p:spPr>
        </p:sp>
        <p:sp>
          <p:nvSpPr>
            <p:cNvPr name="AutoShape 33" id="33"/>
            <p:cNvSpPr/>
            <p:nvPr/>
          </p:nvSpPr>
          <p:spPr>
            <a:xfrm flipH="true">
              <a:off x="777398" y="612599"/>
              <a:ext cx="1273880" cy="1324400"/>
            </a:xfrm>
            <a:prstGeom prst="line">
              <a:avLst/>
            </a:prstGeom>
            <a:ln cap="flat" w="50800">
              <a:solidFill>
                <a:srgbClr val="070404"/>
              </a:solidFill>
              <a:prstDash val="solid"/>
              <a:headEnd type="none" len="sm" w="sm"/>
              <a:tailEnd type="arrow" len="sm" w="med"/>
            </a:ln>
          </p:spPr>
        </p:sp>
        <p:sp>
          <p:nvSpPr>
            <p:cNvPr name="AutoShape 34" id="34"/>
            <p:cNvSpPr/>
            <p:nvPr/>
          </p:nvSpPr>
          <p:spPr>
            <a:xfrm flipH="true">
              <a:off x="1153572" y="1954607"/>
              <a:ext cx="1530599" cy="732533"/>
            </a:xfrm>
            <a:prstGeom prst="line">
              <a:avLst/>
            </a:prstGeom>
            <a:ln cap="flat" w="50800">
              <a:solidFill>
                <a:srgbClr val="070404"/>
              </a:solidFill>
              <a:prstDash val="solid"/>
              <a:headEnd type="none" len="sm" w="sm"/>
              <a:tailEnd type="arrow" len="sm" w="med"/>
            </a:ln>
          </p:spPr>
        </p:sp>
      </p:gr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54574"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 Preprocessing for OCR Accuracy</a:t>
            </a:r>
          </a:p>
        </p:txBody>
      </p:sp>
      <p:sp>
        <p:nvSpPr>
          <p:cNvPr name="TextBox 7" id="7"/>
          <p:cNvSpPr txBox="true"/>
          <p:nvPr/>
        </p:nvSpPr>
        <p:spPr>
          <a:xfrm rot="0">
            <a:off x="1242250" y="2672296"/>
            <a:ext cx="15803500" cy="7018356"/>
          </a:xfrm>
          <a:prstGeom prst="rect">
            <a:avLst/>
          </a:prstGeom>
        </p:spPr>
        <p:txBody>
          <a:bodyPr anchor="t" rtlCol="false" tIns="0" lIns="0" bIns="0" rIns="0">
            <a:spAutoFit/>
          </a:bodyPr>
          <a:lstStyle/>
          <a:p>
            <a:pPr algn="just">
              <a:lnSpc>
                <a:spcPts val="4575"/>
              </a:lnSpc>
            </a:pPr>
            <a:r>
              <a:rPr lang="en-US" sz="3050" spc="183">
                <a:solidFill>
                  <a:srgbClr val="F5F5F5"/>
                </a:solidFill>
                <a:latin typeface="Canva Sans"/>
                <a:ea typeface="Canva Sans"/>
                <a:cs typeface="Canva Sans"/>
                <a:sym typeface="Canva Sans"/>
              </a:rPr>
              <a:t>Before feeding the cropped fields into the OCR model, we applied several preprocessing steps to improve accuracy:</a:t>
            </a:r>
          </a:p>
          <a:p>
            <a:pPr algn="just">
              <a:lnSpc>
                <a:spcPts val="4575"/>
              </a:lnSpc>
            </a:pPr>
          </a:p>
          <a:p>
            <a:pPr algn="just" marL="713483" indent="-356742" lvl="1">
              <a:lnSpc>
                <a:spcPts val="4957"/>
              </a:lnSpc>
              <a:buFont typeface="Arial"/>
              <a:buChar char="•"/>
            </a:pPr>
            <a:r>
              <a:rPr lang="en-US" b="true" sz="3304" spc="198">
                <a:solidFill>
                  <a:srgbClr val="F5F5F5"/>
                </a:solidFill>
                <a:latin typeface="Canva Sans Bold"/>
                <a:ea typeface="Canva Sans Bold"/>
                <a:cs typeface="Canva Sans Bold"/>
                <a:sym typeface="Canva Sans Bold"/>
              </a:rPr>
              <a:t>Grayscale conversion</a:t>
            </a:r>
            <a:r>
              <a:rPr lang="en-US" sz="3304" spc="198">
                <a:solidFill>
                  <a:srgbClr val="F5F5F5"/>
                </a:solidFill>
                <a:latin typeface="Canva Sans"/>
                <a:ea typeface="Canva Sans"/>
                <a:cs typeface="Canva Sans"/>
                <a:sym typeface="Canva Sans"/>
              </a:rPr>
              <a:t> to simplify the image and focus on text.</a:t>
            </a:r>
          </a:p>
          <a:p>
            <a:pPr algn="just" marL="713483" indent="-356742" lvl="1">
              <a:lnSpc>
                <a:spcPts val="4957"/>
              </a:lnSpc>
              <a:buFont typeface="Arial"/>
              <a:buChar char="•"/>
            </a:pPr>
            <a:r>
              <a:rPr lang="en-US" b="true" sz="3304" spc="198">
                <a:solidFill>
                  <a:srgbClr val="F5F5F5"/>
                </a:solidFill>
                <a:latin typeface="Canva Sans Bold"/>
                <a:ea typeface="Canva Sans Bold"/>
                <a:cs typeface="Canva Sans Bold"/>
                <a:sym typeface="Canva Sans Bold"/>
              </a:rPr>
              <a:t>Inverse thresholding</a:t>
            </a:r>
            <a:r>
              <a:rPr lang="en-US" sz="3304" spc="198">
                <a:solidFill>
                  <a:srgbClr val="F5F5F5"/>
                </a:solidFill>
                <a:latin typeface="Canva Sans"/>
                <a:ea typeface="Canva Sans"/>
                <a:cs typeface="Canva Sans"/>
                <a:sym typeface="Canva Sans"/>
              </a:rPr>
              <a:t> to enhance contrast between text and background.</a:t>
            </a:r>
          </a:p>
          <a:p>
            <a:pPr algn="just" marL="713483" indent="-356742" lvl="1">
              <a:lnSpc>
                <a:spcPts val="4957"/>
              </a:lnSpc>
              <a:buFont typeface="Arial"/>
              <a:buChar char="•"/>
            </a:pPr>
            <a:r>
              <a:rPr lang="en-US" b="true" sz="3304" spc="198">
                <a:solidFill>
                  <a:srgbClr val="F5F5F5"/>
                </a:solidFill>
                <a:latin typeface="Canva Sans Bold"/>
                <a:ea typeface="Canva Sans Bold"/>
                <a:cs typeface="Canva Sans Bold"/>
                <a:sym typeface="Canva Sans Bold"/>
              </a:rPr>
              <a:t>Resizing</a:t>
            </a:r>
            <a:r>
              <a:rPr lang="en-US" sz="3304" spc="198">
                <a:solidFill>
                  <a:srgbClr val="F5F5F5"/>
                </a:solidFill>
                <a:latin typeface="Canva Sans"/>
                <a:ea typeface="Canva Sans"/>
                <a:cs typeface="Canva Sans"/>
                <a:sym typeface="Canva Sans"/>
              </a:rPr>
              <a:t> the image to m</a:t>
            </a:r>
            <a:r>
              <a:rPr lang="en-US" sz="3304" spc="198">
                <a:solidFill>
                  <a:srgbClr val="F5F5F5"/>
                </a:solidFill>
                <a:latin typeface="Canva Sans"/>
                <a:ea typeface="Canva Sans"/>
                <a:cs typeface="Canva Sans"/>
                <a:sym typeface="Canva Sans"/>
              </a:rPr>
              <a:t>ak</a:t>
            </a:r>
            <a:r>
              <a:rPr lang="en-US" sz="3304" spc="198">
                <a:solidFill>
                  <a:srgbClr val="F5F5F5"/>
                </a:solidFill>
                <a:latin typeface="Canva Sans"/>
                <a:ea typeface="Canva Sans"/>
                <a:cs typeface="Canva Sans"/>
                <a:sym typeface="Canva Sans"/>
              </a:rPr>
              <a:t>e small text more readable for OCR.</a:t>
            </a:r>
          </a:p>
          <a:p>
            <a:pPr algn="just" marL="713483" indent="-356742" lvl="1">
              <a:lnSpc>
                <a:spcPts val="4957"/>
              </a:lnSpc>
              <a:buFont typeface="Arial"/>
              <a:buChar char="•"/>
            </a:pPr>
            <a:r>
              <a:rPr lang="en-US" b="true" sz="3304" spc="198">
                <a:solidFill>
                  <a:srgbClr val="F5F5F5"/>
                </a:solidFill>
                <a:latin typeface="Canva Sans Bold"/>
                <a:ea typeface="Canva Sans Bold"/>
                <a:cs typeface="Canva Sans Bold"/>
                <a:sym typeface="Canva Sans Bold"/>
              </a:rPr>
              <a:t>Noise reduction</a:t>
            </a:r>
            <a:r>
              <a:rPr lang="en-US" sz="3304" spc="198">
                <a:solidFill>
                  <a:srgbClr val="F5F5F5"/>
                </a:solidFill>
                <a:latin typeface="Canva Sans"/>
                <a:ea typeface="Canva Sans"/>
                <a:cs typeface="Canva Sans"/>
                <a:sym typeface="Canva Sans"/>
              </a:rPr>
              <a:t> by simplifying the image structure.</a:t>
            </a:r>
          </a:p>
          <a:p>
            <a:pPr algn="just">
              <a:lnSpc>
                <a:spcPts val="4575"/>
              </a:lnSpc>
            </a:pPr>
          </a:p>
          <a:p>
            <a:pPr algn="just">
              <a:lnSpc>
                <a:spcPts val="4575"/>
              </a:lnSpc>
            </a:pPr>
            <a:r>
              <a:rPr lang="en-US" sz="3050" spc="183">
                <a:solidFill>
                  <a:srgbClr val="F5F5F5"/>
                </a:solidFill>
                <a:latin typeface="Canva Sans"/>
                <a:ea typeface="Canva Sans"/>
                <a:cs typeface="Canva Sans"/>
                <a:sym typeface="Canva Sans"/>
              </a:rPr>
              <a:t>These steps significantly improve OCR performance and ensure the extracted data is clean and usable.</a:t>
            </a:r>
          </a:p>
          <a:p>
            <a:pPr algn="just">
              <a:lnSpc>
                <a:spcPts val="3320"/>
              </a:lnSpc>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515515" y="2272242"/>
            <a:ext cx="11256970" cy="2010081"/>
          </a:xfrm>
          <a:custGeom>
            <a:avLst/>
            <a:gdLst/>
            <a:ahLst/>
            <a:cxnLst/>
            <a:rect r="r" b="b" t="t" l="l"/>
            <a:pathLst>
              <a:path h="2010081" w="11256970">
                <a:moveTo>
                  <a:pt x="0" y="0"/>
                </a:moveTo>
                <a:lnTo>
                  <a:pt x="11256970" y="0"/>
                </a:lnTo>
                <a:lnTo>
                  <a:pt x="11256970" y="2010081"/>
                </a:lnTo>
                <a:lnTo>
                  <a:pt x="0" y="2010081"/>
                </a:lnTo>
                <a:lnTo>
                  <a:pt x="0" y="0"/>
                </a:lnTo>
                <a:close/>
              </a:path>
            </a:pathLst>
          </a:custGeom>
          <a:blipFill>
            <a:blip r:embed="rId3"/>
            <a:stretch>
              <a:fillRect l="0" t="-18164" r="0" b="0"/>
            </a:stretch>
          </a:blipFill>
        </p:spPr>
      </p:sp>
      <p:sp>
        <p:nvSpPr>
          <p:cNvPr name="Freeform 7" id="7"/>
          <p:cNvSpPr/>
          <p:nvPr/>
        </p:nvSpPr>
        <p:spPr>
          <a:xfrm flipH="false" flipV="false" rot="0">
            <a:off x="3515515" y="4510923"/>
            <a:ext cx="11256970" cy="2781888"/>
          </a:xfrm>
          <a:custGeom>
            <a:avLst/>
            <a:gdLst/>
            <a:ahLst/>
            <a:cxnLst/>
            <a:rect r="r" b="b" t="t" l="l"/>
            <a:pathLst>
              <a:path h="2781888" w="11256970">
                <a:moveTo>
                  <a:pt x="0" y="0"/>
                </a:moveTo>
                <a:lnTo>
                  <a:pt x="11256970" y="0"/>
                </a:lnTo>
                <a:lnTo>
                  <a:pt x="11256970" y="2781888"/>
                </a:lnTo>
                <a:lnTo>
                  <a:pt x="0" y="2781888"/>
                </a:lnTo>
                <a:lnTo>
                  <a:pt x="0" y="0"/>
                </a:lnTo>
                <a:close/>
              </a:path>
            </a:pathLst>
          </a:custGeom>
          <a:blipFill>
            <a:blip r:embed="rId4"/>
            <a:stretch>
              <a:fillRect l="0" t="-13240" r="0" b="0"/>
            </a:stretch>
          </a:blipFill>
        </p:spPr>
      </p:sp>
      <p:sp>
        <p:nvSpPr>
          <p:cNvPr name="Freeform 8" id="8"/>
          <p:cNvSpPr/>
          <p:nvPr/>
        </p:nvSpPr>
        <p:spPr>
          <a:xfrm flipH="false" flipV="false" rot="0">
            <a:off x="3515515" y="7521411"/>
            <a:ext cx="11256970" cy="1977307"/>
          </a:xfrm>
          <a:custGeom>
            <a:avLst/>
            <a:gdLst/>
            <a:ahLst/>
            <a:cxnLst/>
            <a:rect r="r" b="b" t="t" l="l"/>
            <a:pathLst>
              <a:path h="1977307" w="11256970">
                <a:moveTo>
                  <a:pt x="0" y="0"/>
                </a:moveTo>
                <a:lnTo>
                  <a:pt x="11256970" y="0"/>
                </a:lnTo>
                <a:lnTo>
                  <a:pt x="11256970" y="1977307"/>
                </a:lnTo>
                <a:lnTo>
                  <a:pt x="0" y="1977307"/>
                </a:lnTo>
                <a:lnTo>
                  <a:pt x="0" y="0"/>
                </a:lnTo>
                <a:close/>
              </a:path>
            </a:pathLst>
          </a:custGeom>
          <a:blipFill>
            <a:blip r:embed="rId5"/>
            <a:stretch>
              <a:fillRect l="0" t="-18786" r="0" b="0"/>
            </a:stretch>
          </a:blipFill>
        </p:spPr>
      </p:sp>
      <p:sp>
        <p:nvSpPr>
          <p:cNvPr name="TextBox 9" id="9"/>
          <p:cNvSpPr txBox="true"/>
          <p:nvPr/>
        </p:nvSpPr>
        <p:spPr>
          <a:xfrm rot="0">
            <a:off x="1259935" y="1014455"/>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 Preprocessing for OCR Accuracy</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54574"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 Post-Processing for OCR Accuracy</a:t>
            </a:r>
          </a:p>
        </p:txBody>
      </p:sp>
      <p:sp>
        <p:nvSpPr>
          <p:cNvPr name="TextBox 7" id="7"/>
          <p:cNvSpPr txBox="true"/>
          <p:nvPr/>
        </p:nvSpPr>
        <p:spPr>
          <a:xfrm rot="0">
            <a:off x="1028700" y="2931888"/>
            <a:ext cx="16437810" cy="6415134"/>
          </a:xfrm>
          <a:prstGeom prst="rect">
            <a:avLst/>
          </a:prstGeom>
        </p:spPr>
        <p:txBody>
          <a:bodyPr anchor="t" rtlCol="false" tIns="0" lIns="0" bIns="0" rIns="0">
            <a:spAutoFit/>
          </a:bodyPr>
          <a:lstStyle/>
          <a:p>
            <a:pPr algn="just">
              <a:lnSpc>
                <a:spcPts val="4092"/>
              </a:lnSpc>
              <a:spcBef>
                <a:spcPct val="0"/>
              </a:spcBef>
            </a:pPr>
            <a:r>
              <a:rPr lang="en-US" sz="3031" spc="172">
                <a:solidFill>
                  <a:srgbClr val="F5F5F5"/>
                </a:solidFill>
                <a:latin typeface="Canva Sans"/>
                <a:ea typeface="Canva Sans"/>
                <a:cs typeface="Canva Sans"/>
                <a:sym typeface="Canva Sans"/>
              </a:rPr>
              <a:t> </a:t>
            </a:r>
            <a:r>
              <a:rPr lang="en-US" sz="3031" spc="172">
                <a:solidFill>
                  <a:srgbClr val="F5F5F5"/>
                </a:solidFill>
                <a:latin typeface="Canva Sans"/>
                <a:ea typeface="Canva Sans"/>
                <a:cs typeface="Canva Sans"/>
                <a:sym typeface="Canva Sans"/>
              </a:rPr>
              <a:t>We applied custom post-processing techniques to improve text extraction quality:</a:t>
            </a:r>
          </a:p>
          <a:p>
            <a:pPr algn="just">
              <a:lnSpc>
                <a:spcPts val="4637"/>
              </a:lnSpc>
            </a:pPr>
          </a:p>
          <a:p>
            <a:pPr algn="just" marL="654457" indent="-327229" lvl="1">
              <a:lnSpc>
                <a:spcPts val="4637"/>
              </a:lnSpc>
              <a:buFont typeface="Arial"/>
              <a:buChar char="•"/>
            </a:pPr>
            <a:r>
              <a:rPr lang="en-US" sz="3031" spc="172">
                <a:solidFill>
                  <a:srgbClr val="F5F5F5"/>
                </a:solidFill>
                <a:latin typeface="Canva Sans"/>
                <a:ea typeface="Canva Sans"/>
                <a:cs typeface="Canva Sans"/>
                <a:sym typeface="Canva Sans"/>
              </a:rPr>
              <a:t>Converted Arabic digits to English</a:t>
            </a:r>
          </a:p>
          <a:p>
            <a:pPr algn="just" marL="654457" indent="-327229" lvl="1">
              <a:lnSpc>
                <a:spcPts val="4637"/>
              </a:lnSpc>
              <a:buFont typeface="Arial"/>
              <a:buChar char="•"/>
            </a:pPr>
            <a:r>
              <a:rPr lang="en-US" sz="3031" spc="172">
                <a:solidFill>
                  <a:srgbClr val="F5F5F5"/>
                </a:solidFill>
                <a:latin typeface="Canva Sans"/>
                <a:ea typeface="Canva Sans"/>
                <a:cs typeface="Canva Sans"/>
                <a:sym typeface="Canva Sans"/>
              </a:rPr>
              <a:t>Ex</a:t>
            </a:r>
            <a:r>
              <a:rPr lang="en-US" sz="3031" spc="172">
                <a:solidFill>
                  <a:srgbClr val="F5F5F5"/>
                </a:solidFill>
                <a:latin typeface="Canva Sans"/>
                <a:ea typeface="Canva Sans"/>
                <a:cs typeface="Canva Sans"/>
                <a:sym typeface="Canva Sans"/>
              </a:rPr>
              <a:t>tracted cle</a:t>
            </a:r>
            <a:r>
              <a:rPr lang="en-US" sz="3031" spc="172">
                <a:solidFill>
                  <a:srgbClr val="F5F5F5"/>
                </a:solidFill>
                <a:latin typeface="Canva Sans"/>
                <a:ea typeface="Canva Sans"/>
                <a:cs typeface="Canva Sans"/>
                <a:sym typeface="Canva Sans"/>
              </a:rPr>
              <a:t>an numeric va</a:t>
            </a:r>
            <a:r>
              <a:rPr lang="en-US" sz="3031" spc="172">
                <a:solidFill>
                  <a:srgbClr val="F5F5F5"/>
                </a:solidFill>
                <a:latin typeface="Canva Sans"/>
                <a:ea typeface="Canva Sans"/>
                <a:cs typeface="Canva Sans"/>
                <a:sym typeface="Canva Sans"/>
              </a:rPr>
              <a:t>lues (e.g., NID, dates)</a:t>
            </a:r>
          </a:p>
          <a:p>
            <a:pPr algn="just" marL="654457" indent="-327229" lvl="1">
              <a:lnSpc>
                <a:spcPts val="4637"/>
              </a:lnSpc>
              <a:buFont typeface="Arial"/>
              <a:buChar char="•"/>
            </a:pPr>
            <a:r>
              <a:rPr lang="en-US" sz="3031" spc="172">
                <a:solidFill>
                  <a:srgbClr val="F5F5F5"/>
                </a:solidFill>
                <a:latin typeface="Canva Sans"/>
                <a:ea typeface="Canva Sans"/>
                <a:cs typeface="Canva Sans"/>
                <a:sym typeface="Canva Sans"/>
              </a:rPr>
              <a:t>Removed unwanted symbols and spaces</a:t>
            </a:r>
          </a:p>
          <a:p>
            <a:pPr algn="just" marL="654457" indent="-327229" lvl="1">
              <a:lnSpc>
                <a:spcPts val="4637"/>
              </a:lnSpc>
              <a:buFont typeface="Arial"/>
              <a:buChar char="•"/>
            </a:pPr>
            <a:r>
              <a:rPr lang="en-US" sz="3031" spc="172">
                <a:solidFill>
                  <a:srgbClr val="F5F5F5"/>
                </a:solidFill>
                <a:latin typeface="Canva Sans"/>
                <a:ea typeface="Canva Sans"/>
                <a:cs typeface="Canva Sans"/>
                <a:sym typeface="Canva Sans"/>
              </a:rPr>
              <a:t>Fixed OCR errors like slashes misread as "1"</a:t>
            </a:r>
          </a:p>
          <a:p>
            <a:pPr algn="just">
              <a:lnSpc>
                <a:spcPts val="4092"/>
              </a:lnSpc>
              <a:spcBef>
                <a:spcPct val="0"/>
              </a:spcBef>
            </a:pPr>
          </a:p>
          <a:p>
            <a:pPr algn="just">
              <a:lnSpc>
                <a:spcPts val="4092"/>
              </a:lnSpc>
              <a:spcBef>
                <a:spcPct val="0"/>
              </a:spcBef>
            </a:pPr>
          </a:p>
          <a:p>
            <a:pPr algn="just">
              <a:lnSpc>
                <a:spcPts val="4092"/>
              </a:lnSpc>
              <a:spcBef>
                <a:spcPct val="0"/>
              </a:spcBef>
            </a:pPr>
            <a:r>
              <a:rPr lang="en-US" sz="3031" spc="172">
                <a:solidFill>
                  <a:srgbClr val="F5F5F5"/>
                </a:solidFill>
                <a:latin typeface="Canva Sans"/>
                <a:ea typeface="Canva Sans"/>
                <a:cs typeface="Canva Sans"/>
                <a:sym typeface="Canva Sans"/>
              </a:rPr>
              <a:t>This approach helps us accurately extract numeric fields for use in our e-voting system.</a:t>
            </a:r>
          </a:p>
          <a:p>
            <a:pPr algn="just">
              <a:lnSpc>
                <a:spcPts val="3326"/>
              </a:lnSpc>
              <a:spcBef>
                <a:spcPct val="0"/>
              </a:spcBef>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872814" y="1028700"/>
            <a:ext cx="8132501" cy="8132501"/>
          </a:xfrm>
          <a:custGeom>
            <a:avLst/>
            <a:gdLst/>
            <a:ahLst/>
            <a:cxnLst/>
            <a:rect r="r" b="b" t="t" l="l"/>
            <a:pathLst>
              <a:path h="8132501" w="8132501">
                <a:moveTo>
                  <a:pt x="0" y="0"/>
                </a:moveTo>
                <a:lnTo>
                  <a:pt x="8132501" y="0"/>
                </a:lnTo>
                <a:lnTo>
                  <a:pt x="8132501" y="8132501"/>
                </a:lnTo>
                <a:lnTo>
                  <a:pt x="0" y="8132501"/>
                </a:lnTo>
                <a:lnTo>
                  <a:pt x="0" y="0"/>
                </a:lnTo>
                <a:close/>
              </a:path>
            </a:pathLst>
          </a:custGeom>
          <a:blipFill>
            <a:blip r:embed="rId3"/>
            <a:stretch>
              <a:fillRect l="0" t="0" r="0" b="0"/>
            </a:stretch>
          </a:blipFill>
        </p:spPr>
      </p:sp>
      <p:sp>
        <p:nvSpPr>
          <p:cNvPr name="TextBox 7" id="7"/>
          <p:cNvSpPr txBox="true"/>
          <p:nvPr/>
        </p:nvSpPr>
        <p:spPr>
          <a:xfrm rot="0">
            <a:off x="1452371" y="3443821"/>
            <a:ext cx="6455501" cy="3888604"/>
          </a:xfrm>
          <a:prstGeom prst="rect">
            <a:avLst/>
          </a:prstGeom>
        </p:spPr>
        <p:txBody>
          <a:bodyPr anchor="t" rtlCol="false" tIns="0" lIns="0" bIns="0" rIns="0">
            <a:spAutoFit/>
          </a:bodyPr>
          <a:lstStyle/>
          <a:p>
            <a:pPr algn="ctr">
              <a:lnSpc>
                <a:spcPts val="14437"/>
              </a:lnSpc>
            </a:pPr>
            <a:r>
              <a:rPr lang="en-US" b="true" sz="18047" i="true" spc="-270">
                <a:solidFill>
                  <a:srgbClr val="FAFAFA"/>
                </a:solidFill>
                <a:latin typeface="Gotham Condensed Bold Italics"/>
                <a:ea typeface="Gotham Condensed Bold Italics"/>
                <a:cs typeface="Gotham Condensed Bold Italics"/>
                <a:sym typeface="Gotham Condensed Bold Italics"/>
              </a:rPr>
              <a:t>FINAL </a:t>
            </a:r>
          </a:p>
          <a:p>
            <a:pPr algn="ctr">
              <a:lnSpc>
                <a:spcPts val="14437"/>
              </a:lnSpc>
            </a:pPr>
            <a:r>
              <a:rPr lang="en-US" b="true" sz="18047" i="true" spc="-270">
                <a:solidFill>
                  <a:srgbClr val="FAFAFA"/>
                </a:solidFill>
                <a:latin typeface="Gotham Condensed Bold Italics"/>
                <a:ea typeface="Gotham Condensed Bold Italics"/>
                <a:cs typeface="Gotham Condensed Bold Italics"/>
                <a:sym typeface="Gotham Condensed Bold Italics"/>
              </a:rPr>
              <a:t>RESULTS</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289218" y="2743835"/>
            <a:ext cx="8970082" cy="6005394"/>
          </a:xfrm>
          <a:custGeom>
            <a:avLst/>
            <a:gdLst/>
            <a:ahLst/>
            <a:cxnLst/>
            <a:rect r="r" b="b" t="t" l="l"/>
            <a:pathLst>
              <a:path h="6005394" w="8970082">
                <a:moveTo>
                  <a:pt x="0" y="0"/>
                </a:moveTo>
                <a:lnTo>
                  <a:pt x="8970082" y="0"/>
                </a:lnTo>
                <a:lnTo>
                  <a:pt x="8970082" y="6005394"/>
                </a:lnTo>
                <a:lnTo>
                  <a:pt x="0" y="6005394"/>
                </a:lnTo>
                <a:lnTo>
                  <a:pt x="0" y="0"/>
                </a:lnTo>
                <a:close/>
              </a:path>
            </a:pathLst>
          </a:custGeom>
          <a:blipFill>
            <a:blip r:embed="rId3"/>
            <a:stretch>
              <a:fillRect l="0" t="0" r="0" b="0"/>
            </a:stretch>
          </a:blipFill>
        </p:spPr>
      </p:sp>
      <p:sp>
        <p:nvSpPr>
          <p:cNvPr name="TextBox 7" id="7"/>
          <p:cNvSpPr txBox="true"/>
          <p:nvPr/>
        </p:nvSpPr>
        <p:spPr>
          <a:xfrm rot="0">
            <a:off x="1284788" y="1173227"/>
            <a:ext cx="13269288" cy="1026795"/>
          </a:xfrm>
          <a:prstGeom prst="rect">
            <a:avLst/>
          </a:prstGeom>
        </p:spPr>
        <p:txBody>
          <a:bodyPr anchor="t" rtlCol="false" tIns="0" lIns="0" bIns="0" rIns="0">
            <a:spAutoFit/>
          </a:bodyPr>
          <a:lstStyle/>
          <a:p>
            <a:pPr algn="l" marL="0" indent="0" lvl="0">
              <a:lnSpc>
                <a:spcPts val="6240"/>
              </a:lnSpc>
            </a:pPr>
            <a:r>
              <a:rPr lang="en-US" sz="6500">
                <a:solidFill>
                  <a:srgbClr val="F5F5F5"/>
                </a:solidFill>
                <a:latin typeface="Rustic Printed"/>
                <a:ea typeface="Rustic Printed"/>
                <a:cs typeface="Rustic Printed"/>
                <a:sym typeface="Rustic Printed"/>
              </a:rPr>
              <a:t> OCR Final Results</a:t>
            </a:r>
          </a:p>
        </p:txBody>
      </p:sp>
      <p:sp>
        <p:nvSpPr>
          <p:cNvPr name="TextBox 8" id="8"/>
          <p:cNvSpPr txBox="true"/>
          <p:nvPr/>
        </p:nvSpPr>
        <p:spPr>
          <a:xfrm rot="0">
            <a:off x="1398486" y="2394049"/>
            <a:ext cx="6890732" cy="6985635"/>
          </a:xfrm>
          <a:prstGeom prst="rect">
            <a:avLst/>
          </a:prstGeom>
        </p:spPr>
        <p:txBody>
          <a:bodyPr anchor="t" rtlCol="false" tIns="0" lIns="0" bIns="0" rIns="0">
            <a:spAutoFit/>
          </a:bodyPr>
          <a:lstStyle/>
          <a:p>
            <a:pPr algn="l">
              <a:lnSpc>
                <a:spcPts val="5099"/>
              </a:lnSpc>
            </a:pPr>
            <a:r>
              <a:rPr lang="en-US" sz="3399">
                <a:solidFill>
                  <a:srgbClr val="FCFCFC"/>
                </a:solidFill>
                <a:latin typeface="Canva Sans"/>
                <a:ea typeface="Canva Sans"/>
                <a:cs typeface="Canva Sans"/>
                <a:sym typeface="Canva Sans"/>
              </a:rPr>
              <a:t>This table is generate</a:t>
            </a:r>
            <a:r>
              <a:rPr lang="en-US" sz="3399">
                <a:solidFill>
                  <a:srgbClr val="FCFCFC"/>
                </a:solidFill>
                <a:latin typeface="Canva Sans"/>
                <a:ea typeface="Canva Sans"/>
                <a:cs typeface="Canva Sans"/>
                <a:sym typeface="Canva Sans"/>
              </a:rPr>
              <a:t>d automatically after running the full pipeline on a batch of ID images. </a:t>
            </a:r>
          </a:p>
          <a:p>
            <a:pPr algn="l">
              <a:lnSpc>
                <a:spcPts val="5099"/>
              </a:lnSpc>
            </a:pPr>
            <a:r>
              <a:rPr lang="en-US" sz="3399">
                <a:solidFill>
                  <a:srgbClr val="FCFCFC"/>
                </a:solidFill>
                <a:latin typeface="Canva Sans"/>
                <a:ea typeface="Canva Sans"/>
                <a:cs typeface="Canva Sans"/>
                <a:sym typeface="Canva Sans"/>
              </a:rPr>
              <a:t>Each field is detected, cropped, preprocessed, and passed through OCR. </a:t>
            </a:r>
          </a:p>
          <a:p>
            <a:pPr algn="l">
              <a:lnSpc>
                <a:spcPts val="5099"/>
              </a:lnSpc>
            </a:pPr>
            <a:r>
              <a:rPr lang="en-US" sz="3399">
                <a:solidFill>
                  <a:srgbClr val="FCFCFC"/>
                </a:solidFill>
                <a:latin typeface="Canva Sans"/>
                <a:ea typeface="Canva Sans"/>
                <a:cs typeface="Canva Sans"/>
                <a:sym typeface="Canva Sans"/>
              </a:rPr>
              <a:t>The result is then </a:t>
            </a:r>
            <a:r>
              <a:rPr lang="en-US" sz="3399" b="true">
                <a:solidFill>
                  <a:srgbClr val="FCFCFC"/>
                </a:solidFill>
                <a:latin typeface="Canva Sans Bold"/>
                <a:ea typeface="Canva Sans Bold"/>
                <a:cs typeface="Canva Sans Bold"/>
                <a:sym typeface="Canva Sans Bold"/>
              </a:rPr>
              <a:t>cleaned and normalized</a:t>
            </a:r>
            <a:r>
              <a:rPr lang="en-US" sz="3399">
                <a:solidFill>
                  <a:srgbClr val="FCFCFC"/>
                </a:solidFill>
                <a:latin typeface="Canva Sans"/>
                <a:ea typeface="Canva Sans"/>
                <a:cs typeface="Canva Sans"/>
                <a:sym typeface="Canva Sans"/>
              </a:rPr>
              <a:t> to ensure it’s accurate and consistent then </a:t>
            </a:r>
            <a:r>
              <a:rPr lang="en-US" sz="3399" b="true">
                <a:solidFill>
                  <a:srgbClr val="FCFCFC"/>
                </a:solidFill>
                <a:latin typeface="Canva Sans Bold"/>
                <a:ea typeface="Canva Sans Bold"/>
                <a:cs typeface="Canva Sans Bold"/>
                <a:sym typeface="Canva Sans Bold"/>
              </a:rPr>
              <a:t>saved as CSV file.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02</a:t>
              </a:r>
            </a:p>
          </p:txBody>
        </p:sp>
      </p:grpSp>
      <p:sp>
        <p:nvSpPr>
          <p:cNvPr name="TextBox 7" id="7"/>
          <p:cNvSpPr txBox="true"/>
          <p:nvPr/>
        </p:nvSpPr>
        <p:spPr>
          <a:xfrm rot="0">
            <a:off x="1304118" y="4468767"/>
            <a:ext cx="8435223" cy="15716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MOTIVATION</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07</a:t>
              </a:r>
            </a:p>
          </p:txBody>
        </p:sp>
      </p:grpSp>
      <p:sp>
        <p:nvSpPr>
          <p:cNvPr name="TextBox 7" id="7"/>
          <p:cNvSpPr txBox="true"/>
          <p:nvPr/>
        </p:nvSpPr>
        <p:spPr>
          <a:xfrm rot="0">
            <a:off x="1304118" y="4468767"/>
            <a:ext cx="8435223" cy="4010027"/>
          </a:xfrm>
          <a:prstGeom prst="rect">
            <a:avLst/>
          </a:prstGeom>
        </p:spPr>
        <p:txBody>
          <a:bodyPr anchor="t" rtlCol="false" tIns="0" lIns="0" bIns="0" rIns="0">
            <a:spAutoFit/>
          </a:bodyPr>
          <a:lstStyle/>
          <a:p>
            <a:pPr algn="l">
              <a:lnSpc>
                <a:spcPts val="9600"/>
              </a:lnSpc>
            </a:pPr>
            <a:r>
              <a:rPr lang="en-US" sz="10000" spc="-600">
                <a:solidFill>
                  <a:srgbClr val="0B4E7C"/>
                </a:solidFill>
                <a:latin typeface="Rustic Printed"/>
                <a:ea typeface="Rustic Printed"/>
                <a:cs typeface="Rustic Printed"/>
                <a:sym typeface="Rustic Printed"/>
              </a:rPr>
              <a:t>FAKE ID</a:t>
            </a:r>
          </a:p>
          <a:p>
            <a:pPr algn="l" marL="0" indent="0" lvl="0">
              <a:lnSpc>
                <a:spcPts val="9600"/>
              </a:lnSpc>
            </a:pPr>
            <a:r>
              <a:rPr lang="en-US" sz="10000" spc="-600">
                <a:solidFill>
                  <a:srgbClr val="0B4E7C"/>
                </a:solidFill>
                <a:latin typeface="Rustic Printed"/>
                <a:ea typeface="Rustic Printed"/>
                <a:cs typeface="Rustic Printed"/>
                <a:sym typeface="Rustic Printed"/>
              </a:rPr>
              <a:t>DETECTION</a:t>
            </a:r>
          </a:p>
          <a:p>
            <a:pPr algn="l" marL="0" indent="0" lvl="0">
              <a:lnSpc>
                <a:spcPts val="9600"/>
              </a:lnSpc>
            </a:pP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4085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ID CARD VERIFICATION MODEL</a:t>
            </a:r>
          </a:p>
        </p:txBody>
      </p:sp>
      <p:sp>
        <p:nvSpPr>
          <p:cNvPr name="TextBox 7" id="7"/>
          <p:cNvSpPr txBox="true"/>
          <p:nvPr/>
        </p:nvSpPr>
        <p:spPr>
          <a:xfrm rot="0">
            <a:off x="1838739" y="2710396"/>
            <a:ext cx="15601499" cy="5670042"/>
          </a:xfrm>
          <a:prstGeom prst="rect">
            <a:avLst/>
          </a:prstGeom>
        </p:spPr>
        <p:txBody>
          <a:bodyPr anchor="t" rtlCol="false" tIns="0" lIns="0" bIns="0" rIns="0">
            <a:spAutoFit/>
          </a:bodyPr>
          <a:lstStyle/>
          <a:p>
            <a:pPr algn="l" marL="643381" indent="-321691" lvl="1">
              <a:lnSpc>
                <a:spcPts val="4022"/>
              </a:lnSpc>
              <a:buFont typeface="Arial"/>
              <a:buChar char="•"/>
            </a:pPr>
            <a:r>
              <a:rPr lang="en-US" b="true" sz="2979" spc="178">
                <a:solidFill>
                  <a:srgbClr val="FFFFFF"/>
                </a:solidFill>
                <a:latin typeface="Canva Sans Bold"/>
                <a:ea typeface="Canva Sans Bold"/>
                <a:cs typeface="Canva Sans Bold"/>
                <a:sym typeface="Canva Sans Bold"/>
              </a:rPr>
              <a:t>Purpose:</a:t>
            </a:r>
          </a:p>
          <a:p>
            <a:pPr algn="l">
              <a:lnSpc>
                <a:spcPts val="3698"/>
              </a:lnSpc>
            </a:pPr>
          </a:p>
          <a:p>
            <a:pPr algn="l" marL="1183131" indent="-394377" lvl="2">
              <a:lnSpc>
                <a:spcPts val="3698"/>
              </a:lnSpc>
              <a:buFont typeface="Arial"/>
              <a:buChar char="⚬"/>
            </a:pPr>
            <a:r>
              <a:rPr lang="en-US" sz="2739" spc="164">
                <a:solidFill>
                  <a:srgbClr val="FFFFFF"/>
                </a:solidFill>
                <a:latin typeface="Canva Sans"/>
                <a:ea typeface="Canva Sans"/>
                <a:cs typeface="Canva Sans"/>
                <a:sym typeface="Canva Sans"/>
              </a:rPr>
              <a:t>Detects fake IDs by analyzing image inconsistencies using AI + forensics techniques (ELA &amp; LBP).</a:t>
            </a:r>
          </a:p>
          <a:p>
            <a:pPr algn="l">
              <a:lnSpc>
                <a:spcPts val="3698"/>
              </a:lnSpc>
            </a:pPr>
          </a:p>
          <a:p>
            <a:pPr algn="l" marL="591565" indent="-295783" lvl="1">
              <a:lnSpc>
                <a:spcPts val="3698"/>
              </a:lnSpc>
              <a:buFont typeface="Arial"/>
              <a:buChar char="•"/>
            </a:pPr>
            <a:r>
              <a:rPr lang="en-US" b="true" sz="2739" spc="164">
                <a:solidFill>
                  <a:srgbClr val="FFFFFF"/>
                </a:solidFill>
                <a:latin typeface="Canva Sans Bold"/>
                <a:ea typeface="Canva Sans Bold"/>
                <a:cs typeface="Canva Sans Bold"/>
                <a:sym typeface="Canva Sans Bold"/>
              </a:rPr>
              <a:t>Why It Matters:</a:t>
            </a:r>
          </a:p>
          <a:p>
            <a:pPr algn="l">
              <a:lnSpc>
                <a:spcPts val="3698"/>
              </a:lnSpc>
            </a:pPr>
          </a:p>
          <a:p>
            <a:pPr algn="l" marL="1183131" indent="-394377" lvl="2">
              <a:lnSpc>
                <a:spcPts val="3698"/>
              </a:lnSpc>
              <a:buFont typeface="Arial"/>
              <a:buChar char="⚬"/>
            </a:pPr>
            <a:r>
              <a:rPr lang="en-US" sz="2739" spc="164">
                <a:solidFill>
                  <a:srgbClr val="FFFFFF"/>
                </a:solidFill>
                <a:latin typeface="Canva Sans"/>
                <a:ea typeface="Canva Sans"/>
                <a:cs typeface="Canva Sans"/>
                <a:sym typeface="Canva Sans"/>
              </a:rPr>
              <a:t> Used for identity theft &amp; fraud detention .</a:t>
            </a:r>
          </a:p>
          <a:p>
            <a:pPr algn="l">
              <a:lnSpc>
                <a:spcPts val="3698"/>
              </a:lnSpc>
            </a:pPr>
          </a:p>
          <a:p>
            <a:pPr algn="l" marL="1183131" indent="-394377" lvl="2">
              <a:lnSpc>
                <a:spcPts val="3698"/>
              </a:lnSpc>
              <a:buFont typeface="Arial"/>
              <a:buChar char="⚬"/>
            </a:pPr>
            <a:r>
              <a:rPr lang="en-US" sz="2739" spc="164">
                <a:solidFill>
                  <a:srgbClr val="FFFFFF"/>
                </a:solidFill>
                <a:latin typeface="Canva Sans"/>
                <a:ea typeface="Canva Sans"/>
                <a:cs typeface="Canva Sans"/>
                <a:sym typeface="Canva Sans"/>
              </a:rPr>
              <a:t> Catches what humans miss under time pressure.</a:t>
            </a:r>
          </a:p>
          <a:p>
            <a:pPr algn="l">
              <a:lnSpc>
                <a:spcPts val="4022"/>
              </a:lnSpc>
            </a:pPr>
          </a:p>
          <a:p>
            <a:pPr algn="l" marL="1183131" indent="-394377" lvl="2">
              <a:lnSpc>
                <a:spcPts val="3698"/>
              </a:lnSpc>
              <a:spcBef>
                <a:spcPct val="0"/>
              </a:spcBef>
              <a:buFont typeface="Arial"/>
              <a:buChar char="⚬"/>
            </a:pPr>
            <a:r>
              <a:rPr lang="en-US" sz="2739" spc="164">
                <a:solidFill>
                  <a:srgbClr val="FFFFFF"/>
                </a:solidFill>
                <a:latin typeface="Canva Sans"/>
                <a:ea typeface="Canva Sans"/>
                <a:cs typeface="Canva Sans"/>
                <a:sym typeface="Canva Sans"/>
              </a:rPr>
              <a:t>L</a:t>
            </a:r>
            <a:r>
              <a:rPr lang="en-US" sz="2739" spc="164">
                <a:solidFill>
                  <a:srgbClr val="FFFFFF"/>
                </a:solidFill>
                <a:latin typeface="Canva Sans"/>
                <a:ea typeface="Canva Sans"/>
                <a:cs typeface="Canva Sans"/>
                <a:sym typeface="Canva Sans"/>
              </a:rPr>
              <a:t>earns subtle tampering patterns automatically.</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4085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PREPROCESSING</a:t>
            </a:r>
          </a:p>
        </p:txBody>
      </p:sp>
      <p:sp>
        <p:nvSpPr>
          <p:cNvPr name="TextBox 7" id="7"/>
          <p:cNvSpPr txBox="true"/>
          <p:nvPr/>
        </p:nvSpPr>
        <p:spPr>
          <a:xfrm rot="0">
            <a:off x="1838739" y="2729446"/>
            <a:ext cx="15420561" cy="5577078"/>
          </a:xfrm>
          <a:prstGeom prst="rect">
            <a:avLst/>
          </a:prstGeom>
        </p:spPr>
        <p:txBody>
          <a:bodyPr anchor="t" rtlCol="false" tIns="0" lIns="0" bIns="0" rIns="0">
            <a:spAutoFit/>
          </a:bodyPr>
          <a:lstStyle/>
          <a:p>
            <a:pPr algn="l">
              <a:lnSpc>
                <a:spcPts val="3698"/>
              </a:lnSpc>
            </a:pPr>
            <a:r>
              <a:rPr lang="en-US" sz="2739" spc="164" b="true">
                <a:solidFill>
                  <a:srgbClr val="FFFFFF"/>
                </a:solidFill>
                <a:latin typeface="Canva Sans Bold"/>
                <a:ea typeface="Canva Sans Bold"/>
                <a:cs typeface="Canva Sans Bold"/>
                <a:sym typeface="Canva Sans Bold"/>
              </a:rPr>
              <a:t>we use two forensic techniques:</a:t>
            </a:r>
          </a:p>
          <a:p>
            <a:pPr algn="l">
              <a:lnSpc>
                <a:spcPts val="3698"/>
              </a:lnSpc>
            </a:pPr>
          </a:p>
          <a:p>
            <a:pPr algn="l" marL="591565" indent="-295783" lvl="1">
              <a:lnSpc>
                <a:spcPts val="3698"/>
              </a:lnSpc>
              <a:buAutoNum type="arabicPeriod" startAt="1"/>
            </a:pPr>
            <a:r>
              <a:rPr lang="en-US" b="true" sz="2739" spc="164">
                <a:solidFill>
                  <a:srgbClr val="FFFFFF"/>
                </a:solidFill>
                <a:latin typeface="Canva Sans Bold"/>
                <a:ea typeface="Canva Sans Bold"/>
                <a:cs typeface="Canva Sans Bold"/>
                <a:sym typeface="Canva Sans Bold"/>
              </a:rPr>
              <a:t>Error Level Analysis (ELA):</a:t>
            </a:r>
            <a:r>
              <a:rPr lang="en-US" sz="2739" spc="164">
                <a:solidFill>
                  <a:srgbClr val="FFFFFF"/>
                </a:solidFill>
                <a:latin typeface="Canva Sans"/>
                <a:ea typeface="Canva Sans"/>
                <a:cs typeface="Canva Sans"/>
                <a:sym typeface="Canva Sans"/>
              </a:rPr>
              <a:t> highlights areas of an image that may have been edited by showing differences in compression quality.</a:t>
            </a:r>
          </a:p>
          <a:p>
            <a:pPr algn="l">
              <a:lnSpc>
                <a:spcPts val="3698"/>
              </a:lnSpc>
            </a:pPr>
          </a:p>
          <a:p>
            <a:pPr algn="l" marL="1183131" indent="-394377" lvl="2">
              <a:lnSpc>
                <a:spcPts val="3698"/>
              </a:lnSpc>
              <a:buFont typeface="Arial"/>
              <a:buChar char="⚬"/>
            </a:pPr>
            <a:r>
              <a:rPr lang="en-US" sz="2739" spc="164">
                <a:solidFill>
                  <a:srgbClr val="FFFFFF"/>
                </a:solidFill>
                <a:latin typeface="Canva Sans"/>
                <a:ea typeface="Canva Sans"/>
                <a:cs typeface="Canva Sans"/>
                <a:sym typeface="Canva Sans"/>
              </a:rPr>
              <a:t> Re-compresses images at 90% quality.</a:t>
            </a:r>
          </a:p>
          <a:p>
            <a:pPr algn="l">
              <a:lnSpc>
                <a:spcPts val="3698"/>
              </a:lnSpc>
            </a:pPr>
          </a:p>
          <a:p>
            <a:pPr algn="l" marL="1183131" indent="-394377" lvl="2">
              <a:lnSpc>
                <a:spcPts val="3698"/>
              </a:lnSpc>
              <a:buFont typeface="Arial"/>
              <a:buChar char="⚬"/>
            </a:pPr>
            <a:r>
              <a:rPr lang="en-US" sz="2739" spc="164">
                <a:solidFill>
                  <a:srgbClr val="FFFFFF"/>
                </a:solidFill>
                <a:latin typeface="Canva Sans"/>
                <a:ea typeface="Canva Sans"/>
                <a:cs typeface="Canva Sans"/>
                <a:sym typeface="Canva Sans"/>
              </a:rPr>
              <a:t>Compares with the original to highlight edited regions.</a:t>
            </a:r>
          </a:p>
          <a:p>
            <a:pPr algn="l">
              <a:lnSpc>
                <a:spcPts val="3698"/>
              </a:lnSpc>
            </a:pPr>
          </a:p>
          <a:p>
            <a:pPr algn="l" marL="1183131" indent="-394377" lvl="2">
              <a:lnSpc>
                <a:spcPts val="3698"/>
              </a:lnSpc>
              <a:buFont typeface="Arial"/>
              <a:buChar char="⚬"/>
            </a:pPr>
            <a:r>
              <a:rPr lang="en-US" sz="2739" spc="164">
                <a:solidFill>
                  <a:srgbClr val="FFFFFF"/>
                </a:solidFill>
                <a:latin typeface="Canva Sans"/>
                <a:ea typeface="Canva Sans"/>
                <a:cs typeface="Canva Sans"/>
                <a:sym typeface="Canva Sans"/>
              </a:rPr>
              <a:t>Amplifies differences by 15× so Tampered areas appear brighter.</a:t>
            </a:r>
          </a:p>
          <a:p>
            <a:pPr algn="l">
              <a:lnSpc>
                <a:spcPts val="3698"/>
              </a:lnSpc>
            </a:pPr>
          </a:p>
          <a:p>
            <a:pPr algn="l">
              <a:lnSpc>
                <a:spcPts val="3698"/>
              </a:lnSpc>
              <a:spcBef>
                <a:spcPct val="0"/>
              </a:spcBef>
            </a:pPr>
            <a:r>
              <a:rPr lang="en-US" sz="2739" spc="164">
                <a:solidFill>
                  <a:srgbClr val="FFFFFF"/>
                </a:solidFill>
                <a:latin typeface="Canva Sans"/>
                <a:ea typeface="Canva Sans"/>
                <a:cs typeface="Canva Sans"/>
                <a:sym typeface="Canva Sans"/>
              </a:rPr>
              <a:t>  </a:t>
            </a:r>
            <a:r>
              <a:rPr lang="en-US" sz="2739" spc="164">
                <a:solidFill>
                  <a:srgbClr val="FFFFFF"/>
                </a:solidFill>
                <a:latin typeface="Canva Sans"/>
                <a:ea typeface="Canva Sans"/>
                <a:cs typeface="Canva Sans"/>
                <a:sym typeface="Canva Sans"/>
              </a:rPr>
              <a:t>ELA acts like a Photoshop detector.</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4085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PREPROCESSING</a:t>
            </a:r>
          </a:p>
        </p:txBody>
      </p:sp>
      <p:sp>
        <p:nvSpPr>
          <p:cNvPr name="TextBox 7" id="7"/>
          <p:cNvSpPr txBox="true"/>
          <p:nvPr/>
        </p:nvSpPr>
        <p:spPr>
          <a:xfrm rot="0">
            <a:off x="1838739" y="2710396"/>
            <a:ext cx="15420561" cy="5039106"/>
          </a:xfrm>
          <a:prstGeom prst="rect">
            <a:avLst/>
          </a:prstGeom>
        </p:spPr>
        <p:txBody>
          <a:bodyPr anchor="t" rtlCol="false" tIns="0" lIns="0" bIns="0" rIns="0">
            <a:spAutoFit/>
          </a:bodyPr>
          <a:lstStyle/>
          <a:p>
            <a:pPr algn="l">
              <a:lnSpc>
                <a:spcPts val="4022"/>
              </a:lnSpc>
            </a:pPr>
            <a:r>
              <a:rPr lang="en-US" sz="2979" spc="178" b="true">
                <a:solidFill>
                  <a:srgbClr val="FFFFFF"/>
                </a:solidFill>
                <a:latin typeface="Canva Sans Bold"/>
                <a:ea typeface="Canva Sans Bold"/>
                <a:cs typeface="Canva Sans Bold"/>
                <a:sym typeface="Canva Sans Bold"/>
              </a:rPr>
              <a:t>2. Local Bina</a:t>
            </a:r>
            <a:r>
              <a:rPr lang="en-US" sz="2979" spc="178" b="true">
                <a:solidFill>
                  <a:srgbClr val="FFFFFF"/>
                </a:solidFill>
                <a:latin typeface="Canva Sans Bold"/>
                <a:ea typeface="Canva Sans Bold"/>
                <a:cs typeface="Canva Sans Bold"/>
                <a:sym typeface="Canva Sans Bold"/>
              </a:rPr>
              <a:t>ry Patterns (LBP):</a:t>
            </a:r>
            <a:r>
              <a:rPr lang="en-US" sz="2979" spc="178">
                <a:solidFill>
                  <a:srgbClr val="FFFFFF"/>
                </a:solidFill>
                <a:latin typeface="Canva Sans"/>
                <a:ea typeface="Canva Sans"/>
                <a:cs typeface="Canva Sans"/>
                <a:sym typeface="Canva Sans"/>
              </a:rPr>
              <a:t> detects texture patterns in an image to find inconsistencies that might indicate tampering.</a:t>
            </a:r>
          </a:p>
          <a:p>
            <a:pPr algn="l">
              <a:lnSpc>
                <a:spcPts val="4022"/>
              </a:lnSpc>
            </a:pPr>
          </a:p>
          <a:p>
            <a:pPr algn="l" marL="643381" indent="-321691" lvl="1">
              <a:lnSpc>
                <a:spcPts val="4022"/>
              </a:lnSpc>
              <a:buFont typeface="Arial"/>
              <a:buChar char="•"/>
            </a:pPr>
            <a:r>
              <a:rPr lang="en-US" sz="2979" spc="178">
                <a:solidFill>
                  <a:srgbClr val="FFFFFF"/>
                </a:solidFill>
                <a:latin typeface="Canva Sans"/>
                <a:ea typeface="Canva Sans"/>
                <a:cs typeface="Canva Sans"/>
                <a:sym typeface="Canva Sans"/>
              </a:rPr>
              <a:t>Analyzes neighborhood pixel relationships.</a:t>
            </a:r>
          </a:p>
          <a:p>
            <a:pPr algn="l">
              <a:lnSpc>
                <a:spcPts val="4022"/>
              </a:lnSpc>
            </a:pPr>
          </a:p>
          <a:p>
            <a:pPr algn="l" marL="643381" indent="-321691" lvl="1">
              <a:lnSpc>
                <a:spcPts val="4022"/>
              </a:lnSpc>
              <a:buFont typeface="Arial"/>
              <a:buChar char="•"/>
            </a:pPr>
            <a:r>
              <a:rPr lang="en-US" sz="2979" spc="178">
                <a:solidFill>
                  <a:srgbClr val="FFFFFF"/>
                </a:solidFill>
                <a:latin typeface="Canva Sans"/>
                <a:ea typeface="Canva Sans"/>
                <a:cs typeface="Canva Sans"/>
                <a:sym typeface="Canva Sans"/>
              </a:rPr>
              <a:t>Encodes texture patterns as numerical features.</a:t>
            </a:r>
          </a:p>
          <a:p>
            <a:pPr algn="l">
              <a:lnSpc>
                <a:spcPts val="4022"/>
              </a:lnSpc>
            </a:pPr>
          </a:p>
          <a:p>
            <a:pPr algn="l" marL="643381" indent="-321691" lvl="1">
              <a:lnSpc>
                <a:spcPts val="4022"/>
              </a:lnSpc>
              <a:buFont typeface="Arial"/>
              <a:buChar char="•"/>
            </a:pPr>
            <a:r>
              <a:rPr lang="en-US" sz="2979" spc="178">
                <a:solidFill>
                  <a:srgbClr val="FFFFFF"/>
                </a:solidFill>
                <a:latin typeface="Canva Sans"/>
                <a:ea typeface="Canva Sans"/>
                <a:cs typeface="Canva Sans"/>
                <a:sym typeface="Canva Sans"/>
              </a:rPr>
              <a:t>Detects Variations in fonts/backgrounds.</a:t>
            </a:r>
          </a:p>
          <a:p>
            <a:pPr algn="l">
              <a:lnSpc>
                <a:spcPts val="4022"/>
              </a:lnSpc>
            </a:pPr>
          </a:p>
          <a:p>
            <a:pPr algn="l" marL="0" indent="0" lvl="0">
              <a:lnSpc>
                <a:spcPts val="4022"/>
              </a:lnSpc>
              <a:spcBef>
                <a:spcPct val="0"/>
              </a:spcBef>
            </a:pPr>
            <a:r>
              <a:rPr lang="en-US" sz="2979" spc="178">
                <a:solidFill>
                  <a:srgbClr val="FFFFFF"/>
                </a:solidFill>
                <a:latin typeface="Canva Sans"/>
                <a:ea typeface="Canva Sans"/>
                <a:cs typeface="Canva Sans"/>
                <a:sym typeface="Canva Sans"/>
              </a:rPr>
              <a:t>LBP acts like fingerprint scanner for image textures.</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4085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6" id="6"/>
          <p:cNvGraphicFramePr>
            <a:graphicFrameLocks noGrp="true"/>
          </p:cNvGraphicFramePr>
          <p:nvPr/>
        </p:nvGraphicFramePr>
        <p:xfrm>
          <a:off x="1047750" y="3277084"/>
          <a:ext cx="16230600" cy="5756442"/>
        </p:xfrm>
        <a:graphic>
          <a:graphicData uri="http://schemas.openxmlformats.org/drawingml/2006/table">
            <a:tbl>
              <a:tblPr/>
              <a:tblGrid>
                <a:gridCol w="2419203"/>
                <a:gridCol w="6600145"/>
                <a:gridCol w="7211252"/>
              </a:tblGrid>
              <a:tr h="1045142">
                <a:tc>
                  <a:txBody>
                    <a:bodyPr anchor="t" rtlCol="false"/>
                    <a:lstStyle/>
                    <a:p>
                      <a:pPr algn="ctr">
                        <a:lnSpc>
                          <a:spcPts val="4171"/>
                        </a:lnSpc>
                        <a:defRPr/>
                      </a:pPr>
                      <a:r>
                        <a:rPr lang="en-US" sz="2979" b="true">
                          <a:solidFill>
                            <a:srgbClr val="FFFFFF"/>
                          </a:solidFill>
                          <a:latin typeface="Open Sans Bold"/>
                          <a:ea typeface="Open Sans Bold"/>
                          <a:cs typeface="Open Sans Bold"/>
                          <a:sym typeface="Open Sans Bold"/>
                        </a:rPr>
                        <a:t>Feature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b="true">
                          <a:solidFill>
                            <a:srgbClr val="FCFCFC"/>
                          </a:solidFill>
                          <a:latin typeface="Arimo Bold"/>
                          <a:ea typeface="Arimo Bold"/>
                          <a:cs typeface="Arimo Bold"/>
                          <a:sym typeface="Arimo Bold"/>
                        </a:rPr>
                        <a:t>ELA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b="true">
                          <a:solidFill>
                            <a:srgbClr val="FFFFFF"/>
                          </a:solidFill>
                          <a:latin typeface="Open Sans Bold"/>
                          <a:ea typeface="Open Sans Bold"/>
                          <a:cs typeface="Open Sans Bold"/>
                          <a:sym typeface="Open Sans Bold"/>
                        </a:rPr>
                        <a:t>LBP</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45142">
                <a:tc>
                  <a:txBody>
                    <a:bodyPr anchor="t" rtlCol="false"/>
                    <a:lstStyle/>
                    <a:p>
                      <a:pPr algn="ctr">
                        <a:lnSpc>
                          <a:spcPts val="4171"/>
                        </a:lnSpc>
                        <a:defRPr/>
                      </a:pPr>
                      <a:r>
                        <a:rPr lang="en-US" sz="2979" b="true">
                          <a:solidFill>
                            <a:srgbClr val="FFFFFF"/>
                          </a:solidFill>
                          <a:latin typeface="Open Sans Bold"/>
                          <a:ea typeface="Open Sans Bold"/>
                          <a:cs typeface="Open Sans Bold"/>
                          <a:sym typeface="Open Sans Bold"/>
                        </a:rPr>
                        <a:t>Detects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a:solidFill>
                            <a:srgbClr val="FFFFFF"/>
                          </a:solidFill>
                          <a:latin typeface="Open Sans"/>
                          <a:ea typeface="Open Sans"/>
                          <a:cs typeface="Open Sans"/>
                          <a:sym typeface="Open Sans"/>
                        </a:rPr>
                        <a:t>Digital tampering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a:solidFill>
                            <a:srgbClr val="FFFFFF"/>
                          </a:solidFill>
                          <a:latin typeface="Open Sans"/>
                          <a:ea typeface="Open Sans"/>
                          <a:cs typeface="Open Sans"/>
                          <a:sym typeface="Open Sans"/>
                        </a:rPr>
                        <a:t>Physical tampering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45142">
                <a:tc>
                  <a:txBody>
                    <a:bodyPr anchor="t" rtlCol="false"/>
                    <a:lstStyle/>
                    <a:p>
                      <a:pPr algn="ctr">
                        <a:lnSpc>
                          <a:spcPts val="4171"/>
                        </a:lnSpc>
                        <a:defRPr/>
                      </a:pPr>
                      <a:r>
                        <a:rPr lang="en-US" sz="2979" b="true">
                          <a:solidFill>
                            <a:srgbClr val="FFFFFF"/>
                          </a:solidFill>
                          <a:latin typeface="Open Sans Bold"/>
                          <a:ea typeface="Open Sans Bold"/>
                          <a:cs typeface="Open Sans Bold"/>
                          <a:sym typeface="Open Sans Bold"/>
                        </a:rPr>
                        <a:t>Best for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a:solidFill>
                            <a:srgbClr val="FFFFFF"/>
                          </a:solidFill>
                          <a:latin typeface="Arimo"/>
                          <a:ea typeface="Arimo"/>
                          <a:cs typeface="Arimo"/>
                          <a:sym typeface="Arimo"/>
                        </a:rPr>
                        <a:t>Photoshopped regions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a:solidFill>
                            <a:srgbClr val="FFFFFF"/>
                          </a:solidFill>
                          <a:latin typeface="Open Sans"/>
                          <a:ea typeface="Open Sans"/>
                          <a:cs typeface="Open Sans"/>
                          <a:sym typeface="Open Sans"/>
                        </a:rPr>
                        <a:t>Printed/Scan quality issues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10507">
                <a:tc>
                  <a:txBody>
                    <a:bodyPr anchor="t" rtlCol="false"/>
                    <a:lstStyle/>
                    <a:p>
                      <a:pPr algn="ctr">
                        <a:lnSpc>
                          <a:spcPts val="4171"/>
                        </a:lnSpc>
                        <a:defRPr/>
                      </a:pPr>
                      <a:r>
                        <a:rPr lang="en-US" sz="2979" b="true">
                          <a:solidFill>
                            <a:srgbClr val="FFFFFF"/>
                          </a:solidFill>
                          <a:latin typeface="Open Sans Bold"/>
                          <a:ea typeface="Open Sans Bold"/>
                          <a:cs typeface="Open Sans Bold"/>
                          <a:sym typeface="Open Sans Bold"/>
                        </a:rPr>
                        <a:t>strengths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a:solidFill>
                            <a:srgbClr val="FFFFFF"/>
                          </a:solidFill>
                          <a:latin typeface="Open Sans"/>
                          <a:ea typeface="Open Sans"/>
                          <a:cs typeface="Open Sans"/>
                          <a:sym typeface="Open Sans"/>
                        </a:rPr>
                        <a:t>Catches subtle digital edits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a:solidFill>
                            <a:srgbClr val="FFFFFF"/>
                          </a:solidFill>
                          <a:latin typeface="Open Sans"/>
                          <a:ea typeface="Open Sans"/>
                          <a:cs typeface="Open Sans"/>
                          <a:sym typeface="Open Sans"/>
                        </a:rPr>
                        <a:t>Works on physical copies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10507">
                <a:tc>
                  <a:txBody>
                    <a:bodyPr anchor="t" rtlCol="false"/>
                    <a:lstStyle/>
                    <a:p>
                      <a:pPr algn="ctr">
                        <a:lnSpc>
                          <a:spcPts val="4171"/>
                        </a:lnSpc>
                        <a:defRPr/>
                      </a:pPr>
                      <a:r>
                        <a:rPr lang="en-US" sz="2979" b="true">
                          <a:solidFill>
                            <a:srgbClr val="FFFFFF"/>
                          </a:solidFill>
                          <a:latin typeface="Open Sans Bold"/>
                          <a:ea typeface="Open Sans Bold"/>
                          <a:cs typeface="Open Sans Bold"/>
                          <a:sym typeface="Open Sans Bold"/>
                        </a:rPr>
                        <a:t>Outputs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a:solidFill>
                            <a:srgbClr val="FFFFFF"/>
                          </a:solidFill>
                          <a:latin typeface="Open Sans"/>
                          <a:ea typeface="Open Sans"/>
                          <a:cs typeface="Open Sans"/>
                          <a:sym typeface="Open Sans"/>
                        </a:rPr>
                        <a:t>Heatmap of edits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71"/>
                        </a:lnSpc>
                        <a:defRPr/>
                      </a:pPr>
                      <a:r>
                        <a:rPr lang="en-US" sz="2979">
                          <a:solidFill>
                            <a:srgbClr val="FFFFFF"/>
                          </a:solidFill>
                          <a:latin typeface="Open Sans"/>
                          <a:ea typeface="Open Sans"/>
                          <a:cs typeface="Open Sans"/>
                          <a:sym typeface="Open Sans"/>
                        </a:rPr>
                        <a:t>Texture pattern map</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PREPROCESSING</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MODEL ARCHITECTURE </a:t>
            </a:r>
          </a:p>
        </p:txBody>
      </p:sp>
      <p:sp>
        <p:nvSpPr>
          <p:cNvPr name="TextBox 7" id="7"/>
          <p:cNvSpPr txBox="true"/>
          <p:nvPr/>
        </p:nvSpPr>
        <p:spPr>
          <a:xfrm rot="0">
            <a:off x="1838739" y="2710396"/>
            <a:ext cx="15420561" cy="4534281"/>
          </a:xfrm>
          <a:prstGeom prst="rect">
            <a:avLst/>
          </a:prstGeom>
        </p:spPr>
        <p:txBody>
          <a:bodyPr anchor="t" rtlCol="false" tIns="0" lIns="0" bIns="0" rIns="0">
            <a:spAutoFit/>
          </a:bodyPr>
          <a:lstStyle/>
          <a:p>
            <a:pPr algn="l">
              <a:lnSpc>
                <a:spcPts val="4022"/>
              </a:lnSpc>
            </a:pPr>
            <a:r>
              <a:rPr lang="en-US" sz="2979" spc="178" b="true">
                <a:solidFill>
                  <a:srgbClr val="FFFFFF"/>
                </a:solidFill>
                <a:latin typeface="Canva Sans Bold"/>
                <a:ea typeface="Canva Sans Bold"/>
                <a:cs typeface="Canva Sans Bold"/>
                <a:sym typeface="Canva Sans Bold"/>
              </a:rPr>
              <a:t>Three-Branch Hybrid Network:</a:t>
            </a:r>
          </a:p>
          <a:p>
            <a:pPr algn="l">
              <a:lnSpc>
                <a:spcPts val="4022"/>
              </a:lnSpc>
            </a:pPr>
          </a:p>
          <a:p>
            <a:pPr algn="l" marL="643381" indent="-321691" lvl="1">
              <a:lnSpc>
                <a:spcPts val="4022"/>
              </a:lnSpc>
              <a:buFont typeface="Arial"/>
              <a:buChar char="•"/>
            </a:pPr>
            <a:r>
              <a:rPr lang="en-US" b="true" sz="2979" spc="178">
                <a:solidFill>
                  <a:srgbClr val="FFFFFF"/>
                </a:solidFill>
                <a:latin typeface="Canva Sans Bold"/>
                <a:ea typeface="Canva Sans Bold"/>
                <a:cs typeface="Canva Sans Bold"/>
                <a:sym typeface="Canva Sans Bold"/>
              </a:rPr>
              <a:t>Original Image Branch:</a:t>
            </a:r>
            <a:r>
              <a:rPr lang="en-US" sz="2979" spc="178">
                <a:solidFill>
                  <a:srgbClr val="FFFFFF"/>
                </a:solidFill>
                <a:latin typeface="Canva Sans"/>
                <a:ea typeface="Canva Sans"/>
                <a:cs typeface="Canva Sans"/>
                <a:sym typeface="Canva Sans"/>
              </a:rPr>
              <a:t> EfficientNetB0,cause it recognizes fine details.</a:t>
            </a:r>
          </a:p>
          <a:p>
            <a:pPr algn="l">
              <a:lnSpc>
                <a:spcPts val="4022"/>
              </a:lnSpc>
            </a:pPr>
          </a:p>
          <a:p>
            <a:pPr algn="l" marL="643381" indent="-321691" lvl="1">
              <a:lnSpc>
                <a:spcPts val="4022"/>
              </a:lnSpc>
              <a:buFont typeface="Arial"/>
              <a:buChar char="•"/>
            </a:pPr>
            <a:r>
              <a:rPr lang="en-US" b="true" sz="2979" spc="178">
                <a:solidFill>
                  <a:srgbClr val="FFFFFF"/>
                </a:solidFill>
                <a:latin typeface="Canva Sans Bold"/>
                <a:ea typeface="Canva Sans Bold"/>
                <a:cs typeface="Canva Sans Bold"/>
                <a:sym typeface="Canva Sans Bold"/>
              </a:rPr>
              <a:t>ELA Branch:</a:t>
            </a:r>
            <a:r>
              <a:rPr lang="en-US" sz="2979" spc="178">
                <a:solidFill>
                  <a:srgbClr val="FFFFFF"/>
                </a:solidFill>
                <a:latin typeface="Canva Sans"/>
                <a:ea typeface="Canva Sans"/>
                <a:cs typeface="Canva Sans"/>
                <a:sym typeface="Canva Sans"/>
              </a:rPr>
              <a:t> Processing layer, it finds editing traces.</a:t>
            </a:r>
          </a:p>
          <a:p>
            <a:pPr algn="l">
              <a:lnSpc>
                <a:spcPts val="4022"/>
              </a:lnSpc>
            </a:pPr>
          </a:p>
          <a:p>
            <a:pPr algn="l" marL="643381" indent="-321691" lvl="1">
              <a:lnSpc>
                <a:spcPts val="4022"/>
              </a:lnSpc>
              <a:buFont typeface="Arial"/>
              <a:buChar char="•"/>
            </a:pPr>
            <a:r>
              <a:rPr lang="en-US" b="true" sz="2979" spc="178">
                <a:solidFill>
                  <a:srgbClr val="FFFFFF"/>
                </a:solidFill>
                <a:latin typeface="Canva Sans Bold"/>
                <a:ea typeface="Canva Sans Bold"/>
                <a:cs typeface="Canva Sans Bold"/>
                <a:sym typeface="Canva Sans Bold"/>
              </a:rPr>
              <a:t>LBP Branch: </a:t>
            </a:r>
            <a:r>
              <a:rPr lang="en-US" sz="2979" spc="178">
                <a:solidFill>
                  <a:srgbClr val="FFFFFF"/>
                </a:solidFill>
                <a:latin typeface="Canva Sans"/>
                <a:ea typeface="Canva Sans"/>
                <a:cs typeface="Canva Sans"/>
                <a:sym typeface="Canva Sans"/>
              </a:rPr>
              <a:t>Processing layer,it catches physical tampering.</a:t>
            </a:r>
          </a:p>
          <a:p>
            <a:pPr algn="l">
              <a:lnSpc>
                <a:spcPts val="4022"/>
              </a:lnSpc>
            </a:pPr>
          </a:p>
          <a:p>
            <a:pPr algn="l" marL="643381" indent="-321691" lvl="1">
              <a:lnSpc>
                <a:spcPts val="4022"/>
              </a:lnSpc>
              <a:spcBef>
                <a:spcPct val="0"/>
              </a:spcBef>
              <a:buFont typeface="Arial"/>
              <a:buChar char="•"/>
            </a:pPr>
            <a:r>
              <a:rPr lang="en-US" b="true" sz="2979" spc="178">
                <a:solidFill>
                  <a:srgbClr val="FFFFFF"/>
                </a:solidFill>
                <a:latin typeface="Canva Sans Bold"/>
                <a:ea typeface="Canva Sans Bold"/>
                <a:cs typeface="Canva Sans Bold"/>
                <a:sym typeface="Canva Sans Bold"/>
              </a:rPr>
              <a:t>Feature Fusion from all three branches.</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32729" y="1268661"/>
            <a:ext cx="16081694" cy="3368753"/>
          </a:xfrm>
          <a:custGeom>
            <a:avLst/>
            <a:gdLst/>
            <a:ahLst/>
            <a:cxnLst/>
            <a:rect r="r" b="b" t="t" l="l"/>
            <a:pathLst>
              <a:path h="3368753" w="16081694">
                <a:moveTo>
                  <a:pt x="0" y="0"/>
                </a:moveTo>
                <a:lnTo>
                  <a:pt x="16081694" y="0"/>
                </a:lnTo>
                <a:lnTo>
                  <a:pt x="16081694" y="3368753"/>
                </a:lnTo>
                <a:lnTo>
                  <a:pt x="0" y="3368753"/>
                </a:lnTo>
                <a:lnTo>
                  <a:pt x="0" y="0"/>
                </a:lnTo>
                <a:close/>
              </a:path>
            </a:pathLst>
          </a:custGeom>
          <a:blipFill>
            <a:blip r:embed="rId3"/>
            <a:stretch>
              <a:fillRect l="-1945" t="-2959" r="0" b="-788"/>
            </a:stretch>
          </a:blipFill>
        </p:spPr>
      </p:sp>
      <p:sp>
        <p:nvSpPr>
          <p:cNvPr name="TextBox 7" id="7"/>
          <p:cNvSpPr txBox="true"/>
          <p:nvPr/>
        </p:nvSpPr>
        <p:spPr>
          <a:xfrm rot="0">
            <a:off x="1028700" y="4844396"/>
            <a:ext cx="16064822" cy="1570325"/>
          </a:xfrm>
          <a:prstGeom prst="rect">
            <a:avLst/>
          </a:prstGeom>
        </p:spPr>
        <p:txBody>
          <a:bodyPr anchor="t" rtlCol="false" tIns="0" lIns="0" bIns="0" rIns="0">
            <a:spAutoFit/>
          </a:bodyPr>
          <a:lstStyle/>
          <a:p>
            <a:pPr algn="l">
              <a:lnSpc>
                <a:spcPts val="6371"/>
              </a:lnSpc>
              <a:spcBef>
                <a:spcPct val="0"/>
              </a:spcBef>
            </a:pPr>
            <a:r>
              <a:rPr lang="en-US" sz="4551">
                <a:solidFill>
                  <a:srgbClr val="FFFFFF"/>
                </a:solidFill>
                <a:latin typeface="Canva Sans"/>
                <a:ea typeface="Canva Sans"/>
                <a:cs typeface="Canva Sans"/>
                <a:sym typeface="Canva Sans"/>
              </a:rPr>
              <a:t>•The model gets accuracy of 99.9% on train and 99.9%on validation</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21804" y="5358484"/>
            <a:ext cx="11660676" cy="4332168"/>
          </a:xfrm>
          <a:custGeom>
            <a:avLst/>
            <a:gdLst/>
            <a:ahLst/>
            <a:cxnLst/>
            <a:rect r="r" b="b" t="t" l="l"/>
            <a:pathLst>
              <a:path h="4332168" w="11660676">
                <a:moveTo>
                  <a:pt x="0" y="0"/>
                </a:moveTo>
                <a:lnTo>
                  <a:pt x="11660676" y="0"/>
                </a:lnTo>
                <a:lnTo>
                  <a:pt x="11660676" y="4332168"/>
                </a:lnTo>
                <a:lnTo>
                  <a:pt x="0" y="4332168"/>
                </a:lnTo>
                <a:lnTo>
                  <a:pt x="0" y="0"/>
                </a:lnTo>
                <a:close/>
              </a:path>
            </a:pathLst>
          </a:custGeom>
          <a:blipFill>
            <a:blip r:embed="rId3"/>
            <a:stretch>
              <a:fillRect l="0" t="0" r="0" b="0"/>
            </a:stretch>
          </a:blipFill>
        </p:spPr>
      </p:sp>
      <p:sp>
        <p:nvSpPr>
          <p:cNvPr name="Freeform 7" id="7"/>
          <p:cNvSpPr/>
          <p:nvPr/>
        </p:nvSpPr>
        <p:spPr>
          <a:xfrm flipH="false" flipV="false" rot="0">
            <a:off x="6488899" y="811332"/>
            <a:ext cx="11106657" cy="4332168"/>
          </a:xfrm>
          <a:custGeom>
            <a:avLst/>
            <a:gdLst/>
            <a:ahLst/>
            <a:cxnLst/>
            <a:rect r="r" b="b" t="t" l="l"/>
            <a:pathLst>
              <a:path h="4332168" w="11106657">
                <a:moveTo>
                  <a:pt x="0" y="0"/>
                </a:moveTo>
                <a:lnTo>
                  <a:pt x="11106657" y="0"/>
                </a:lnTo>
                <a:lnTo>
                  <a:pt x="11106657" y="4332168"/>
                </a:lnTo>
                <a:lnTo>
                  <a:pt x="0" y="4332168"/>
                </a:lnTo>
                <a:lnTo>
                  <a:pt x="0" y="0"/>
                </a:lnTo>
                <a:close/>
              </a:path>
            </a:pathLst>
          </a:custGeom>
          <a:blipFill>
            <a:blip r:embed="rId4"/>
            <a:stretch>
              <a:fillRect l="0" t="-399" r="-1309" b="-399"/>
            </a:stretch>
          </a:blipFill>
        </p:spPr>
      </p:sp>
      <p:sp>
        <p:nvSpPr>
          <p:cNvPr name="TextBox 8" id="8"/>
          <p:cNvSpPr txBox="true"/>
          <p:nvPr/>
        </p:nvSpPr>
        <p:spPr>
          <a:xfrm rot="0">
            <a:off x="12758537" y="5481541"/>
            <a:ext cx="4500763" cy="3626824"/>
          </a:xfrm>
          <a:prstGeom prst="rect">
            <a:avLst/>
          </a:prstGeom>
        </p:spPr>
        <p:txBody>
          <a:bodyPr anchor="t" rtlCol="false" tIns="0" lIns="0" bIns="0" rIns="0">
            <a:spAutoFit/>
          </a:bodyPr>
          <a:lstStyle/>
          <a:p>
            <a:pPr algn="l">
              <a:lnSpc>
                <a:spcPts val="5823"/>
              </a:lnSpc>
            </a:pPr>
            <a:r>
              <a:rPr lang="en-US" sz="4159">
                <a:solidFill>
                  <a:srgbClr val="FFFFFF"/>
                </a:solidFill>
                <a:latin typeface="Canva Sans"/>
                <a:ea typeface="Canva Sans"/>
                <a:cs typeface="Canva Sans"/>
                <a:sym typeface="Canva Sans"/>
              </a:rPr>
              <a:t>•And here are samples of the test on fake id cards </a:t>
            </a:r>
          </a:p>
          <a:p>
            <a:pPr algn="l">
              <a:lnSpc>
                <a:spcPts val="5823"/>
              </a:lnSpc>
              <a:spcBef>
                <a:spcPct val="0"/>
              </a:spcBef>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21804" y="5241531"/>
            <a:ext cx="11539908" cy="4449121"/>
          </a:xfrm>
          <a:custGeom>
            <a:avLst/>
            <a:gdLst/>
            <a:ahLst/>
            <a:cxnLst/>
            <a:rect r="r" b="b" t="t" l="l"/>
            <a:pathLst>
              <a:path h="4449121" w="11539908">
                <a:moveTo>
                  <a:pt x="0" y="0"/>
                </a:moveTo>
                <a:lnTo>
                  <a:pt x="11539908" y="0"/>
                </a:lnTo>
                <a:lnTo>
                  <a:pt x="11539908" y="4449121"/>
                </a:lnTo>
                <a:lnTo>
                  <a:pt x="0" y="4449121"/>
                </a:lnTo>
                <a:lnTo>
                  <a:pt x="0" y="0"/>
                </a:lnTo>
                <a:close/>
              </a:path>
            </a:pathLst>
          </a:custGeom>
          <a:blipFill>
            <a:blip r:embed="rId3"/>
            <a:stretch>
              <a:fillRect l="0" t="0" r="0" b="0"/>
            </a:stretch>
          </a:blipFill>
        </p:spPr>
      </p:sp>
      <p:sp>
        <p:nvSpPr>
          <p:cNvPr name="Freeform 7" id="7"/>
          <p:cNvSpPr/>
          <p:nvPr/>
        </p:nvSpPr>
        <p:spPr>
          <a:xfrm flipH="false" flipV="false" rot="0">
            <a:off x="6357229" y="622998"/>
            <a:ext cx="11408967" cy="4359219"/>
          </a:xfrm>
          <a:custGeom>
            <a:avLst/>
            <a:gdLst/>
            <a:ahLst/>
            <a:cxnLst/>
            <a:rect r="r" b="b" t="t" l="l"/>
            <a:pathLst>
              <a:path h="4359219" w="11408967">
                <a:moveTo>
                  <a:pt x="0" y="0"/>
                </a:moveTo>
                <a:lnTo>
                  <a:pt x="11408967" y="0"/>
                </a:lnTo>
                <a:lnTo>
                  <a:pt x="11408967" y="4359219"/>
                </a:lnTo>
                <a:lnTo>
                  <a:pt x="0" y="4359219"/>
                </a:lnTo>
                <a:lnTo>
                  <a:pt x="0" y="0"/>
                </a:lnTo>
                <a:close/>
              </a:path>
            </a:pathLst>
          </a:custGeom>
          <a:blipFill>
            <a:blip r:embed="rId4"/>
            <a:stretch>
              <a:fillRect l="0" t="0" r="0" b="0"/>
            </a:stretch>
          </a:blipFill>
        </p:spPr>
      </p:sp>
      <p:sp>
        <p:nvSpPr>
          <p:cNvPr name="TextBox 8" id="8"/>
          <p:cNvSpPr txBox="true"/>
          <p:nvPr/>
        </p:nvSpPr>
        <p:spPr>
          <a:xfrm rot="0">
            <a:off x="12758537" y="5481541"/>
            <a:ext cx="4500763" cy="2895568"/>
          </a:xfrm>
          <a:prstGeom prst="rect">
            <a:avLst/>
          </a:prstGeom>
        </p:spPr>
        <p:txBody>
          <a:bodyPr anchor="t" rtlCol="false" tIns="0" lIns="0" bIns="0" rIns="0">
            <a:spAutoFit/>
          </a:bodyPr>
          <a:lstStyle/>
          <a:p>
            <a:pPr algn="l">
              <a:lnSpc>
                <a:spcPts val="5823"/>
              </a:lnSpc>
            </a:pPr>
            <a:r>
              <a:rPr lang="en-US" sz="4159">
                <a:solidFill>
                  <a:srgbClr val="FFFFFF"/>
                </a:solidFill>
                <a:latin typeface="Canva Sans"/>
                <a:ea typeface="Canva Sans"/>
                <a:cs typeface="Canva Sans"/>
                <a:sym typeface="Canva Sans"/>
              </a:rPr>
              <a:t>•And here are samples of real id cards</a:t>
            </a:r>
          </a:p>
          <a:p>
            <a:pPr algn="l">
              <a:lnSpc>
                <a:spcPts val="5823"/>
              </a:lnSpc>
              <a:spcBef>
                <a:spcPct val="0"/>
              </a:spcBef>
            </a:pP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09</a:t>
              </a:r>
            </a:p>
          </p:txBody>
        </p:sp>
      </p:grpSp>
      <p:sp>
        <p:nvSpPr>
          <p:cNvPr name="TextBox 7" id="7"/>
          <p:cNvSpPr txBox="true"/>
          <p:nvPr/>
        </p:nvSpPr>
        <p:spPr>
          <a:xfrm rot="0">
            <a:off x="1304118" y="4468767"/>
            <a:ext cx="8435223" cy="15716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BLOCKCHAIN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8990135" cy="1026795"/>
          </a:xfrm>
          <a:prstGeom prst="rect">
            <a:avLst/>
          </a:prstGeom>
        </p:spPr>
        <p:txBody>
          <a:bodyPr anchor="t" rtlCol="false" tIns="0" lIns="0" bIns="0" rIns="0">
            <a:spAutoFit/>
          </a:bodyPr>
          <a:lstStyle/>
          <a:p>
            <a:pPr algn="l" marL="0" indent="0" lvl="0">
              <a:lnSpc>
                <a:spcPts val="6240"/>
              </a:lnSpc>
            </a:pPr>
            <a:r>
              <a:rPr lang="en-US" sz="6500" spc="-390">
                <a:solidFill>
                  <a:srgbClr val="FFFFFF"/>
                </a:solidFill>
                <a:latin typeface="Rustic Printed"/>
                <a:ea typeface="Rustic Printed"/>
                <a:cs typeface="Rustic Printed"/>
                <a:sym typeface="Rustic Printed"/>
              </a:rPr>
              <a:t>MOTIVATION</a:t>
            </a:r>
          </a:p>
        </p:txBody>
      </p:sp>
      <p:sp>
        <p:nvSpPr>
          <p:cNvPr name="TextBox 7" id="7"/>
          <p:cNvSpPr txBox="true"/>
          <p:nvPr/>
        </p:nvSpPr>
        <p:spPr>
          <a:xfrm rot="0">
            <a:off x="1838739" y="3848100"/>
            <a:ext cx="14610522" cy="2552700"/>
          </a:xfrm>
          <a:prstGeom prst="rect">
            <a:avLst/>
          </a:prstGeom>
        </p:spPr>
        <p:txBody>
          <a:bodyPr anchor="t" rtlCol="false" tIns="0" lIns="0" bIns="0" rIns="0">
            <a:spAutoFit/>
          </a:bodyPr>
          <a:lstStyle/>
          <a:p>
            <a:pPr algn="ctr">
              <a:lnSpc>
                <a:spcPts val="4050"/>
              </a:lnSpc>
            </a:pPr>
            <a:r>
              <a:rPr lang="en-US" b="true" sz="3000" spc="179">
                <a:solidFill>
                  <a:srgbClr val="FFFFFF"/>
                </a:solidFill>
                <a:latin typeface="Canva Sans Medium"/>
                <a:ea typeface="Canva Sans Medium"/>
                <a:cs typeface="Canva Sans Medium"/>
                <a:sym typeface="Canva Sans Medium"/>
              </a:rPr>
              <a:t>The main motivation is to build a secure and transparent e-voting platform that leverages blockchain's decentralized structure to provide an immutable record of votes. Additionally, it utilizes AI technology for user authentication, ensuring that only verified users can participate and that each vote remains anonymous and unaltered.</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Implementation</a:t>
            </a:r>
          </a:p>
        </p:txBody>
      </p:sp>
      <p:sp>
        <p:nvSpPr>
          <p:cNvPr name="TextBox 7" id="7"/>
          <p:cNvSpPr txBox="true"/>
          <p:nvPr/>
        </p:nvSpPr>
        <p:spPr>
          <a:xfrm rot="0">
            <a:off x="1838739" y="2710396"/>
            <a:ext cx="14610522" cy="6553625"/>
          </a:xfrm>
          <a:prstGeom prst="rect">
            <a:avLst/>
          </a:prstGeom>
        </p:spPr>
        <p:txBody>
          <a:bodyPr anchor="t" rtlCol="false" tIns="0" lIns="0" bIns="0" rIns="0">
            <a:spAutoFit/>
          </a:bodyPr>
          <a:lstStyle/>
          <a:p>
            <a:pPr algn="l" marL="642886" indent="-321443" lvl="1">
              <a:lnSpc>
                <a:spcPts val="4019"/>
              </a:lnSpc>
              <a:buFont typeface="Arial"/>
              <a:buChar char="•"/>
            </a:pPr>
            <a:r>
              <a:rPr lang="en-US" sz="2977" spc="178">
                <a:solidFill>
                  <a:srgbClr val="FFFFFF"/>
                </a:solidFill>
                <a:latin typeface="Canva Sans"/>
                <a:ea typeface="Canva Sans"/>
                <a:cs typeface="Canva Sans"/>
                <a:sym typeface="Canva Sans"/>
              </a:rPr>
              <a:t>User Registration &amp; Verification</a:t>
            </a:r>
          </a:p>
          <a:p>
            <a:pPr algn="l">
              <a:lnSpc>
                <a:spcPts val="4019"/>
              </a:lnSpc>
            </a:pPr>
          </a:p>
          <a:p>
            <a:pPr algn="l" marL="642886" indent="-321443" lvl="1">
              <a:lnSpc>
                <a:spcPts val="4019"/>
              </a:lnSpc>
              <a:buFont typeface="Arial"/>
              <a:buChar char="•"/>
            </a:pPr>
            <a:r>
              <a:rPr lang="en-US" sz="2977" spc="178">
                <a:solidFill>
                  <a:srgbClr val="FFFFFF"/>
                </a:solidFill>
                <a:latin typeface="Canva Sans"/>
                <a:ea typeface="Canva Sans"/>
                <a:cs typeface="Canva Sans"/>
                <a:sym typeface="Canva Sans"/>
              </a:rPr>
              <a:t>Creating Proposals</a:t>
            </a:r>
          </a:p>
          <a:p>
            <a:pPr algn="l">
              <a:lnSpc>
                <a:spcPts val="4019"/>
              </a:lnSpc>
            </a:pPr>
          </a:p>
          <a:p>
            <a:pPr algn="l" marL="642886" indent="-321443" lvl="1">
              <a:lnSpc>
                <a:spcPts val="4019"/>
              </a:lnSpc>
              <a:buFont typeface="Arial"/>
              <a:buChar char="•"/>
            </a:pPr>
            <a:r>
              <a:rPr lang="en-US" sz="2977" spc="178">
                <a:solidFill>
                  <a:srgbClr val="FFFFFF"/>
                </a:solidFill>
                <a:latin typeface="Canva Sans"/>
                <a:ea typeface="Canva Sans"/>
                <a:cs typeface="Canva Sans"/>
                <a:sym typeface="Canva Sans"/>
              </a:rPr>
              <a:t>Casting Votes</a:t>
            </a:r>
          </a:p>
          <a:p>
            <a:pPr algn="l">
              <a:lnSpc>
                <a:spcPts val="4019"/>
              </a:lnSpc>
            </a:pPr>
          </a:p>
          <a:p>
            <a:pPr algn="l" marL="642886" indent="-321443" lvl="1">
              <a:lnSpc>
                <a:spcPts val="4019"/>
              </a:lnSpc>
              <a:buFont typeface="Arial"/>
              <a:buChar char="•"/>
            </a:pPr>
            <a:r>
              <a:rPr lang="en-US" sz="2977" spc="178">
                <a:solidFill>
                  <a:srgbClr val="FFFFFF"/>
                </a:solidFill>
                <a:latin typeface="Canva Sans"/>
                <a:ea typeface="Canva Sans"/>
                <a:cs typeface="Canva Sans"/>
                <a:sym typeface="Canva Sans"/>
              </a:rPr>
              <a:t>Retracting Votes</a:t>
            </a:r>
          </a:p>
          <a:p>
            <a:pPr algn="l">
              <a:lnSpc>
                <a:spcPts val="4019"/>
              </a:lnSpc>
            </a:pPr>
          </a:p>
          <a:p>
            <a:pPr algn="l" marL="642886" indent="-321443" lvl="1">
              <a:lnSpc>
                <a:spcPts val="4019"/>
              </a:lnSpc>
              <a:buFont typeface="Arial"/>
              <a:buChar char="•"/>
            </a:pPr>
            <a:r>
              <a:rPr lang="en-US" sz="2977" spc="178">
                <a:solidFill>
                  <a:srgbClr val="FFFFFF"/>
                </a:solidFill>
                <a:latin typeface="Canva Sans"/>
                <a:ea typeface="Canva Sans"/>
                <a:cs typeface="Canva Sans"/>
                <a:sym typeface="Canva Sans"/>
              </a:rPr>
              <a:t>Changing Votes</a:t>
            </a:r>
          </a:p>
          <a:p>
            <a:pPr algn="l">
              <a:lnSpc>
                <a:spcPts val="4019"/>
              </a:lnSpc>
            </a:pPr>
          </a:p>
          <a:p>
            <a:pPr algn="l">
              <a:lnSpc>
                <a:spcPts val="4019"/>
              </a:lnSpc>
            </a:pPr>
          </a:p>
          <a:p>
            <a:pPr algn="l">
              <a:lnSpc>
                <a:spcPts val="4019"/>
              </a:lnSpc>
            </a:pPr>
          </a:p>
          <a:p>
            <a:pPr algn="l">
              <a:lnSpc>
                <a:spcPts val="4019"/>
              </a:lnSpc>
              <a:spcBef>
                <a:spcPct val="0"/>
              </a:spcBef>
            </a:pP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13519820" y="5760941"/>
            <a:ext cx="0" cy="912992"/>
          </a:xfrm>
          <a:prstGeom prst="line">
            <a:avLst/>
          </a:prstGeom>
          <a:ln cap="flat" w="76200">
            <a:solidFill>
              <a:srgbClr val="F5F5F5"/>
            </a:solidFill>
            <a:prstDash val="solid"/>
            <a:headEnd type="none" len="sm" w="sm"/>
            <a:tailEnd type="arrow" len="sm" w="med"/>
          </a:ln>
        </p:spPr>
      </p:sp>
      <p:grpSp>
        <p:nvGrpSpPr>
          <p:cNvPr name="Group 7" id="7"/>
          <p:cNvGrpSpPr/>
          <p:nvPr/>
        </p:nvGrpSpPr>
        <p:grpSpPr>
          <a:xfrm rot="0">
            <a:off x="2119660" y="1909559"/>
            <a:ext cx="5297041" cy="1412541"/>
            <a:chOff x="0" y="0"/>
            <a:chExt cx="1395105" cy="372027"/>
          </a:xfrm>
        </p:grpSpPr>
        <p:sp>
          <p:nvSpPr>
            <p:cNvPr name="Freeform 8" id="8"/>
            <p:cNvSpPr/>
            <p:nvPr/>
          </p:nvSpPr>
          <p:spPr>
            <a:xfrm flipH="false" flipV="false" rot="0">
              <a:off x="0" y="0"/>
              <a:ext cx="1395105" cy="372027"/>
            </a:xfrm>
            <a:custGeom>
              <a:avLst/>
              <a:gdLst/>
              <a:ahLst/>
              <a:cxnLst/>
              <a:rect r="r" b="b" t="t" l="l"/>
              <a:pathLst>
                <a:path h="372027" w="1395105">
                  <a:moveTo>
                    <a:pt x="29231" y="0"/>
                  </a:moveTo>
                  <a:lnTo>
                    <a:pt x="1365874" y="0"/>
                  </a:lnTo>
                  <a:cubicBezTo>
                    <a:pt x="1373627" y="0"/>
                    <a:pt x="1381062" y="3080"/>
                    <a:pt x="1386544" y="8562"/>
                  </a:cubicBezTo>
                  <a:cubicBezTo>
                    <a:pt x="1392026" y="14043"/>
                    <a:pt x="1395105" y="21479"/>
                    <a:pt x="1395105" y="29231"/>
                  </a:cubicBezTo>
                  <a:lnTo>
                    <a:pt x="1395105" y="342796"/>
                  </a:lnTo>
                  <a:cubicBezTo>
                    <a:pt x="1395105" y="350549"/>
                    <a:pt x="1392026" y="357984"/>
                    <a:pt x="1386544" y="363466"/>
                  </a:cubicBezTo>
                  <a:cubicBezTo>
                    <a:pt x="1381062" y="368948"/>
                    <a:pt x="1373627" y="372027"/>
                    <a:pt x="1365874" y="372027"/>
                  </a:cubicBezTo>
                  <a:lnTo>
                    <a:pt x="29231" y="372027"/>
                  </a:lnTo>
                  <a:cubicBezTo>
                    <a:pt x="21479" y="372027"/>
                    <a:pt x="14043" y="368948"/>
                    <a:pt x="8562" y="363466"/>
                  </a:cubicBezTo>
                  <a:cubicBezTo>
                    <a:pt x="3080" y="357984"/>
                    <a:pt x="0" y="350549"/>
                    <a:pt x="0" y="342796"/>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sp>
        <p:sp>
          <p:nvSpPr>
            <p:cNvPr name="TextBox 9" id="9"/>
            <p:cNvSpPr txBox="true"/>
            <p:nvPr/>
          </p:nvSpPr>
          <p:spPr>
            <a:xfrm>
              <a:off x="0" y="-47625"/>
              <a:ext cx="1395105" cy="419652"/>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Voter Registration</a:t>
              </a:r>
            </a:p>
            <a:p>
              <a:pPr algn="ctr">
                <a:lnSpc>
                  <a:spcPts val="2799"/>
                </a:lnSpc>
              </a:pPr>
              <a:r>
                <a:rPr lang="en-US" sz="1999">
                  <a:solidFill>
                    <a:srgbClr val="000000"/>
                  </a:solidFill>
                  <a:latin typeface="Canva Sans"/>
                  <a:ea typeface="Canva Sans"/>
                  <a:cs typeface="Canva Sans"/>
                  <a:sym typeface="Canva Sans"/>
                </a:rPr>
                <a:t>Voters are verified and registered</a:t>
              </a:r>
            </a:p>
          </p:txBody>
        </p:sp>
      </p:grpSp>
      <p:grpSp>
        <p:nvGrpSpPr>
          <p:cNvPr name="Group 10" id="10"/>
          <p:cNvGrpSpPr/>
          <p:nvPr/>
        </p:nvGrpSpPr>
        <p:grpSpPr>
          <a:xfrm rot="0">
            <a:off x="10871300" y="1909559"/>
            <a:ext cx="5297041" cy="1412541"/>
            <a:chOff x="0" y="0"/>
            <a:chExt cx="1395105" cy="372027"/>
          </a:xfrm>
        </p:grpSpPr>
        <p:sp>
          <p:nvSpPr>
            <p:cNvPr name="Freeform 11" id="11"/>
            <p:cNvSpPr/>
            <p:nvPr/>
          </p:nvSpPr>
          <p:spPr>
            <a:xfrm flipH="false" flipV="false" rot="0">
              <a:off x="0" y="0"/>
              <a:ext cx="1395105" cy="372027"/>
            </a:xfrm>
            <a:custGeom>
              <a:avLst/>
              <a:gdLst/>
              <a:ahLst/>
              <a:cxnLst/>
              <a:rect r="r" b="b" t="t" l="l"/>
              <a:pathLst>
                <a:path h="372027" w="1395105">
                  <a:moveTo>
                    <a:pt x="29231" y="0"/>
                  </a:moveTo>
                  <a:lnTo>
                    <a:pt x="1365874" y="0"/>
                  </a:lnTo>
                  <a:cubicBezTo>
                    <a:pt x="1373627" y="0"/>
                    <a:pt x="1381062" y="3080"/>
                    <a:pt x="1386544" y="8562"/>
                  </a:cubicBezTo>
                  <a:cubicBezTo>
                    <a:pt x="1392026" y="14043"/>
                    <a:pt x="1395105" y="21479"/>
                    <a:pt x="1395105" y="29231"/>
                  </a:cubicBezTo>
                  <a:lnTo>
                    <a:pt x="1395105" y="342796"/>
                  </a:lnTo>
                  <a:cubicBezTo>
                    <a:pt x="1395105" y="350549"/>
                    <a:pt x="1392026" y="357984"/>
                    <a:pt x="1386544" y="363466"/>
                  </a:cubicBezTo>
                  <a:cubicBezTo>
                    <a:pt x="1381062" y="368948"/>
                    <a:pt x="1373627" y="372027"/>
                    <a:pt x="1365874" y="372027"/>
                  </a:cubicBezTo>
                  <a:lnTo>
                    <a:pt x="29231" y="372027"/>
                  </a:lnTo>
                  <a:cubicBezTo>
                    <a:pt x="21479" y="372027"/>
                    <a:pt x="14043" y="368948"/>
                    <a:pt x="8562" y="363466"/>
                  </a:cubicBezTo>
                  <a:cubicBezTo>
                    <a:pt x="3080" y="357984"/>
                    <a:pt x="0" y="350549"/>
                    <a:pt x="0" y="342796"/>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sp>
        <p:sp>
          <p:nvSpPr>
            <p:cNvPr name="TextBox 12" id="12"/>
            <p:cNvSpPr txBox="true"/>
            <p:nvPr/>
          </p:nvSpPr>
          <p:spPr>
            <a:xfrm>
              <a:off x="0" y="-47625"/>
              <a:ext cx="1395105" cy="419652"/>
            </a:xfrm>
            <a:prstGeom prst="rect">
              <a:avLst/>
            </a:prstGeom>
          </p:spPr>
          <p:txBody>
            <a:bodyPr anchor="ctr" rtlCol="false" tIns="50800" lIns="50800" bIns="50800" rIns="50800"/>
            <a:lstStyle/>
            <a:p>
              <a:pPr algn="ctr">
                <a:lnSpc>
                  <a:spcPts val="3499"/>
                </a:lnSpc>
              </a:pPr>
              <a:r>
                <a:rPr lang="en-US" sz="2499" b="true">
                  <a:solidFill>
                    <a:srgbClr val="000000"/>
                  </a:solidFill>
                  <a:latin typeface="Canva Sans Bold"/>
                  <a:ea typeface="Canva Sans Bold"/>
                  <a:cs typeface="Canva Sans Bold"/>
                  <a:sym typeface="Canva Sans Bold"/>
                </a:rPr>
                <a:t>Create Proposal</a:t>
              </a:r>
            </a:p>
            <a:p>
              <a:pPr algn="ctr">
                <a:lnSpc>
                  <a:spcPts val="2799"/>
                </a:lnSpc>
              </a:pPr>
              <a:r>
                <a:rPr lang="en-US" sz="1999">
                  <a:solidFill>
                    <a:srgbClr val="000000"/>
                  </a:solidFill>
                  <a:latin typeface="Canva Sans"/>
                  <a:ea typeface="Canva Sans"/>
                  <a:cs typeface="Canva Sans"/>
                  <a:sym typeface="Canva Sans"/>
                </a:rPr>
                <a:t>A new voting proposal is created</a:t>
              </a:r>
            </a:p>
          </p:txBody>
        </p:sp>
      </p:grpSp>
      <p:grpSp>
        <p:nvGrpSpPr>
          <p:cNvPr name="Group 13" id="13"/>
          <p:cNvGrpSpPr/>
          <p:nvPr/>
        </p:nvGrpSpPr>
        <p:grpSpPr>
          <a:xfrm rot="0">
            <a:off x="10871300" y="4348400"/>
            <a:ext cx="5297041" cy="1412541"/>
            <a:chOff x="0" y="0"/>
            <a:chExt cx="1395105" cy="372027"/>
          </a:xfrm>
        </p:grpSpPr>
        <p:sp>
          <p:nvSpPr>
            <p:cNvPr name="Freeform 14" id="14"/>
            <p:cNvSpPr/>
            <p:nvPr/>
          </p:nvSpPr>
          <p:spPr>
            <a:xfrm flipH="false" flipV="false" rot="0">
              <a:off x="0" y="0"/>
              <a:ext cx="1395105" cy="372027"/>
            </a:xfrm>
            <a:custGeom>
              <a:avLst/>
              <a:gdLst/>
              <a:ahLst/>
              <a:cxnLst/>
              <a:rect r="r" b="b" t="t" l="l"/>
              <a:pathLst>
                <a:path h="372027" w="1395105">
                  <a:moveTo>
                    <a:pt x="29231" y="0"/>
                  </a:moveTo>
                  <a:lnTo>
                    <a:pt x="1365874" y="0"/>
                  </a:lnTo>
                  <a:cubicBezTo>
                    <a:pt x="1373627" y="0"/>
                    <a:pt x="1381062" y="3080"/>
                    <a:pt x="1386544" y="8562"/>
                  </a:cubicBezTo>
                  <a:cubicBezTo>
                    <a:pt x="1392026" y="14043"/>
                    <a:pt x="1395105" y="21479"/>
                    <a:pt x="1395105" y="29231"/>
                  </a:cubicBezTo>
                  <a:lnTo>
                    <a:pt x="1395105" y="342796"/>
                  </a:lnTo>
                  <a:cubicBezTo>
                    <a:pt x="1395105" y="350549"/>
                    <a:pt x="1392026" y="357984"/>
                    <a:pt x="1386544" y="363466"/>
                  </a:cubicBezTo>
                  <a:cubicBezTo>
                    <a:pt x="1381062" y="368948"/>
                    <a:pt x="1373627" y="372027"/>
                    <a:pt x="1365874" y="372027"/>
                  </a:cubicBezTo>
                  <a:lnTo>
                    <a:pt x="29231" y="372027"/>
                  </a:lnTo>
                  <a:cubicBezTo>
                    <a:pt x="21479" y="372027"/>
                    <a:pt x="14043" y="368948"/>
                    <a:pt x="8562" y="363466"/>
                  </a:cubicBezTo>
                  <a:cubicBezTo>
                    <a:pt x="3080" y="357984"/>
                    <a:pt x="0" y="350549"/>
                    <a:pt x="0" y="342796"/>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sp>
        <p:sp>
          <p:nvSpPr>
            <p:cNvPr name="TextBox 15" id="15"/>
            <p:cNvSpPr txBox="true"/>
            <p:nvPr/>
          </p:nvSpPr>
          <p:spPr>
            <a:xfrm>
              <a:off x="0" y="-47625"/>
              <a:ext cx="1395105" cy="419652"/>
            </a:xfrm>
            <a:prstGeom prst="rect">
              <a:avLst/>
            </a:prstGeom>
          </p:spPr>
          <p:txBody>
            <a:bodyPr anchor="ctr" rtlCol="false" tIns="50800" lIns="50800" bIns="50800" rIns="50800"/>
            <a:lstStyle/>
            <a:p>
              <a:pPr algn="ctr">
                <a:lnSpc>
                  <a:spcPts val="3499"/>
                </a:lnSpc>
              </a:pPr>
              <a:r>
                <a:rPr lang="en-US" sz="2499" b="true">
                  <a:solidFill>
                    <a:srgbClr val="000000"/>
                  </a:solidFill>
                  <a:latin typeface="Canva Sans Bold"/>
                  <a:ea typeface="Canva Sans Bold"/>
                  <a:cs typeface="Canva Sans Bold"/>
                  <a:sym typeface="Canva Sans Bold"/>
                </a:rPr>
                <a:t>Cast Vote</a:t>
              </a:r>
            </a:p>
            <a:p>
              <a:pPr algn="ctr">
                <a:lnSpc>
                  <a:spcPts val="2799"/>
                </a:lnSpc>
              </a:pPr>
              <a:r>
                <a:rPr lang="en-US" sz="1999">
                  <a:solidFill>
                    <a:srgbClr val="000000"/>
                  </a:solidFill>
                  <a:latin typeface="Canva Sans"/>
                  <a:ea typeface="Canva Sans"/>
                  <a:cs typeface="Canva Sans"/>
                  <a:sym typeface="Canva Sans"/>
                </a:rPr>
                <a:t>Voters cast their votes on a proposal</a:t>
              </a:r>
            </a:p>
          </p:txBody>
        </p:sp>
      </p:grpSp>
      <p:grpSp>
        <p:nvGrpSpPr>
          <p:cNvPr name="Group 16" id="16"/>
          <p:cNvGrpSpPr/>
          <p:nvPr/>
        </p:nvGrpSpPr>
        <p:grpSpPr>
          <a:xfrm rot="0">
            <a:off x="10871300" y="6673932"/>
            <a:ext cx="5297041" cy="1412541"/>
            <a:chOff x="0" y="0"/>
            <a:chExt cx="1395105" cy="372027"/>
          </a:xfrm>
        </p:grpSpPr>
        <p:sp>
          <p:nvSpPr>
            <p:cNvPr name="Freeform 17" id="17"/>
            <p:cNvSpPr/>
            <p:nvPr/>
          </p:nvSpPr>
          <p:spPr>
            <a:xfrm flipH="false" flipV="false" rot="0">
              <a:off x="0" y="0"/>
              <a:ext cx="1395105" cy="372027"/>
            </a:xfrm>
            <a:custGeom>
              <a:avLst/>
              <a:gdLst/>
              <a:ahLst/>
              <a:cxnLst/>
              <a:rect r="r" b="b" t="t" l="l"/>
              <a:pathLst>
                <a:path h="372027" w="1395105">
                  <a:moveTo>
                    <a:pt x="29231" y="0"/>
                  </a:moveTo>
                  <a:lnTo>
                    <a:pt x="1365874" y="0"/>
                  </a:lnTo>
                  <a:cubicBezTo>
                    <a:pt x="1373627" y="0"/>
                    <a:pt x="1381062" y="3080"/>
                    <a:pt x="1386544" y="8562"/>
                  </a:cubicBezTo>
                  <a:cubicBezTo>
                    <a:pt x="1392026" y="14043"/>
                    <a:pt x="1395105" y="21479"/>
                    <a:pt x="1395105" y="29231"/>
                  </a:cubicBezTo>
                  <a:lnTo>
                    <a:pt x="1395105" y="342796"/>
                  </a:lnTo>
                  <a:cubicBezTo>
                    <a:pt x="1395105" y="350549"/>
                    <a:pt x="1392026" y="357984"/>
                    <a:pt x="1386544" y="363466"/>
                  </a:cubicBezTo>
                  <a:cubicBezTo>
                    <a:pt x="1381062" y="368948"/>
                    <a:pt x="1373627" y="372027"/>
                    <a:pt x="1365874" y="372027"/>
                  </a:cubicBezTo>
                  <a:lnTo>
                    <a:pt x="29231" y="372027"/>
                  </a:lnTo>
                  <a:cubicBezTo>
                    <a:pt x="21479" y="372027"/>
                    <a:pt x="14043" y="368948"/>
                    <a:pt x="8562" y="363466"/>
                  </a:cubicBezTo>
                  <a:cubicBezTo>
                    <a:pt x="3080" y="357984"/>
                    <a:pt x="0" y="350549"/>
                    <a:pt x="0" y="342796"/>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sp>
        <p:sp>
          <p:nvSpPr>
            <p:cNvPr name="TextBox 18" id="18"/>
            <p:cNvSpPr txBox="true"/>
            <p:nvPr/>
          </p:nvSpPr>
          <p:spPr>
            <a:xfrm>
              <a:off x="0" y="-47625"/>
              <a:ext cx="1395105" cy="419652"/>
            </a:xfrm>
            <a:prstGeom prst="rect">
              <a:avLst/>
            </a:prstGeom>
          </p:spPr>
          <p:txBody>
            <a:bodyPr anchor="ctr" rtlCol="false" tIns="50800" lIns="50800" bIns="50800" rIns="50800"/>
            <a:lstStyle/>
            <a:p>
              <a:pPr algn="ctr">
                <a:lnSpc>
                  <a:spcPts val="3499"/>
                </a:lnSpc>
              </a:pPr>
              <a:r>
                <a:rPr lang="en-US" sz="2499" b="true">
                  <a:solidFill>
                    <a:srgbClr val="070404"/>
                  </a:solidFill>
                  <a:latin typeface="Canva Sans Bold"/>
                  <a:ea typeface="Canva Sans Bold"/>
                  <a:cs typeface="Canva Sans Bold"/>
                  <a:sym typeface="Canva Sans Bold"/>
                </a:rPr>
                <a:t>Change / Retract Vote</a:t>
              </a:r>
            </a:p>
            <a:p>
              <a:pPr algn="ctr">
                <a:lnSpc>
                  <a:spcPts val="2799"/>
                </a:lnSpc>
              </a:pPr>
              <a:r>
                <a:rPr lang="en-US" sz="1999">
                  <a:solidFill>
                    <a:srgbClr val="070404"/>
                  </a:solidFill>
                  <a:latin typeface="Canva Sans"/>
                  <a:ea typeface="Canva Sans"/>
                  <a:cs typeface="Canva Sans"/>
                  <a:sym typeface="Canva Sans"/>
                </a:rPr>
                <a:t>Voters can change or retract their vote</a:t>
              </a:r>
            </a:p>
          </p:txBody>
        </p:sp>
      </p:grpSp>
      <p:grpSp>
        <p:nvGrpSpPr>
          <p:cNvPr name="Group 19" id="19"/>
          <p:cNvGrpSpPr/>
          <p:nvPr/>
        </p:nvGrpSpPr>
        <p:grpSpPr>
          <a:xfrm rot="0">
            <a:off x="2534211" y="6382965"/>
            <a:ext cx="5297041" cy="1994476"/>
            <a:chOff x="0" y="0"/>
            <a:chExt cx="1395105" cy="525294"/>
          </a:xfrm>
        </p:grpSpPr>
        <p:sp>
          <p:nvSpPr>
            <p:cNvPr name="Freeform 20" id="20"/>
            <p:cNvSpPr/>
            <p:nvPr/>
          </p:nvSpPr>
          <p:spPr>
            <a:xfrm flipH="false" flipV="false" rot="0">
              <a:off x="0" y="0"/>
              <a:ext cx="1395105" cy="525294"/>
            </a:xfrm>
            <a:custGeom>
              <a:avLst/>
              <a:gdLst/>
              <a:ahLst/>
              <a:cxnLst/>
              <a:rect r="r" b="b" t="t" l="l"/>
              <a:pathLst>
                <a:path h="525294" w="1395105">
                  <a:moveTo>
                    <a:pt x="29231" y="0"/>
                  </a:moveTo>
                  <a:lnTo>
                    <a:pt x="1365874" y="0"/>
                  </a:lnTo>
                  <a:cubicBezTo>
                    <a:pt x="1373627" y="0"/>
                    <a:pt x="1381062" y="3080"/>
                    <a:pt x="1386544" y="8562"/>
                  </a:cubicBezTo>
                  <a:cubicBezTo>
                    <a:pt x="1392026" y="14043"/>
                    <a:pt x="1395105" y="21479"/>
                    <a:pt x="1395105" y="29231"/>
                  </a:cubicBezTo>
                  <a:lnTo>
                    <a:pt x="1395105" y="496063"/>
                  </a:lnTo>
                  <a:cubicBezTo>
                    <a:pt x="1395105" y="503816"/>
                    <a:pt x="1392026" y="511251"/>
                    <a:pt x="1386544" y="516733"/>
                  </a:cubicBezTo>
                  <a:cubicBezTo>
                    <a:pt x="1381062" y="522214"/>
                    <a:pt x="1373627" y="525294"/>
                    <a:pt x="1365874" y="525294"/>
                  </a:cubicBezTo>
                  <a:lnTo>
                    <a:pt x="29231" y="525294"/>
                  </a:lnTo>
                  <a:cubicBezTo>
                    <a:pt x="21479" y="525294"/>
                    <a:pt x="14043" y="522214"/>
                    <a:pt x="8562" y="516733"/>
                  </a:cubicBezTo>
                  <a:cubicBezTo>
                    <a:pt x="3080" y="511251"/>
                    <a:pt x="0" y="503816"/>
                    <a:pt x="0" y="496063"/>
                  </a:cubicBezTo>
                  <a:lnTo>
                    <a:pt x="0" y="29231"/>
                  </a:lnTo>
                  <a:cubicBezTo>
                    <a:pt x="0" y="21479"/>
                    <a:pt x="3080" y="14043"/>
                    <a:pt x="8562" y="8562"/>
                  </a:cubicBezTo>
                  <a:cubicBezTo>
                    <a:pt x="14043" y="3080"/>
                    <a:pt x="21479" y="0"/>
                    <a:pt x="29231" y="0"/>
                  </a:cubicBezTo>
                  <a:close/>
                </a:path>
              </a:pathLst>
            </a:custGeom>
            <a:solidFill>
              <a:srgbClr val="F5F5F5"/>
            </a:solidFill>
            <a:ln w="57150" cap="sq">
              <a:solidFill>
                <a:srgbClr val="77C4B5"/>
              </a:solidFill>
              <a:prstDash val="solid"/>
              <a:miter/>
            </a:ln>
          </p:spPr>
        </p:sp>
        <p:sp>
          <p:nvSpPr>
            <p:cNvPr name="TextBox 21" id="21"/>
            <p:cNvSpPr txBox="true"/>
            <p:nvPr/>
          </p:nvSpPr>
          <p:spPr>
            <a:xfrm>
              <a:off x="0" y="-47625"/>
              <a:ext cx="1395105" cy="572919"/>
            </a:xfrm>
            <a:prstGeom prst="rect">
              <a:avLst/>
            </a:prstGeom>
          </p:spPr>
          <p:txBody>
            <a:bodyPr anchor="ctr" rtlCol="false" tIns="50800" lIns="50800" bIns="50800" rIns="50800"/>
            <a:lstStyle/>
            <a:p>
              <a:pPr algn="ctr">
                <a:lnSpc>
                  <a:spcPts val="3499"/>
                </a:lnSpc>
              </a:pPr>
              <a:r>
                <a:rPr lang="en-US" sz="2499" b="true">
                  <a:solidFill>
                    <a:srgbClr val="000000"/>
                  </a:solidFill>
                  <a:latin typeface="Canva Sans Bold"/>
                  <a:ea typeface="Canva Sans Bold"/>
                  <a:cs typeface="Canva Sans Bold"/>
                  <a:sym typeface="Canva Sans Bold"/>
                </a:rPr>
                <a:t>Tallying</a:t>
              </a:r>
            </a:p>
            <a:p>
              <a:pPr algn="ctr">
                <a:lnSpc>
                  <a:spcPts val="3499"/>
                </a:lnSpc>
              </a:pPr>
              <a:r>
                <a:rPr lang="en-US" sz="2499">
                  <a:solidFill>
                    <a:srgbClr val="000000"/>
                  </a:solidFill>
                  <a:latin typeface="Canva Sans"/>
                  <a:ea typeface="Canva Sans"/>
                  <a:cs typeface="Canva Sans"/>
                  <a:sym typeface="Canva Sans"/>
                </a:rPr>
                <a:t>Votes are automatically tallied during the proposal period</a:t>
              </a:r>
            </a:p>
          </p:txBody>
        </p:sp>
      </p:grpSp>
      <p:sp>
        <p:nvSpPr>
          <p:cNvPr name="AutoShape 22" id="22"/>
          <p:cNvSpPr/>
          <p:nvPr/>
        </p:nvSpPr>
        <p:spPr>
          <a:xfrm>
            <a:off x="7416700" y="2615829"/>
            <a:ext cx="3454599" cy="0"/>
          </a:xfrm>
          <a:prstGeom prst="line">
            <a:avLst/>
          </a:prstGeom>
          <a:ln cap="flat" w="76200">
            <a:solidFill>
              <a:srgbClr val="F5F5F5"/>
            </a:solidFill>
            <a:prstDash val="solid"/>
            <a:headEnd type="none" len="sm" w="sm"/>
            <a:tailEnd type="arrow" len="sm" w="med"/>
          </a:ln>
        </p:spPr>
      </p:sp>
      <p:sp>
        <p:nvSpPr>
          <p:cNvPr name="AutoShape 23" id="23"/>
          <p:cNvSpPr/>
          <p:nvPr/>
        </p:nvSpPr>
        <p:spPr>
          <a:xfrm flipH="true">
            <a:off x="13519820" y="3322100"/>
            <a:ext cx="0" cy="1026300"/>
          </a:xfrm>
          <a:prstGeom prst="line">
            <a:avLst/>
          </a:prstGeom>
          <a:ln cap="flat" w="76200">
            <a:solidFill>
              <a:srgbClr val="F5F5F5"/>
            </a:solidFill>
            <a:prstDash val="solid"/>
            <a:headEnd type="none" len="sm" w="sm"/>
            <a:tailEnd type="arrow" len="sm" w="med"/>
          </a:ln>
        </p:spPr>
      </p:sp>
      <p:sp>
        <p:nvSpPr>
          <p:cNvPr name="AutoShape 24" id="24"/>
          <p:cNvSpPr/>
          <p:nvPr/>
        </p:nvSpPr>
        <p:spPr>
          <a:xfrm flipH="true" flipV="true">
            <a:off x="7831252" y="7380203"/>
            <a:ext cx="3040048" cy="0"/>
          </a:xfrm>
          <a:prstGeom prst="line">
            <a:avLst/>
          </a:prstGeom>
          <a:ln cap="flat" w="76200">
            <a:solidFill>
              <a:srgbClr val="F5F5F5"/>
            </a:solidFill>
            <a:prstDash val="solid"/>
            <a:headEnd type="none" len="sm" w="sm"/>
            <a:tailEnd type="arrow" len="sm" w="med"/>
          </a:ln>
        </p:spPr>
      </p:sp>
      <p:sp>
        <p:nvSpPr>
          <p:cNvPr name="AutoShape 25" id="25"/>
          <p:cNvSpPr/>
          <p:nvPr/>
        </p:nvSpPr>
        <p:spPr>
          <a:xfrm>
            <a:off x="4768180" y="3322100"/>
            <a:ext cx="6103119" cy="1732570"/>
          </a:xfrm>
          <a:prstGeom prst="line">
            <a:avLst/>
          </a:prstGeom>
          <a:ln cap="flat" w="76200">
            <a:solidFill>
              <a:srgbClr val="F5F5F5"/>
            </a:solidFill>
            <a:prstDash val="solid"/>
            <a:headEnd type="none" len="sm" w="sm"/>
            <a:tailEnd type="arrow" len="sm" w="med"/>
          </a:ln>
        </p:spPr>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Creating Proposals</a:t>
            </a:r>
          </a:p>
        </p:txBody>
      </p:sp>
      <p:grpSp>
        <p:nvGrpSpPr>
          <p:cNvPr name="Group 7" id="7"/>
          <p:cNvGrpSpPr/>
          <p:nvPr/>
        </p:nvGrpSpPr>
        <p:grpSpPr>
          <a:xfrm rot="0">
            <a:off x="2111225" y="2500687"/>
            <a:ext cx="14065550" cy="6757613"/>
            <a:chOff x="0" y="0"/>
            <a:chExt cx="18754067" cy="9010151"/>
          </a:xfrm>
        </p:grpSpPr>
        <p:sp>
          <p:nvSpPr>
            <p:cNvPr name="Freeform 8" id="8"/>
            <p:cNvSpPr/>
            <p:nvPr/>
          </p:nvSpPr>
          <p:spPr>
            <a:xfrm flipH="false" flipV="false" rot="0">
              <a:off x="8649278" y="0"/>
              <a:ext cx="10104789" cy="9010151"/>
            </a:xfrm>
            <a:custGeom>
              <a:avLst/>
              <a:gdLst/>
              <a:ahLst/>
              <a:cxnLst/>
              <a:rect r="r" b="b" t="t" l="l"/>
              <a:pathLst>
                <a:path h="9010151" w="10104789">
                  <a:moveTo>
                    <a:pt x="0" y="0"/>
                  </a:moveTo>
                  <a:lnTo>
                    <a:pt x="10104789" y="0"/>
                  </a:lnTo>
                  <a:lnTo>
                    <a:pt x="10104789" y="9010151"/>
                  </a:lnTo>
                  <a:lnTo>
                    <a:pt x="0" y="9010151"/>
                  </a:lnTo>
                  <a:lnTo>
                    <a:pt x="0" y="0"/>
                  </a:lnTo>
                  <a:close/>
                </a:path>
              </a:pathLst>
            </a:custGeom>
            <a:blipFill>
              <a:blip r:embed="rId3"/>
              <a:stretch>
                <a:fillRect l="0" t="0" r="-1710" b="0"/>
              </a:stretch>
            </a:blipFill>
          </p:spPr>
        </p:sp>
        <p:sp>
          <p:nvSpPr>
            <p:cNvPr name="AutoShape 9" id="9"/>
            <p:cNvSpPr/>
            <p:nvPr/>
          </p:nvSpPr>
          <p:spPr>
            <a:xfrm>
              <a:off x="3159401" y="4077665"/>
              <a:ext cx="0" cy="743563"/>
            </a:xfrm>
            <a:prstGeom prst="line">
              <a:avLst/>
            </a:prstGeom>
            <a:ln cap="flat" w="114300">
              <a:solidFill>
                <a:srgbClr val="F5F5F5"/>
              </a:solidFill>
              <a:prstDash val="solid"/>
              <a:headEnd type="none" len="sm" w="sm"/>
              <a:tailEnd type="arrow" len="sm" w="med"/>
            </a:ln>
          </p:spPr>
        </p:sp>
        <p:grpSp>
          <p:nvGrpSpPr>
            <p:cNvPr name="Group 10" id="10"/>
            <p:cNvGrpSpPr/>
            <p:nvPr/>
          </p:nvGrpSpPr>
          <p:grpSpPr>
            <a:xfrm rot="0">
              <a:off x="0" y="343112"/>
              <a:ext cx="6318803" cy="1495495"/>
              <a:chOff x="0" y="0"/>
              <a:chExt cx="1170633" cy="277058"/>
            </a:xfrm>
          </p:grpSpPr>
          <p:sp>
            <p:nvSpPr>
              <p:cNvPr name="Freeform 11" id="11"/>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52BFAA"/>
              </a:solidFill>
              <a:ln w="57150" cap="sq">
                <a:solidFill>
                  <a:srgbClr val="77C4B5"/>
                </a:solidFill>
                <a:prstDash val="solid"/>
                <a:miter/>
              </a:ln>
            </p:spPr>
          </p:sp>
          <p:sp>
            <p:nvSpPr>
              <p:cNvPr name="TextBox 12" id="12"/>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Create Proposal</a:t>
                </a:r>
              </a:p>
            </p:txBody>
          </p:sp>
        </p:grpSp>
        <p:grpSp>
          <p:nvGrpSpPr>
            <p:cNvPr name="Group 13" id="13"/>
            <p:cNvGrpSpPr/>
            <p:nvPr/>
          </p:nvGrpSpPr>
          <p:grpSpPr>
            <a:xfrm rot="0">
              <a:off x="0" y="2582170"/>
              <a:ext cx="6318803" cy="1495495"/>
              <a:chOff x="0" y="0"/>
              <a:chExt cx="1170633" cy="277058"/>
            </a:xfrm>
          </p:grpSpPr>
          <p:sp>
            <p:nvSpPr>
              <p:cNvPr name="Freeform 14" id="14"/>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15" id="15"/>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Verify voter</a:t>
                </a:r>
              </a:p>
            </p:txBody>
          </p:sp>
        </p:grpSp>
        <p:grpSp>
          <p:nvGrpSpPr>
            <p:cNvPr name="Group 16" id="16"/>
            <p:cNvGrpSpPr/>
            <p:nvPr/>
          </p:nvGrpSpPr>
          <p:grpSpPr>
            <a:xfrm rot="0">
              <a:off x="0" y="4821228"/>
              <a:ext cx="6318803" cy="1495495"/>
              <a:chOff x="0" y="0"/>
              <a:chExt cx="1170633" cy="277058"/>
            </a:xfrm>
          </p:grpSpPr>
          <p:sp>
            <p:nvSpPr>
              <p:cNvPr name="Freeform 17" id="17"/>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18" id="18"/>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70404"/>
                    </a:solidFill>
                    <a:latin typeface="Canva Sans Bold"/>
                    <a:ea typeface="Canva Sans Bold"/>
                    <a:cs typeface="Canva Sans Bold"/>
                    <a:sym typeface="Canva Sans Bold"/>
                  </a:rPr>
                  <a:t>Set proposal details</a:t>
                </a:r>
              </a:p>
            </p:txBody>
          </p:sp>
        </p:grpSp>
        <p:sp>
          <p:nvSpPr>
            <p:cNvPr name="AutoShape 19" id="19"/>
            <p:cNvSpPr/>
            <p:nvPr/>
          </p:nvSpPr>
          <p:spPr>
            <a:xfrm>
              <a:off x="3159401" y="1838607"/>
              <a:ext cx="0" cy="743563"/>
            </a:xfrm>
            <a:prstGeom prst="line">
              <a:avLst/>
            </a:prstGeom>
            <a:ln cap="flat" w="114300">
              <a:solidFill>
                <a:srgbClr val="F5F5F5"/>
              </a:solidFill>
              <a:prstDash val="solid"/>
              <a:headEnd type="none" len="sm" w="sm"/>
              <a:tailEnd type="arrow" len="sm" w="med"/>
            </a:ln>
          </p:spPr>
        </p:sp>
        <p:sp>
          <p:nvSpPr>
            <p:cNvPr name="AutoShape 20" id="20"/>
            <p:cNvSpPr/>
            <p:nvPr/>
          </p:nvSpPr>
          <p:spPr>
            <a:xfrm>
              <a:off x="3159401" y="6316723"/>
              <a:ext cx="0" cy="743563"/>
            </a:xfrm>
            <a:prstGeom prst="line">
              <a:avLst/>
            </a:prstGeom>
            <a:ln cap="flat" w="114300">
              <a:solidFill>
                <a:srgbClr val="F5F5F5"/>
              </a:solidFill>
              <a:prstDash val="solid"/>
              <a:headEnd type="none" len="sm" w="sm"/>
              <a:tailEnd type="arrow" len="sm" w="med"/>
            </a:ln>
          </p:spPr>
        </p:sp>
        <p:grpSp>
          <p:nvGrpSpPr>
            <p:cNvPr name="Group 21" id="21"/>
            <p:cNvGrpSpPr/>
            <p:nvPr/>
          </p:nvGrpSpPr>
          <p:grpSpPr>
            <a:xfrm rot="0">
              <a:off x="0" y="7060287"/>
              <a:ext cx="6318803" cy="1495495"/>
              <a:chOff x="0" y="0"/>
              <a:chExt cx="1170633" cy="277058"/>
            </a:xfrm>
          </p:grpSpPr>
          <p:sp>
            <p:nvSpPr>
              <p:cNvPr name="Freeform 22" id="22"/>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23" id="23"/>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70404"/>
                    </a:solidFill>
                    <a:latin typeface="Canva Sans Bold"/>
                    <a:ea typeface="Canva Sans Bold"/>
                    <a:cs typeface="Canva Sans Bold"/>
                    <a:sym typeface="Canva Sans Bold"/>
                  </a:rPr>
                  <a:t>Save proposal</a:t>
                </a:r>
              </a:p>
            </p:txBody>
          </p:sp>
        </p:grpSp>
      </p:gr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Casting Votes</a:t>
            </a:r>
          </a:p>
        </p:txBody>
      </p:sp>
      <p:grpSp>
        <p:nvGrpSpPr>
          <p:cNvPr name="Group 7" id="7"/>
          <p:cNvGrpSpPr/>
          <p:nvPr/>
        </p:nvGrpSpPr>
        <p:grpSpPr>
          <a:xfrm rot="0">
            <a:off x="1868716" y="2758021"/>
            <a:ext cx="14550568" cy="6159502"/>
            <a:chOff x="0" y="0"/>
            <a:chExt cx="19400758" cy="8212670"/>
          </a:xfrm>
        </p:grpSpPr>
        <p:sp>
          <p:nvSpPr>
            <p:cNvPr name="Freeform 8" id="8"/>
            <p:cNvSpPr/>
            <p:nvPr/>
          </p:nvSpPr>
          <p:spPr>
            <a:xfrm flipH="false" flipV="false" rot="0">
              <a:off x="7755122" y="0"/>
              <a:ext cx="11645636" cy="8212670"/>
            </a:xfrm>
            <a:custGeom>
              <a:avLst/>
              <a:gdLst/>
              <a:ahLst/>
              <a:cxnLst/>
              <a:rect r="r" b="b" t="t" l="l"/>
              <a:pathLst>
                <a:path h="8212670" w="11645636">
                  <a:moveTo>
                    <a:pt x="0" y="0"/>
                  </a:moveTo>
                  <a:lnTo>
                    <a:pt x="11645636" y="0"/>
                  </a:lnTo>
                  <a:lnTo>
                    <a:pt x="11645636" y="8212670"/>
                  </a:lnTo>
                  <a:lnTo>
                    <a:pt x="0" y="8212670"/>
                  </a:lnTo>
                  <a:lnTo>
                    <a:pt x="0" y="0"/>
                  </a:lnTo>
                  <a:close/>
                </a:path>
              </a:pathLst>
            </a:custGeom>
            <a:blipFill>
              <a:blip r:embed="rId3"/>
              <a:stretch>
                <a:fillRect l="0" t="0" r="-61451" b="0"/>
              </a:stretch>
            </a:blipFill>
          </p:spPr>
        </p:sp>
        <p:sp>
          <p:nvSpPr>
            <p:cNvPr name="AutoShape 9" id="9"/>
            <p:cNvSpPr/>
            <p:nvPr/>
          </p:nvSpPr>
          <p:spPr>
            <a:xfrm>
              <a:off x="3159401" y="3734553"/>
              <a:ext cx="0" cy="743563"/>
            </a:xfrm>
            <a:prstGeom prst="line">
              <a:avLst/>
            </a:prstGeom>
            <a:ln cap="flat" w="114300">
              <a:solidFill>
                <a:srgbClr val="F5F5F5"/>
              </a:solidFill>
              <a:prstDash val="solid"/>
              <a:headEnd type="none" len="sm" w="sm"/>
              <a:tailEnd type="arrow" len="sm" w="med"/>
            </a:ln>
          </p:spPr>
        </p:sp>
        <p:grpSp>
          <p:nvGrpSpPr>
            <p:cNvPr name="Group 10" id="10"/>
            <p:cNvGrpSpPr/>
            <p:nvPr/>
          </p:nvGrpSpPr>
          <p:grpSpPr>
            <a:xfrm rot="0">
              <a:off x="0" y="0"/>
              <a:ext cx="6318803" cy="1495495"/>
              <a:chOff x="0" y="0"/>
              <a:chExt cx="1170633" cy="277058"/>
            </a:xfrm>
          </p:grpSpPr>
          <p:sp>
            <p:nvSpPr>
              <p:cNvPr name="Freeform 11" id="11"/>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52BFAA"/>
              </a:solidFill>
              <a:ln w="57150" cap="sq">
                <a:solidFill>
                  <a:srgbClr val="77C4B5"/>
                </a:solidFill>
                <a:prstDash val="solid"/>
                <a:miter/>
              </a:ln>
            </p:spPr>
          </p:sp>
          <p:sp>
            <p:nvSpPr>
              <p:cNvPr name="TextBox 12" id="12"/>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Cast Vote</a:t>
                </a:r>
              </a:p>
            </p:txBody>
          </p:sp>
        </p:grpSp>
        <p:grpSp>
          <p:nvGrpSpPr>
            <p:cNvPr name="Group 13" id="13"/>
            <p:cNvGrpSpPr/>
            <p:nvPr/>
          </p:nvGrpSpPr>
          <p:grpSpPr>
            <a:xfrm rot="0">
              <a:off x="0" y="2239058"/>
              <a:ext cx="6318803" cy="1495495"/>
              <a:chOff x="0" y="0"/>
              <a:chExt cx="1170633" cy="277058"/>
            </a:xfrm>
          </p:grpSpPr>
          <p:sp>
            <p:nvSpPr>
              <p:cNvPr name="Freeform 14" id="14"/>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15" id="15"/>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Verify voter</a:t>
                </a:r>
              </a:p>
            </p:txBody>
          </p:sp>
        </p:grpSp>
        <p:grpSp>
          <p:nvGrpSpPr>
            <p:cNvPr name="Group 16" id="16"/>
            <p:cNvGrpSpPr/>
            <p:nvPr/>
          </p:nvGrpSpPr>
          <p:grpSpPr>
            <a:xfrm rot="0">
              <a:off x="0" y="4478117"/>
              <a:ext cx="6318803" cy="1495495"/>
              <a:chOff x="0" y="0"/>
              <a:chExt cx="1170633" cy="277058"/>
            </a:xfrm>
          </p:grpSpPr>
          <p:sp>
            <p:nvSpPr>
              <p:cNvPr name="Freeform 17" id="17"/>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18" id="18"/>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70404"/>
                    </a:solidFill>
                    <a:latin typeface="Canva Sans Bold"/>
                    <a:ea typeface="Canva Sans Bold"/>
                    <a:cs typeface="Canva Sans Bold"/>
                    <a:sym typeface="Canva Sans Bold"/>
                  </a:rPr>
                  <a:t>Check eligibility</a:t>
                </a:r>
              </a:p>
            </p:txBody>
          </p:sp>
        </p:grpSp>
        <p:sp>
          <p:nvSpPr>
            <p:cNvPr name="AutoShape 19" id="19"/>
            <p:cNvSpPr/>
            <p:nvPr/>
          </p:nvSpPr>
          <p:spPr>
            <a:xfrm>
              <a:off x="3159401" y="1495495"/>
              <a:ext cx="0" cy="743563"/>
            </a:xfrm>
            <a:prstGeom prst="line">
              <a:avLst/>
            </a:prstGeom>
            <a:ln cap="flat" w="114300">
              <a:solidFill>
                <a:srgbClr val="F5F5F5"/>
              </a:solidFill>
              <a:prstDash val="solid"/>
              <a:headEnd type="none" len="sm" w="sm"/>
              <a:tailEnd type="arrow" len="sm" w="med"/>
            </a:ln>
          </p:spPr>
        </p:sp>
        <p:sp>
          <p:nvSpPr>
            <p:cNvPr name="AutoShape 20" id="20"/>
            <p:cNvSpPr/>
            <p:nvPr/>
          </p:nvSpPr>
          <p:spPr>
            <a:xfrm>
              <a:off x="3159401" y="5973612"/>
              <a:ext cx="0" cy="743563"/>
            </a:xfrm>
            <a:prstGeom prst="line">
              <a:avLst/>
            </a:prstGeom>
            <a:ln cap="flat" w="114300">
              <a:solidFill>
                <a:srgbClr val="F5F5F5"/>
              </a:solidFill>
              <a:prstDash val="solid"/>
              <a:headEnd type="none" len="sm" w="sm"/>
              <a:tailEnd type="arrow" len="sm" w="med"/>
            </a:ln>
          </p:spPr>
        </p:sp>
        <p:grpSp>
          <p:nvGrpSpPr>
            <p:cNvPr name="Group 21" id="21"/>
            <p:cNvGrpSpPr/>
            <p:nvPr/>
          </p:nvGrpSpPr>
          <p:grpSpPr>
            <a:xfrm rot="0">
              <a:off x="0" y="6717175"/>
              <a:ext cx="6318803" cy="1495495"/>
              <a:chOff x="0" y="0"/>
              <a:chExt cx="1170633" cy="277058"/>
            </a:xfrm>
          </p:grpSpPr>
          <p:sp>
            <p:nvSpPr>
              <p:cNvPr name="Freeform 22" id="22"/>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23" id="23"/>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70404"/>
                    </a:solidFill>
                    <a:latin typeface="Canva Sans Bold"/>
                    <a:ea typeface="Canva Sans Bold"/>
                    <a:cs typeface="Canva Sans Bold"/>
                    <a:sym typeface="Canva Sans Bold"/>
                  </a:rPr>
                  <a:t>Record vote</a:t>
                </a:r>
              </a:p>
            </p:txBody>
          </p:sp>
        </p:grpSp>
      </p:gr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3521" y="2896205"/>
            <a:ext cx="14980959" cy="5510940"/>
          </a:xfrm>
          <a:custGeom>
            <a:avLst/>
            <a:gdLst/>
            <a:ahLst/>
            <a:cxnLst/>
            <a:rect r="r" b="b" t="t" l="l"/>
            <a:pathLst>
              <a:path h="5510940" w="14980959">
                <a:moveTo>
                  <a:pt x="0" y="0"/>
                </a:moveTo>
                <a:lnTo>
                  <a:pt x="14980958" y="0"/>
                </a:lnTo>
                <a:lnTo>
                  <a:pt x="14980958" y="5510940"/>
                </a:lnTo>
                <a:lnTo>
                  <a:pt x="0" y="5510940"/>
                </a:lnTo>
                <a:lnTo>
                  <a:pt x="0" y="0"/>
                </a:lnTo>
                <a:close/>
              </a:path>
            </a:pathLst>
          </a:custGeom>
          <a:blipFill>
            <a:blip r:embed="rId3"/>
            <a:stretch>
              <a:fillRect l="0" t="0" r="0" b="0"/>
            </a:stretch>
          </a:blipFill>
        </p:spPr>
      </p:sp>
      <p:sp>
        <p:nvSpPr>
          <p:cNvPr name="TextBox 7" id="7"/>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Only Once</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964585" y="2758021"/>
            <a:ext cx="6365379" cy="5944141"/>
          </a:xfrm>
          <a:custGeom>
            <a:avLst/>
            <a:gdLst/>
            <a:ahLst/>
            <a:cxnLst/>
            <a:rect r="r" b="b" t="t" l="l"/>
            <a:pathLst>
              <a:path h="5944141" w="6365379">
                <a:moveTo>
                  <a:pt x="0" y="0"/>
                </a:moveTo>
                <a:lnTo>
                  <a:pt x="6365379" y="0"/>
                </a:lnTo>
                <a:lnTo>
                  <a:pt x="6365379" y="5944141"/>
                </a:lnTo>
                <a:lnTo>
                  <a:pt x="0" y="5944141"/>
                </a:lnTo>
                <a:lnTo>
                  <a:pt x="0" y="0"/>
                </a:lnTo>
                <a:close/>
              </a:path>
            </a:pathLst>
          </a:custGeom>
          <a:blipFill>
            <a:blip r:embed="rId3"/>
            <a:stretch>
              <a:fillRect l="0" t="0" r="0" b="0"/>
            </a:stretch>
          </a:blipFill>
        </p:spPr>
      </p:sp>
      <p:sp>
        <p:nvSpPr>
          <p:cNvPr name="Freeform 7" id="7"/>
          <p:cNvSpPr/>
          <p:nvPr/>
        </p:nvSpPr>
        <p:spPr>
          <a:xfrm flipH="false" flipV="false" rot="0">
            <a:off x="1838739" y="2758021"/>
            <a:ext cx="7154697" cy="5944141"/>
          </a:xfrm>
          <a:custGeom>
            <a:avLst/>
            <a:gdLst/>
            <a:ahLst/>
            <a:cxnLst/>
            <a:rect r="r" b="b" t="t" l="l"/>
            <a:pathLst>
              <a:path h="5944141" w="7154697">
                <a:moveTo>
                  <a:pt x="0" y="0"/>
                </a:moveTo>
                <a:lnTo>
                  <a:pt x="7154697" y="0"/>
                </a:lnTo>
                <a:lnTo>
                  <a:pt x="7154697" y="5944141"/>
                </a:lnTo>
                <a:lnTo>
                  <a:pt x="0" y="5944141"/>
                </a:lnTo>
                <a:lnTo>
                  <a:pt x="0" y="0"/>
                </a:lnTo>
                <a:close/>
              </a:path>
            </a:pathLst>
          </a:custGeom>
          <a:blipFill>
            <a:blip r:embed="rId4"/>
            <a:stretch>
              <a:fillRect l="0" t="0" r="0" b="0"/>
            </a:stretch>
          </a:blipFill>
        </p:spPr>
      </p:sp>
      <p:sp>
        <p:nvSpPr>
          <p:cNvPr name="TextBox 8" id="8"/>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Viewing Vote Counts</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Changing Votes</a:t>
            </a:r>
          </a:p>
        </p:txBody>
      </p:sp>
      <p:grpSp>
        <p:nvGrpSpPr>
          <p:cNvPr name="Group 7" id="7"/>
          <p:cNvGrpSpPr/>
          <p:nvPr/>
        </p:nvGrpSpPr>
        <p:grpSpPr>
          <a:xfrm rot="0">
            <a:off x="1842871" y="2758021"/>
            <a:ext cx="14602259" cy="6159502"/>
            <a:chOff x="0" y="0"/>
            <a:chExt cx="19469678" cy="8212670"/>
          </a:xfrm>
        </p:grpSpPr>
        <p:sp>
          <p:nvSpPr>
            <p:cNvPr name="Freeform 8" id="8"/>
            <p:cNvSpPr/>
            <p:nvPr/>
          </p:nvSpPr>
          <p:spPr>
            <a:xfrm flipH="false" flipV="false" rot="0">
              <a:off x="8490567" y="0"/>
              <a:ext cx="10979111" cy="7550866"/>
            </a:xfrm>
            <a:custGeom>
              <a:avLst/>
              <a:gdLst/>
              <a:ahLst/>
              <a:cxnLst/>
              <a:rect r="r" b="b" t="t" l="l"/>
              <a:pathLst>
                <a:path h="7550866" w="10979111">
                  <a:moveTo>
                    <a:pt x="0" y="0"/>
                  </a:moveTo>
                  <a:lnTo>
                    <a:pt x="10979111" y="0"/>
                  </a:lnTo>
                  <a:lnTo>
                    <a:pt x="10979111" y="7550866"/>
                  </a:lnTo>
                  <a:lnTo>
                    <a:pt x="0" y="7550866"/>
                  </a:lnTo>
                  <a:lnTo>
                    <a:pt x="0" y="0"/>
                  </a:lnTo>
                  <a:close/>
                </a:path>
              </a:pathLst>
            </a:custGeom>
            <a:blipFill>
              <a:blip r:embed="rId3"/>
              <a:stretch>
                <a:fillRect l="0" t="0" r="-68138" b="0"/>
              </a:stretch>
            </a:blipFill>
          </p:spPr>
        </p:sp>
        <p:sp>
          <p:nvSpPr>
            <p:cNvPr name="AutoShape 9" id="9"/>
            <p:cNvSpPr/>
            <p:nvPr/>
          </p:nvSpPr>
          <p:spPr>
            <a:xfrm>
              <a:off x="3159401" y="3734553"/>
              <a:ext cx="0" cy="743563"/>
            </a:xfrm>
            <a:prstGeom prst="line">
              <a:avLst/>
            </a:prstGeom>
            <a:ln cap="flat" w="114300">
              <a:solidFill>
                <a:srgbClr val="F5F5F5"/>
              </a:solidFill>
              <a:prstDash val="solid"/>
              <a:headEnd type="none" len="sm" w="sm"/>
              <a:tailEnd type="arrow" len="sm" w="med"/>
            </a:ln>
          </p:spPr>
        </p:sp>
        <p:grpSp>
          <p:nvGrpSpPr>
            <p:cNvPr name="Group 10" id="10"/>
            <p:cNvGrpSpPr/>
            <p:nvPr/>
          </p:nvGrpSpPr>
          <p:grpSpPr>
            <a:xfrm rot="0">
              <a:off x="0" y="0"/>
              <a:ext cx="6318803" cy="1495495"/>
              <a:chOff x="0" y="0"/>
              <a:chExt cx="1170633" cy="277058"/>
            </a:xfrm>
          </p:grpSpPr>
          <p:sp>
            <p:nvSpPr>
              <p:cNvPr name="Freeform 11" id="11"/>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52BFAA"/>
              </a:solidFill>
              <a:ln w="57150" cap="sq">
                <a:solidFill>
                  <a:srgbClr val="77C4B5"/>
                </a:solidFill>
                <a:prstDash val="solid"/>
                <a:miter/>
              </a:ln>
            </p:spPr>
          </p:sp>
          <p:sp>
            <p:nvSpPr>
              <p:cNvPr name="TextBox 12" id="12"/>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Change Vote</a:t>
                </a:r>
              </a:p>
            </p:txBody>
          </p:sp>
        </p:grpSp>
        <p:grpSp>
          <p:nvGrpSpPr>
            <p:cNvPr name="Group 13" id="13"/>
            <p:cNvGrpSpPr/>
            <p:nvPr/>
          </p:nvGrpSpPr>
          <p:grpSpPr>
            <a:xfrm rot="0">
              <a:off x="0" y="2239058"/>
              <a:ext cx="6318803" cy="1495495"/>
              <a:chOff x="0" y="0"/>
              <a:chExt cx="1170633" cy="277058"/>
            </a:xfrm>
          </p:grpSpPr>
          <p:sp>
            <p:nvSpPr>
              <p:cNvPr name="Freeform 14" id="14"/>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15" id="15"/>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Verify voter</a:t>
                </a:r>
              </a:p>
            </p:txBody>
          </p:sp>
        </p:grpSp>
        <p:grpSp>
          <p:nvGrpSpPr>
            <p:cNvPr name="Group 16" id="16"/>
            <p:cNvGrpSpPr/>
            <p:nvPr/>
          </p:nvGrpSpPr>
          <p:grpSpPr>
            <a:xfrm rot="0">
              <a:off x="0" y="4478117"/>
              <a:ext cx="6318803" cy="1495495"/>
              <a:chOff x="0" y="0"/>
              <a:chExt cx="1170633" cy="277058"/>
            </a:xfrm>
          </p:grpSpPr>
          <p:sp>
            <p:nvSpPr>
              <p:cNvPr name="Freeform 17" id="17"/>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18" id="18"/>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70404"/>
                    </a:solidFill>
                    <a:latin typeface="Canva Sans Bold"/>
                    <a:ea typeface="Canva Sans Bold"/>
                    <a:cs typeface="Canva Sans Bold"/>
                    <a:sym typeface="Canva Sans Bold"/>
                  </a:rPr>
                  <a:t>Check eligibility</a:t>
                </a:r>
              </a:p>
            </p:txBody>
          </p:sp>
        </p:grpSp>
        <p:sp>
          <p:nvSpPr>
            <p:cNvPr name="AutoShape 19" id="19"/>
            <p:cNvSpPr/>
            <p:nvPr/>
          </p:nvSpPr>
          <p:spPr>
            <a:xfrm>
              <a:off x="3159401" y="1495495"/>
              <a:ext cx="0" cy="743563"/>
            </a:xfrm>
            <a:prstGeom prst="line">
              <a:avLst/>
            </a:prstGeom>
            <a:ln cap="flat" w="114300">
              <a:solidFill>
                <a:srgbClr val="F5F5F5"/>
              </a:solidFill>
              <a:prstDash val="solid"/>
              <a:headEnd type="none" len="sm" w="sm"/>
              <a:tailEnd type="arrow" len="sm" w="med"/>
            </a:ln>
          </p:spPr>
        </p:sp>
        <p:sp>
          <p:nvSpPr>
            <p:cNvPr name="AutoShape 20" id="20"/>
            <p:cNvSpPr/>
            <p:nvPr/>
          </p:nvSpPr>
          <p:spPr>
            <a:xfrm>
              <a:off x="3159401" y="5973612"/>
              <a:ext cx="0" cy="743563"/>
            </a:xfrm>
            <a:prstGeom prst="line">
              <a:avLst/>
            </a:prstGeom>
            <a:ln cap="flat" w="114300">
              <a:solidFill>
                <a:srgbClr val="F5F5F5"/>
              </a:solidFill>
              <a:prstDash val="solid"/>
              <a:headEnd type="none" len="sm" w="sm"/>
              <a:tailEnd type="arrow" len="sm" w="med"/>
            </a:ln>
          </p:spPr>
        </p:sp>
        <p:grpSp>
          <p:nvGrpSpPr>
            <p:cNvPr name="Group 21" id="21"/>
            <p:cNvGrpSpPr/>
            <p:nvPr/>
          </p:nvGrpSpPr>
          <p:grpSpPr>
            <a:xfrm rot="0">
              <a:off x="0" y="6717175"/>
              <a:ext cx="6318803" cy="1495495"/>
              <a:chOff x="0" y="0"/>
              <a:chExt cx="1170633" cy="277058"/>
            </a:xfrm>
          </p:grpSpPr>
          <p:sp>
            <p:nvSpPr>
              <p:cNvPr name="Freeform 22" id="22"/>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23" id="23"/>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70404"/>
                    </a:solidFill>
                    <a:latin typeface="Canva Sans Bold"/>
                    <a:ea typeface="Canva Sans Bold"/>
                    <a:cs typeface="Canva Sans Bold"/>
                    <a:sym typeface="Canva Sans Bold"/>
                  </a:rPr>
                  <a:t>Update vote</a:t>
                </a:r>
              </a:p>
            </p:txBody>
          </p:sp>
        </p:grpSp>
      </p:gr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31329"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243128" y="2119819"/>
            <a:ext cx="6475915" cy="6047361"/>
          </a:xfrm>
          <a:custGeom>
            <a:avLst/>
            <a:gdLst/>
            <a:ahLst/>
            <a:cxnLst/>
            <a:rect r="r" b="b" t="t" l="l"/>
            <a:pathLst>
              <a:path h="6047361" w="6475915">
                <a:moveTo>
                  <a:pt x="0" y="0"/>
                </a:moveTo>
                <a:lnTo>
                  <a:pt x="6475915" y="0"/>
                </a:lnTo>
                <a:lnTo>
                  <a:pt x="6475915" y="6047362"/>
                </a:lnTo>
                <a:lnTo>
                  <a:pt x="0" y="6047362"/>
                </a:lnTo>
                <a:lnTo>
                  <a:pt x="0" y="0"/>
                </a:lnTo>
                <a:close/>
              </a:path>
            </a:pathLst>
          </a:custGeom>
          <a:blipFill>
            <a:blip r:embed="rId3"/>
            <a:stretch>
              <a:fillRect l="0" t="0" r="0" b="0"/>
            </a:stretch>
          </a:blipFill>
        </p:spPr>
      </p:sp>
      <p:sp>
        <p:nvSpPr>
          <p:cNvPr name="Freeform 7" id="7"/>
          <p:cNvSpPr/>
          <p:nvPr/>
        </p:nvSpPr>
        <p:spPr>
          <a:xfrm flipH="false" flipV="false" rot="0">
            <a:off x="9753181" y="1977707"/>
            <a:ext cx="5907146" cy="6218048"/>
          </a:xfrm>
          <a:custGeom>
            <a:avLst/>
            <a:gdLst/>
            <a:ahLst/>
            <a:cxnLst/>
            <a:rect r="r" b="b" t="t" l="l"/>
            <a:pathLst>
              <a:path h="6218048" w="5907146">
                <a:moveTo>
                  <a:pt x="0" y="0"/>
                </a:moveTo>
                <a:lnTo>
                  <a:pt x="5907146" y="0"/>
                </a:lnTo>
                <a:lnTo>
                  <a:pt x="5907146" y="6218049"/>
                </a:lnTo>
                <a:lnTo>
                  <a:pt x="0" y="6218049"/>
                </a:lnTo>
                <a:lnTo>
                  <a:pt x="0" y="0"/>
                </a:lnTo>
                <a:close/>
              </a:path>
            </a:pathLst>
          </a:custGeom>
          <a:blipFill>
            <a:blip r:embed="rId4"/>
            <a:stretch>
              <a:fillRect l="0" t="0" r="0" b="0"/>
            </a:stretch>
          </a:blipFill>
        </p:spPr>
      </p:sp>
      <p:grpSp>
        <p:nvGrpSpPr>
          <p:cNvPr name="Group 8" id="8"/>
          <p:cNvGrpSpPr/>
          <p:nvPr/>
        </p:nvGrpSpPr>
        <p:grpSpPr>
          <a:xfrm rot="0">
            <a:off x="10231323" y="7295206"/>
            <a:ext cx="1535371" cy="583438"/>
            <a:chOff x="0" y="0"/>
            <a:chExt cx="404378" cy="153663"/>
          </a:xfrm>
        </p:grpSpPr>
        <p:sp>
          <p:nvSpPr>
            <p:cNvPr name="Freeform 9" id="9"/>
            <p:cNvSpPr/>
            <p:nvPr/>
          </p:nvSpPr>
          <p:spPr>
            <a:xfrm flipH="false" flipV="false" rot="0">
              <a:off x="0" y="0"/>
              <a:ext cx="404378" cy="153663"/>
            </a:xfrm>
            <a:custGeom>
              <a:avLst/>
              <a:gdLst/>
              <a:ahLst/>
              <a:cxnLst/>
              <a:rect r="r" b="b" t="t" l="l"/>
              <a:pathLst>
                <a:path h="153663" w="404378">
                  <a:moveTo>
                    <a:pt x="50424" y="0"/>
                  </a:moveTo>
                  <a:lnTo>
                    <a:pt x="353954" y="0"/>
                  </a:lnTo>
                  <a:cubicBezTo>
                    <a:pt x="381802" y="0"/>
                    <a:pt x="404378" y="22575"/>
                    <a:pt x="404378" y="50424"/>
                  </a:cubicBezTo>
                  <a:lnTo>
                    <a:pt x="404378" y="103239"/>
                  </a:lnTo>
                  <a:cubicBezTo>
                    <a:pt x="404378" y="131087"/>
                    <a:pt x="381802" y="153663"/>
                    <a:pt x="353954" y="153663"/>
                  </a:cubicBezTo>
                  <a:lnTo>
                    <a:pt x="50424" y="153663"/>
                  </a:lnTo>
                  <a:cubicBezTo>
                    <a:pt x="22575" y="153663"/>
                    <a:pt x="0" y="131087"/>
                    <a:pt x="0" y="103239"/>
                  </a:cubicBezTo>
                  <a:lnTo>
                    <a:pt x="0" y="50424"/>
                  </a:lnTo>
                  <a:cubicBezTo>
                    <a:pt x="0" y="22575"/>
                    <a:pt x="22575" y="0"/>
                    <a:pt x="50424" y="0"/>
                  </a:cubicBezTo>
                  <a:close/>
                </a:path>
              </a:pathLst>
            </a:custGeom>
            <a:solidFill>
              <a:srgbClr val="000000">
                <a:alpha val="0"/>
              </a:srgbClr>
            </a:solidFill>
            <a:ln w="47625" cap="sq">
              <a:solidFill>
                <a:srgbClr val="FF5757"/>
              </a:solidFill>
              <a:prstDash val="solid"/>
              <a:miter/>
            </a:ln>
          </p:spPr>
        </p:sp>
        <p:sp>
          <p:nvSpPr>
            <p:cNvPr name="TextBox 10" id="10"/>
            <p:cNvSpPr txBox="true"/>
            <p:nvPr/>
          </p:nvSpPr>
          <p:spPr>
            <a:xfrm>
              <a:off x="0" y="-38100"/>
              <a:ext cx="404378" cy="19176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641735" y="7276156"/>
            <a:ext cx="1535371" cy="583438"/>
            <a:chOff x="0" y="0"/>
            <a:chExt cx="404378" cy="153663"/>
          </a:xfrm>
        </p:grpSpPr>
        <p:sp>
          <p:nvSpPr>
            <p:cNvPr name="Freeform 12" id="12"/>
            <p:cNvSpPr/>
            <p:nvPr/>
          </p:nvSpPr>
          <p:spPr>
            <a:xfrm flipH="false" flipV="false" rot="0">
              <a:off x="0" y="0"/>
              <a:ext cx="404378" cy="153663"/>
            </a:xfrm>
            <a:custGeom>
              <a:avLst/>
              <a:gdLst/>
              <a:ahLst/>
              <a:cxnLst/>
              <a:rect r="r" b="b" t="t" l="l"/>
              <a:pathLst>
                <a:path h="153663" w="404378">
                  <a:moveTo>
                    <a:pt x="50424" y="0"/>
                  </a:moveTo>
                  <a:lnTo>
                    <a:pt x="353954" y="0"/>
                  </a:lnTo>
                  <a:cubicBezTo>
                    <a:pt x="381802" y="0"/>
                    <a:pt x="404378" y="22575"/>
                    <a:pt x="404378" y="50424"/>
                  </a:cubicBezTo>
                  <a:lnTo>
                    <a:pt x="404378" y="103239"/>
                  </a:lnTo>
                  <a:cubicBezTo>
                    <a:pt x="404378" y="131087"/>
                    <a:pt x="381802" y="153663"/>
                    <a:pt x="353954" y="153663"/>
                  </a:cubicBezTo>
                  <a:lnTo>
                    <a:pt x="50424" y="153663"/>
                  </a:lnTo>
                  <a:cubicBezTo>
                    <a:pt x="22575" y="153663"/>
                    <a:pt x="0" y="131087"/>
                    <a:pt x="0" y="103239"/>
                  </a:cubicBezTo>
                  <a:lnTo>
                    <a:pt x="0" y="50424"/>
                  </a:lnTo>
                  <a:cubicBezTo>
                    <a:pt x="0" y="22575"/>
                    <a:pt x="22575" y="0"/>
                    <a:pt x="50424" y="0"/>
                  </a:cubicBezTo>
                  <a:close/>
                </a:path>
              </a:pathLst>
            </a:custGeom>
            <a:solidFill>
              <a:srgbClr val="000000">
                <a:alpha val="0"/>
              </a:srgbClr>
            </a:solidFill>
            <a:ln w="47625" cap="sq">
              <a:solidFill>
                <a:srgbClr val="FF5757"/>
              </a:solidFill>
              <a:prstDash val="solid"/>
              <a:miter/>
            </a:ln>
          </p:spPr>
        </p:sp>
        <p:sp>
          <p:nvSpPr>
            <p:cNvPr name="TextBox 13" id="13"/>
            <p:cNvSpPr txBox="true"/>
            <p:nvPr/>
          </p:nvSpPr>
          <p:spPr>
            <a:xfrm>
              <a:off x="0" y="-38100"/>
              <a:ext cx="404378" cy="19176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Retracting Votes</a:t>
            </a:r>
          </a:p>
        </p:txBody>
      </p:sp>
      <p:sp>
        <p:nvSpPr>
          <p:cNvPr name="Freeform 7" id="7"/>
          <p:cNvSpPr/>
          <p:nvPr/>
        </p:nvSpPr>
        <p:spPr>
          <a:xfrm flipH="false" flipV="false" rot="0">
            <a:off x="8329829" y="2758021"/>
            <a:ext cx="8649062" cy="5264080"/>
          </a:xfrm>
          <a:custGeom>
            <a:avLst/>
            <a:gdLst/>
            <a:ahLst/>
            <a:cxnLst/>
            <a:rect r="r" b="b" t="t" l="l"/>
            <a:pathLst>
              <a:path h="5264080" w="8649062">
                <a:moveTo>
                  <a:pt x="0" y="0"/>
                </a:moveTo>
                <a:lnTo>
                  <a:pt x="8649062" y="0"/>
                </a:lnTo>
                <a:lnTo>
                  <a:pt x="8649062" y="5264080"/>
                </a:lnTo>
                <a:lnTo>
                  <a:pt x="0" y="5264080"/>
                </a:lnTo>
                <a:lnTo>
                  <a:pt x="0" y="0"/>
                </a:lnTo>
                <a:close/>
              </a:path>
            </a:pathLst>
          </a:custGeom>
          <a:blipFill>
            <a:blip r:embed="rId3"/>
            <a:stretch>
              <a:fillRect l="-760" t="0" r="0" b="-10197"/>
            </a:stretch>
          </a:blipFill>
        </p:spPr>
      </p:sp>
      <p:sp>
        <p:nvSpPr>
          <p:cNvPr name="AutoShape 8" id="8"/>
          <p:cNvSpPr/>
          <p:nvPr/>
        </p:nvSpPr>
        <p:spPr>
          <a:xfrm>
            <a:off x="4212422" y="5558936"/>
            <a:ext cx="0" cy="557672"/>
          </a:xfrm>
          <a:prstGeom prst="line">
            <a:avLst/>
          </a:prstGeom>
          <a:ln cap="flat" w="85725">
            <a:solidFill>
              <a:srgbClr val="F5F5F5"/>
            </a:solidFill>
            <a:prstDash val="solid"/>
            <a:headEnd type="none" len="sm" w="sm"/>
            <a:tailEnd type="arrow" len="sm" w="med"/>
          </a:ln>
        </p:spPr>
      </p:sp>
      <p:grpSp>
        <p:nvGrpSpPr>
          <p:cNvPr name="Group 9" id="9"/>
          <p:cNvGrpSpPr/>
          <p:nvPr/>
        </p:nvGrpSpPr>
        <p:grpSpPr>
          <a:xfrm rot="0">
            <a:off x="1842871" y="2758021"/>
            <a:ext cx="4739102" cy="1121621"/>
            <a:chOff x="0" y="0"/>
            <a:chExt cx="1170633" cy="277058"/>
          </a:xfrm>
        </p:grpSpPr>
        <p:sp>
          <p:nvSpPr>
            <p:cNvPr name="Freeform 10" id="10"/>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52BFAA"/>
            </a:solidFill>
            <a:ln w="57150" cap="sq">
              <a:solidFill>
                <a:srgbClr val="77C4B5"/>
              </a:solidFill>
              <a:prstDash val="solid"/>
              <a:miter/>
            </a:ln>
          </p:spPr>
        </p:sp>
        <p:sp>
          <p:nvSpPr>
            <p:cNvPr name="TextBox 11" id="11"/>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Retract Vote</a:t>
              </a:r>
            </a:p>
          </p:txBody>
        </p:sp>
      </p:grpSp>
      <p:grpSp>
        <p:nvGrpSpPr>
          <p:cNvPr name="Group 12" id="12"/>
          <p:cNvGrpSpPr/>
          <p:nvPr/>
        </p:nvGrpSpPr>
        <p:grpSpPr>
          <a:xfrm rot="0">
            <a:off x="1842871" y="4437315"/>
            <a:ext cx="4739102" cy="1121621"/>
            <a:chOff x="0" y="0"/>
            <a:chExt cx="1170633" cy="277058"/>
          </a:xfrm>
        </p:grpSpPr>
        <p:sp>
          <p:nvSpPr>
            <p:cNvPr name="Freeform 13" id="13"/>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14" id="14"/>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Verify voter</a:t>
              </a:r>
            </a:p>
          </p:txBody>
        </p:sp>
      </p:grpSp>
      <p:grpSp>
        <p:nvGrpSpPr>
          <p:cNvPr name="Group 15" id="15"/>
          <p:cNvGrpSpPr/>
          <p:nvPr/>
        </p:nvGrpSpPr>
        <p:grpSpPr>
          <a:xfrm rot="0">
            <a:off x="1842871" y="6116608"/>
            <a:ext cx="4739102" cy="1121621"/>
            <a:chOff x="0" y="0"/>
            <a:chExt cx="1170633" cy="277058"/>
          </a:xfrm>
        </p:grpSpPr>
        <p:sp>
          <p:nvSpPr>
            <p:cNvPr name="Freeform 16" id="16"/>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17" id="17"/>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70404"/>
                  </a:solidFill>
                  <a:latin typeface="Canva Sans Bold"/>
                  <a:ea typeface="Canva Sans Bold"/>
                  <a:cs typeface="Canva Sans Bold"/>
                  <a:sym typeface="Canva Sans Bold"/>
                </a:rPr>
                <a:t>Check eligibility</a:t>
              </a:r>
            </a:p>
          </p:txBody>
        </p:sp>
      </p:grpSp>
      <p:sp>
        <p:nvSpPr>
          <p:cNvPr name="AutoShape 18" id="18"/>
          <p:cNvSpPr/>
          <p:nvPr/>
        </p:nvSpPr>
        <p:spPr>
          <a:xfrm>
            <a:off x="4212422" y="3879642"/>
            <a:ext cx="0" cy="557672"/>
          </a:xfrm>
          <a:prstGeom prst="line">
            <a:avLst/>
          </a:prstGeom>
          <a:ln cap="flat" w="85725">
            <a:solidFill>
              <a:srgbClr val="F5F5F5"/>
            </a:solidFill>
            <a:prstDash val="solid"/>
            <a:headEnd type="none" len="sm" w="sm"/>
            <a:tailEnd type="arrow" len="sm" w="med"/>
          </a:ln>
        </p:spPr>
      </p:sp>
      <p:sp>
        <p:nvSpPr>
          <p:cNvPr name="AutoShape 19" id="19"/>
          <p:cNvSpPr/>
          <p:nvPr/>
        </p:nvSpPr>
        <p:spPr>
          <a:xfrm>
            <a:off x="4212422" y="7238230"/>
            <a:ext cx="0" cy="557672"/>
          </a:xfrm>
          <a:prstGeom prst="line">
            <a:avLst/>
          </a:prstGeom>
          <a:ln cap="flat" w="85725">
            <a:solidFill>
              <a:srgbClr val="F5F5F5"/>
            </a:solidFill>
            <a:prstDash val="solid"/>
            <a:headEnd type="none" len="sm" w="sm"/>
            <a:tailEnd type="arrow" len="sm" w="med"/>
          </a:ln>
        </p:spPr>
      </p:sp>
      <p:grpSp>
        <p:nvGrpSpPr>
          <p:cNvPr name="Group 20" id="20"/>
          <p:cNvGrpSpPr/>
          <p:nvPr/>
        </p:nvGrpSpPr>
        <p:grpSpPr>
          <a:xfrm rot="0">
            <a:off x="1842871" y="7795902"/>
            <a:ext cx="4739102" cy="1121621"/>
            <a:chOff x="0" y="0"/>
            <a:chExt cx="1170633" cy="277058"/>
          </a:xfrm>
        </p:grpSpPr>
        <p:sp>
          <p:nvSpPr>
            <p:cNvPr name="Freeform 21" id="21"/>
            <p:cNvSpPr/>
            <p:nvPr/>
          </p:nvSpPr>
          <p:spPr>
            <a:xfrm flipH="false" flipV="false" rot="0">
              <a:off x="0" y="0"/>
              <a:ext cx="1170633" cy="277058"/>
            </a:xfrm>
            <a:custGeom>
              <a:avLst/>
              <a:gdLst/>
              <a:ahLst/>
              <a:cxnLst/>
              <a:rect r="r" b="b" t="t" l="l"/>
              <a:pathLst>
                <a:path h="277058" w="1170633">
                  <a:moveTo>
                    <a:pt x="32673" y="0"/>
                  </a:moveTo>
                  <a:lnTo>
                    <a:pt x="1137960" y="0"/>
                  </a:lnTo>
                  <a:cubicBezTo>
                    <a:pt x="1146626" y="0"/>
                    <a:pt x="1154936" y="3442"/>
                    <a:pt x="1161063" y="9570"/>
                  </a:cubicBezTo>
                  <a:cubicBezTo>
                    <a:pt x="1167191" y="15697"/>
                    <a:pt x="1170633" y="24007"/>
                    <a:pt x="1170633" y="32673"/>
                  </a:cubicBezTo>
                  <a:lnTo>
                    <a:pt x="1170633" y="244386"/>
                  </a:lnTo>
                  <a:cubicBezTo>
                    <a:pt x="1170633" y="253051"/>
                    <a:pt x="1167191" y="261361"/>
                    <a:pt x="1161063" y="267489"/>
                  </a:cubicBezTo>
                  <a:cubicBezTo>
                    <a:pt x="1154936" y="273616"/>
                    <a:pt x="1146626" y="277058"/>
                    <a:pt x="1137960" y="277058"/>
                  </a:cubicBezTo>
                  <a:lnTo>
                    <a:pt x="32673" y="277058"/>
                  </a:lnTo>
                  <a:cubicBezTo>
                    <a:pt x="24007" y="277058"/>
                    <a:pt x="15697" y="273616"/>
                    <a:pt x="9570" y="267489"/>
                  </a:cubicBezTo>
                  <a:cubicBezTo>
                    <a:pt x="3442" y="261361"/>
                    <a:pt x="0" y="253051"/>
                    <a:pt x="0" y="244386"/>
                  </a:cubicBezTo>
                  <a:lnTo>
                    <a:pt x="0" y="32673"/>
                  </a:lnTo>
                  <a:cubicBezTo>
                    <a:pt x="0" y="24007"/>
                    <a:pt x="3442" y="15697"/>
                    <a:pt x="9570" y="9570"/>
                  </a:cubicBezTo>
                  <a:cubicBezTo>
                    <a:pt x="15697" y="3442"/>
                    <a:pt x="24007" y="0"/>
                    <a:pt x="32673" y="0"/>
                  </a:cubicBezTo>
                  <a:close/>
                </a:path>
              </a:pathLst>
            </a:custGeom>
            <a:solidFill>
              <a:srgbClr val="F5F5F5"/>
            </a:solidFill>
            <a:ln w="57150" cap="sq">
              <a:solidFill>
                <a:srgbClr val="77C4B5"/>
              </a:solidFill>
              <a:prstDash val="solid"/>
              <a:miter/>
            </a:ln>
          </p:spPr>
        </p:sp>
        <p:sp>
          <p:nvSpPr>
            <p:cNvPr name="TextBox 22" id="22"/>
            <p:cNvSpPr txBox="true"/>
            <p:nvPr/>
          </p:nvSpPr>
          <p:spPr>
            <a:xfrm>
              <a:off x="0" y="-47625"/>
              <a:ext cx="1170633" cy="324683"/>
            </a:xfrm>
            <a:prstGeom prst="rect">
              <a:avLst/>
            </a:prstGeom>
          </p:spPr>
          <p:txBody>
            <a:bodyPr anchor="ctr" rtlCol="false" tIns="50800" lIns="50800" bIns="50800" rIns="50800"/>
            <a:lstStyle/>
            <a:p>
              <a:pPr algn="ctr">
                <a:lnSpc>
                  <a:spcPts val="3499"/>
                </a:lnSpc>
              </a:pPr>
              <a:r>
                <a:rPr lang="en-US" b="true" sz="2499">
                  <a:solidFill>
                    <a:srgbClr val="070404"/>
                  </a:solidFill>
                  <a:latin typeface="Canva Sans Bold"/>
                  <a:ea typeface="Canva Sans Bold"/>
                  <a:cs typeface="Canva Sans Bold"/>
                  <a:sym typeface="Canva Sans Bold"/>
                </a:rPr>
                <a:t>Remove vote</a:t>
              </a:r>
            </a:p>
          </p:txBody>
        </p:sp>
      </p:gr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243128" y="2119819"/>
            <a:ext cx="6475915" cy="6047361"/>
          </a:xfrm>
          <a:custGeom>
            <a:avLst/>
            <a:gdLst/>
            <a:ahLst/>
            <a:cxnLst/>
            <a:rect r="r" b="b" t="t" l="l"/>
            <a:pathLst>
              <a:path h="6047361" w="6475915">
                <a:moveTo>
                  <a:pt x="0" y="0"/>
                </a:moveTo>
                <a:lnTo>
                  <a:pt x="6475915" y="0"/>
                </a:lnTo>
                <a:lnTo>
                  <a:pt x="6475915" y="6047362"/>
                </a:lnTo>
                <a:lnTo>
                  <a:pt x="0" y="6047362"/>
                </a:lnTo>
                <a:lnTo>
                  <a:pt x="0" y="0"/>
                </a:lnTo>
                <a:close/>
              </a:path>
            </a:pathLst>
          </a:custGeom>
          <a:blipFill>
            <a:blip r:embed="rId3"/>
            <a:stretch>
              <a:fillRect l="0" t="0" r="0" b="0"/>
            </a:stretch>
          </a:blipFill>
        </p:spPr>
      </p:sp>
      <p:sp>
        <p:nvSpPr>
          <p:cNvPr name="Freeform 7" id="7"/>
          <p:cNvSpPr/>
          <p:nvPr/>
        </p:nvSpPr>
        <p:spPr>
          <a:xfrm flipH="false" flipV="false" rot="0">
            <a:off x="9826401" y="2119819"/>
            <a:ext cx="6475915" cy="6047361"/>
          </a:xfrm>
          <a:custGeom>
            <a:avLst/>
            <a:gdLst/>
            <a:ahLst/>
            <a:cxnLst/>
            <a:rect r="r" b="b" t="t" l="l"/>
            <a:pathLst>
              <a:path h="6047361" w="6475915">
                <a:moveTo>
                  <a:pt x="0" y="0"/>
                </a:moveTo>
                <a:lnTo>
                  <a:pt x="6475915" y="0"/>
                </a:lnTo>
                <a:lnTo>
                  <a:pt x="6475915" y="6047362"/>
                </a:lnTo>
                <a:lnTo>
                  <a:pt x="0" y="6047362"/>
                </a:lnTo>
                <a:lnTo>
                  <a:pt x="0" y="0"/>
                </a:lnTo>
                <a:close/>
              </a:path>
            </a:pathLst>
          </a:custGeom>
          <a:blipFill>
            <a:blip r:embed="rId4"/>
            <a:stretch>
              <a:fillRect l="0" t="0" r="0" b="0"/>
            </a:stretch>
          </a:blipFill>
        </p:spPr>
      </p:sp>
      <p:grpSp>
        <p:nvGrpSpPr>
          <p:cNvPr name="Group 8" id="8"/>
          <p:cNvGrpSpPr/>
          <p:nvPr/>
        </p:nvGrpSpPr>
        <p:grpSpPr>
          <a:xfrm rot="0">
            <a:off x="2636802" y="7253074"/>
            <a:ext cx="1535371" cy="583438"/>
            <a:chOff x="0" y="0"/>
            <a:chExt cx="404378" cy="153663"/>
          </a:xfrm>
        </p:grpSpPr>
        <p:sp>
          <p:nvSpPr>
            <p:cNvPr name="Freeform 9" id="9"/>
            <p:cNvSpPr/>
            <p:nvPr/>
          </p:nvSpPr>
          <p:spPr>
            <a:xfrm flipH="false" flipV="false" rot="0">
              <a:off x="0" y="0"/>
              <a:ext cx="404378" cy="153663"/>
            </a:xfrm>
            <a:custGeom>
              <a:avLst/>
              <a:gdLst/>
              <a:ahLst/>
              <a:cxnLst/>
              <a:rect r="r" b="b" t="t" l="l"/>
              <a:pathLst>
                <a:path h="153663" w="404378">
                  <a:moveTo>
                    <a:pt x="50424" y="0"/>
                  </a:moveTo>
                  <a:lnTo>
                    <a:pt x="353954" y="0"/>
                  </a:lnTo>
                  <a:cubicBezTo>
                    <a:pt x="381802" y="0"/>
                    <a:pt x="404378" y="22575"/>
                    <a:pt x="404378" y="50424"/>
                  </a:cubicBezTo>
                  <a:lnTo>
                    <a:pt x="404378" y="103239"/>
                  </a:lnTo>
                  <a:cubicBezTo>
                    <a:pt x="404378" y="131087"/>
                    <a:pt x="381802" y="153663"/>
                    <a:pt x="353954" y="153663"/>
                  </a:cubicBezTo>
                  <a:lnTo>
                    <a:pt x="50424" y="153663"/>
                  </a:lnTo>
                  <a:cubicBezTo>
                    <a:pt x="22575" y="153663"/>
                    <a:pt x="0" y="131087"/>
                    <a:pt x="0" y="103239"/>
                  </a:cubicBezTo>
                  <a:lnTo>
                    <a:pt x="0" y="50424"/>
                  </a:lnTo>
                  <a:cubicBezTo>
                    <a:pt x="0" y="22575"/>
                    <a:pt x="22575" y="0"/>
                    <a:pt x="50424" y="0"/>
                  </a:cubicBezTo>
                  <a:close/>
                </a:path>
              </a:pathLst>
            </a:custGeom>
            <a:solidFill>
              <a:srgbClr val="000000">
                <a:alpha val="0"/>
              </a:srgbClr>
            </a:solidFill>
            <a:ln w="47625" cap="sq">
              <a:solidFill>
                <a:srgbClr val="FF5757"/>
              </a:solidFill>
              <a:prstDash val="solid"/>
              <a:miter/>
            </a:ln>
          </p:spPr>
        </p:sp>
        <p:sp>
          <p:nvSpPr>
            <p:cNvPr name="TextBox 10" id="10"/>
            <p:cNvSpPr txBox="true"/>
            <p:nvPr/>
          </p:nvSpPr>
          <p:spPr>
            <a:xfrm>
              <a:off x="0" y="-38100"/>
              <a:ext cx="404378" cy="19176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31323" y="7295206"/>
            <a:ext cx="1535371" cy="583438"/>
            <a:chOff x="0" y="0"/>
            <a:chExt cx="404378" cy="153663"/>
          </a:xfrm>
        </p:grpSpPr>
        <p:sp>
          <p:nvSpPr>
            <p:cNvPr name="Freeform 12" id="12"/>
            <p:cNvSpPr/>
            <p:nvPr/>
          </p:nvSpPr>
          <p:spPr>
            <a:xfrm flipH="false" flipV="false" rot="0">
              <a:off x="0" y="0"/>
              <a:ext cx="404378" cy="153663"/>
            </a:xfrm>
            <a:custGeom>
              <a:avLst/>
              <a:gdLst/>
              <a:ahLst/>
              <a:cxnLst/>
              <a:rect r="r" b="b" t="t" l="l"/>
              <a:pathLst>
                <a:path h="153663" w="404378">
                  <a:moveTo>
                    <a:pt x="50424" y="0"/>
                  </a:moveTo>
                  <a:lnTo>
                    <a:pt x="353954" y="0"/>
                  </a:lnTo>
                  <a:cubicBezTo>
                    <a:pt x="381802" y="0"/>
                    <a:pt x="404378" y="22575"/>
                    <a:pt x="404378" y="50424"/>
                  </a:cubicBezTo>
                  <a:lnTo>
                    <a:pt x="404378" y="103239"/>
                  </a:lnTo>
                  <a:cubicBezTo>
                    <a:pt x="404378" y="131087"/>
                    <a:pt x="381802" y="153663"/>
                    <a:pt x="353954" y="153663"/>
                  </a:cubicBezTo>
                  <a:lnTo>
                    <a:pt x="50424" y="153663"/>
                  </a:lnTo>
                  <a:cubicBezTo>
                    <a:pt x="22575" y="153663"/>
                    <a:pt x="0" y="131087"/>
                    <a:pt x="0" y="103239"/>
                  </a:cubicBezTo>
                  <a:lnTo>
                    <a:pt x="0" y="50424"/>
                  </a:lnTo>
                  <a:cubicBezTo>
                    <a:pt x="0" y="22575"/>
                    <a:pt x="22575" y="0"/>
                    <a:pt x="50424" y="0"/>
                  </a:cubicBezTo>
                  <a:close/>
                </a:path>
              </a:pathLst>
            </a:custGeom>
            <a:solidFill>
              <a:srgbClr val="000000">
                <a:alpha val="0"/>
              </a:srgbClr>
            </a:solidFill>
            <a:ln w="47625" cap="sq">
              <a:solidFill>
                <a:srgbClr val="FF5757"/>
              </a:solidFill>
              <a:prstDash val="solid"/>
              <a:miter/>
            </a:ln>
          </p:spPr>
        </p:sp>
        <p:sp>
          <p:nvSpPr>
            <p:cNvPr name="TextBox 13" id="13"/>
            <p:cNvSpPr txBox="true"/>
            <p:nvPr/>
          </p:nvSpPr>
          <p:spPr>
            <a:xfrm>
              <a:off x="0" y="-38100"/>
              <a:ext cx="404378" cy="19176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03</a:t>
              </a:r>
            </a:p>
          </p:txBody>
        </p:sp>
      </p:grpSp>
      <p:sp>
        <p:nvSpPr>
          <p:cNvPr name="TextBox 7" id="7"/>
          <p:cNvSpPr txBox="true"/>
          <p:nvPr/>
        </p:nvSpPr>
        <p:spPr>
          <a:xfrm rot="0">
            <a:off x="1304118" y="4468767"/>
            <a:ext cx="8435223" cy="15716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OBJECTIVES</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84022" y="381395"/>
            <a:ext cx="17919957" cy="9524209"/>
            <a:chOff x="0" y="0"/>
            <a:chExt cx="4719659" cy="2508434"/>
          </a:xfrm>
        </p:grpSpPr>
        <p:sp>
          <p:nvSpPr>
            <p:cNvPr name="Freeform 4" id="4"/>
            <p:cNvSpPr/>
            <p:nvPr/>
          </p:nvSpPr>
          <p:spPr>
            <a:xfrm flipH="false" flipV="false" rot="0">
              <a:off x="0" y="0"/>
              <a:ext cx="4719659" cy="2508434"/>
            </a:xfrm>
            <a:custGeom>
              <a:avLst/>
              <a:gdLst/>
              <a:ahLst/>
              <a:cxnLst/>
              <a:rect r="r" b="b" t="t" l="l"/>
              <a:pathLst>
                <a:path h="2508434" w="4719659">
                  <a:moveTo>
                    <a:pt x="9505" y="0"/>
                  </a:moveTo>
                  <a:lnTo>
                    <a:pt x="4710155" y="0"/>
                  </a:lnTo>
                  <a:cubicBezTo>
                    <a:pt x="4715404" y="0"/>
                    <a:pt x="4719659" y="4255"/>
                    <a:pt x="4719659" y="9505"/>
                  </a:cubicBezTo>
                  <a:lnTo>
                    <a:pt x="4719659" y="2498929"/>
                  </a:lnTo>
                  <a:cubicBezTo>
                    <a:pt x="4719659" y="2501450"/>
                    <a:pt x="4718658" y="2503868"/>
                    <a:pt x="4716875" y="2505650"/>
                  </a:cubicBezTo>
                  <a:cubicBezTo>
                    <a:pt x="4715093" y="2507432"/>
                    <a:pt x="4712676" y="2508434"/>
                    <a:pt x="4710155" y="2508434"/>
                  </a:cubicBezTo>
                  <a:lnTo>
                    <a:pt x="9505" y="2508434"/>
                  </a:lnTo>
                  <a:cubicBezTo>
                    <a:pt x="6984" y="2508434"/>
                    <a:pt x="4566" y="2507432"/>
                    <a:pt x="2784" y="2505650"/>
                  </a:cubicBezTo>
                  <a:cubicBezTo>
                    <a:pt x="1001" y="2503868"/>
                    <a:pt x="0" y="2501450"/>
                    <a:pt x="0" y="2498929"/>
                  </a:cubicBezTo>
                  <a:lnTo>
                    <a:pt x="0" y="9505"/>
                  </a:lnTo>
                  <a:cubicBezTo>
                    <a:pt x="0" y="6984"/>
                    <a:pt x="1001" y="4566"/>
                    <a:pt x="2784" y="2784"/>
                  </a:cubicBezTo>
                  <a:cubicBezTo>
                    <a:pt x="4566" y="1001"/>
                    <a:pt x="6984" y="0"/>
                    <a:pt x="9505" y="0"/>
                  </a:cubicBezTo>
                  <a:close/>
                </a:path>
              </a:pathLst>
            </a:custGeom>
            <a:solidFill>
              <a:srgbClr val="155C94"/>
            </a:solidFill>
          </p:spPr>
        </p:sp>
        <p:sp>
          <p:nvSpPr>
            <p:cNvPr name="TextBox 5" id="5"/>
            <p:cNvSpPr txBox="true"/>
            <p:nvPr/>
          </p:nvSpPr>
          <p:spPr>
            <a:xfrm>
              <a:off x="0" y="-38100"/>
              <a:ext cx="4719659" cy="254653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3349149"/>
            <a:ext cx="16230600" cy="1856982"/>
            <a:chOff x="0" y="0"/>
            <a:chExt cx="21640800" cy="2475976"/>
          </a:xfrm>
        </p:grpSpPr>
        <p:sp>
          <p:nvSpPr>
            <p:cNvPr name="Freeform 7" id="7"/>
            <p:cNvSpPr/>
            <p:nvPr/>
          </p:nvSpPr>
          <p:spPr>
            <a:xfrm flipH="false" flipV="false" rot="0">
              <a:off x="0" y="1133841"/>
              <a:ext cx="21640800" cy="1342135"/>
            </a:xfrm>
            <a:custGeom>
              <a:avLst/>
              <a:gdLst/>
              <a:ahLst/>
              <a:cxnLst/>
              <a:rect r="r" b="b" t="t" l="l"/>
              <a:pathLst>
                <a:path h="1342135" w="21640800">
                  <a:moveTo>
                    <a:pt x="0" y="0"/>
                  </a:moveTo>
                  <a:lnTo>
                    <a:pt x="21640800" y="0"/>
                  </a:lnTo>
                  <a:lnTo>
                    <a:pt x="21640800" y="1342135"/>
                  </a:lnTo>
                  <a:lnTo>
                    <a:pt x="0" y="1342135"/>
                  </a:lnTo>
                  <a:lnTo>
                    <a:pt x="0" y="0"/>
                  </a:lnTo>
                  <a:close/>
                </a:path>
              </a:pathLst>
            </a:custGeom>
            <a:blipFill>
              <a:blip r:embed="rId3"/>
              <a:stretch>
                <a:fillRect l="-30565" t="0" r="0" b="0"/>
              </a:stretch>
            </a:blipFill>
          </p:spPr>
        </p:sp>
        <p:sp>
          <p:nvSpPr>
            <p:cNvPr name="TextBox 8" id="8"/>
            <p:cNvSpPr txBox="true"/>
            <p:nvPr/>
          </p:nvSpPr>
          <p:spPr>
            <a:xfrm rot="0">
              <a:off x="9582845" y="-76200"/>
              <a:ext cx="2475111" cy="946235"/>
            </a:xfrm>
            <a:prstGeom prst="rect">
              <a:avLst/>
            </a:prstGeom>
          </p:spPr>
          <p:txBody>
            <a:bodyPr anchor="t" rtlCol="false" tIns="0" lIns="0" bIns="0" rIns="0">
              <a:spAutoFit/>
            </a:bodyPr>
            <a:lstStyle/>
            <a:p>
              <a:pPr algn="ctr">
                <a:lnSpc>
                  <a:spcPts val="6034"/>
                </a:lnSpc>
              </a:pPr>
              <a:r>
                <a:rPr lang="en-US" sz="4310" b="true">
                  <a:solidFill>
                    <a:srgbClr val="F5F5F5"/>
                  </a:solidFill>
                  <a:latin typeface="Canva Sans Bold"/>
                  <a:ea typeface="Canva Sans Bold"/>
                  <a:cs typeface="Canva Sans Bold"/>
                  <a:sym typeface="Canva Sans Bold"/>
                </a:rPr>
                <a:t>zkSync</a:t>
              </a:r>
            </a:p>
          </p:txBody>
        </p:sp>
      </p:grpSp>
      <p:grpSp>
        <p:nvGrpSpPr>
          <p:cNvPr name="Group 9" id="9"/>
          <p:cNvGrpSpPr/>
          <p:nvPr/>
        </p:nvGrpSpPr>
        <p:grpSpPr>
          <a:xfrm rot="0">
            <a:off x="1028700" y="5915719"/>
            <a:ext cx="16230600" cy="1757525"/>
            <a:chOff x="0" y="0"/>
            <a:chExt cx="21640800" cy="2343366"/>
          </a:xfrm>
        </p:grpSpPr>
        <p:sp>
          <p:nvSpPr>
            <p:cNvPr name="Freeform 10" id="10"/>
            <p:cNvSpPr/>
            <p:nvPr/>
          </p:nvSpPr>
          <p:spPr>
            <a:xfrm flipH="false" flipV="false" rot="0">
              <a:off x="0" y="1140940"/>
              <a:ext cx="21640800" cy="1202426"/>
            </a:xfrm>
            <a:custGeom>
              <a:avLst/>
              <a:gdLst/>
              <a:ahLst/>
              <a:cxnLst/>
              <a:rect r="r" b="b" t="t" l="l"/>
              <a:pathLst>
                <a:path h="1202426" w="21640800">
                  <a:moveTo>
                    <a:pt x="0" y="0"/>
                  </a:moveTo>
                  <a:lnTo>
                    <a:pt x="21640800" y="0"/>
                  </a:lnTo>
                  <a:lnTo>
                    <a:pt x="21640800" y="1202426"/>
                  </a:lnTo>
                  <a:lnTo>
                    <a:pt x="0" y="1202426"/>
                  </a:lnTo>
                  <a:lnTo>
                    <a:pt x="0" y="0"/>
                  </a:lnTo>
                  <a:close/>
                </a:path>
              </a:pathLst>
            </a:custGeom>
            <a:blipFill>
              <a:blip r:embed="rId4"/>
              <a:stretch>
                <a:fillRect l="-70707" t="0" r="-255" b="0"/>
              </a:stretch>
            </a:blipFill>
          </p:spPr>
        </p:sp>
        <p:sp>
          <p:nvSpPr>
            <p:cNvPr name="TextBox 11" id="11"/>
            <p:cNvSpPr txBox="true"/>
            <p:nvPr/>
          </p:nvSpPr>
          <p:spPr>
            <a:xfrm rot="0">
              <a:off x="8583014" y="-76200"/>
              <a:ext cx="4474772" cy="950440"/>
            </a:xfrm>
            <a:prstGeom prst="rect">
              <a:avLst/>
            </a:prstGeom>
          </p:spPr>
          <p:txBody>
            <a:bodyPr anchor="t" rtlCol="false" tIns="0" lIns="0" bIns="0" rIns="0">
              <a:spAutoFit/>
            </a:bodyPr>
            <a:lstStyle/>
            <a:p>
              <a:pPr algn="ctr">
                <a:lnSpc>
                  <a:spcPts val="6028"/>
                </a:lnSpc>
              </a:pPr>
              <a:r>
                <a:rPr lang="en-US" sz="4305" b="true">
                  <a:solidFill>
                    <a:srgbClr val="F5F5F5"/>
                  </a:solidFill>
                  <a:latin typeface="Canva Sans Bold"/>
                  <a:ea typeface="Canva Sans Bold"/>
                  <a:cs typeface="Canva Sans Bold"/>
                  <a:sym typeface="Canva Sans Bold"/>
                </a:rPr>
                <a:t>Ethereum L1</a:t>
              </a:r>
            </a:p>
          </p:txBody>
        </p:sp>
      </p:grpSp>
      <p:sp>
        <p:nvSpPr>
          <p:cNvPr name="TextBox 12" id="12"/>
          <p:cNvSpPr txBox="true"/>
          <p:nvPr/>
        </p:nvSpPr>
        <p:spPr>
          <a:xfrm rot="0">
            <a:off x="1028700"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Deployment</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84022" y="381395"/>
            <a:ext cx="17919957" cy="9524209"/>
            <a:chOff x="0" y="0"/>
            <a:chExt cx="4719659" cy="2508434"/>
          </a:xfrm>
        </p:grpSpPr>
        <p:sp>
          <p:nvSpPr>
            <p:cNvPr name="Freeform 4" id="4"/>
            <p:cNvSpPr/>
            <p:nvPr/>
          </p:nvSpPr>
          <p:spPr>
            <a:xfrm flipH="false" flipV="false" rot="0">
              <a:off x="0" y="0"/>
              <a:ext cx="4719659" cy="2508434"/>
            </a:xfrm>
            <a:custGeom>
              <a:avLst/>
              <a:gdLst/>
              <a:ahLst/>
              <a:cxnLst/>
              <a:rect r="r" b="b" t="t" l="l"/>
              <a:pathLst>
                <a:path h="2508434" w="4719659">
                  <a:moveTo>
                    <a:pt x="9505" y="0"/>
                  </a:moveTo>
                  <a:lnTo>
                    <a:pt x="4710155" y="0"/>
                  </a:lnTo>
                  <a:cubicBezTo>
                    <a:pt x="4715404" y="0"/>
                    <a:pt x="4719659" y="4255"/>
                    <a:pt x="4719659" y="9505"/>
                  </a:cubicBezTo>
                  <a:lnTo>
                    <a:pt x="4719659" y="2498929"/>
                  </a:lnTo>
                  <a:cubicBezTo>
                    <a:pt x="4719659" y="2501450"/>
                    <a:pt x="4718658" y="2503868"/>
                    <a:pt x="4716875" y="2505650"/>
                  </a:cubicBezTo>
                  <a:cubicBezTo>
                    <a:pt x="4715093" y="2507432"/>
                    <a:pt x="4712676" y="2508434"/>
                    <a:pt x="4710155" y="2508434"/>
                  </a:cubicBezTo>
                  <a:lnTo>
                    <a:pt x="9505" y="2508434"/>
                  </a:lnTo>
                  <a:cubicBezTo>
                    <a:pt x="6984" y="2508434"/>
                    <a:pt x="4566" y="2507432"/>
                    <a:pt x="2784" y="2505650"/>
                  </a:cubicBezTo>
                  <a:cubicBezTo>
                    <a:pt x="1001" y="2503868"/>
                    <a:pt x="0" y="2501450"/>
                    <a:pt x="0" y="2498929"/>
                  </a:cubicBezTo>
                  <a:lnTo>
                    <a:pt x="0" y="9505"/>
                  </a:lnTo>
                  <a:cubicBezTo>
                    <a:pt x="0" y="6984"/>
                    <a:pt x="1001" y="4566"/>
                    <a:pt x="2784" y="2784"/>
                  </a:cubicBezTo>
                  <a:cubicBezTo>
                    <a:pt x="4566" y="1001"/>
                    <a:pt x="6984" y="0"/>
                    <a:pt x="9505" y="0"/>
                  </a:cubicBezTo>
                  <a:close/>
                </a:path>
              </a:pathLst>
            </a:custGeom>
            <a:solidFill>
              <a:srgbClr val="155C94"/>
            </a:solidFill>
          </p:spPr>
        </p:sp>
        <p:sp>
          <p:nvSpPr>
            <p:cNvPr name="TextBox 5" id="5"/>
            <p:cNvSpPr txBox="true"/>
            <p:nvPr/>
          </p:nvSpPr>
          <p:spPr>
            <a:xfrm>
              <a:off x="0" y="-38100"/>
              <a:ext cx="4719659" cy="254653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68802" y="1028700"/>
            <a:ext cx="13923452" cy="4229249"/>
          </a:xfrm>
          <a:custGeom>
            <a:avLst/>
            <a:gdLst/>
            <a:ahLst/>
            <a:cxnLst/>
            <a:rect r="r" b="b" t="t" l="l"/>
            <a:pathLst>
              <a:path h="4229249" w="13923452">
                <a:moveTo>
                  <a:pt x="0" y="0"/>
                </a:moveTo>
                <a:lnTo>
                  <a:pt x="13923452" y="0"/>
                </a:lnTo>
                <a:lnTo>
                  <a:pt x="13923452" y="4229249"/>
                </a:lnTo>
                <a:lnTo>
                  <a:pt x="0" y="4229249"/>
                </a:lnTo>
                <a:lnTo>
                  <a:pt x="0" y="0"/>
                </a:lnTo>
                <a:close/>
              </a:path>
            </a:pathLst>
          </a:custGeom>
          <a:blipFill>
            <a:blip r:embed="rId3"/>
            <a:stretch>
              <a:fillRect l="0" t="0" r="0" b="0"/>
            </a:stretch>
          </a:blipFill>
        </p:spPr>
      </p:sp>
      <p:sp>
        <p:nvSpPr>
          <p:cNvPr name="Freeform 7" id="7"/>
          <p:cNvSpPr/>
          <p:nvPr/>
        </p:nvSpPr>
        <p:spPr>
          <a:xfrm flipH="false" flipV="false" rot="0">
            <a:off x="868802" y="5627645"/>
            <a:ext cx="13923452" cy="3498267"/>
          </a:xfrm>
          <a:custGeom>
            <a:avLst/>
            <a:gdLst/>
            <a:ahLst/>
            <a:cxnLst/>
            <a:rect r="r" b="b" t="t" l="l"/>
            <a:pathLst>
              <a:path h="3498267" w="13923452">
                <a:moveTo>
                  <a:pt x="0" y="0"/>
                </a:moveTo>
                <a:lnTo>
                  <a:pt x="13923452" y="0"/>
                </a:lnTo>
                <a:lnTo>
                  <a:pt x="13923452" y="3498267"/>
                </a:lnTo>
                <a:lnTo>
                  <a:pt x="0" y="3498267"/>
                </a:lnTo>
                <a:lnTo>
                  <a:pt x="0" y="0"/>
                </a:lnTo>
                <a:close/>
              </a:path>
            </a:pathLst>
          </a:custGeom>
          <a:blipFill>
            <a:blip r:embed="rId4"/>
            <a:stretch>
              <a:fillRect l="0" t="0" r="0" b="0"/>
            </a:stretch>
          </a:blipFill>
        </p:spPr>
      </p:sp>
      <p:grpSp>
        <p:nvGrpSpPr>
          <p:cNvPr name="Group 8" id="8"/>
          <p:cNvGrpSpPr/>
          <p:nvPr/>
        </p:nvGrpSpPr>
        <p:grpSpPr>
          <a:xfrm rot="0">
            <a:off x="14656174" y="2199031"/>
            <a:ext cx="2363306" cy="2771485"/>
            <a:chOff x="0" y="0"/>
            <a:chExt cx="3151074" cy="3695314"/>
          </a:xfrm>
        </p:grpSpPr>
        <p:sp>
          <p:nvSpPr>
            <p:cNvPr name="AutoShape 9" id="9"/>
            <p:cNvSpPr/>
            <p:nvPr/>
          </p:nvSpPr>
          <p:spPr>
            <a:xfrm>
              <a:off x="0" y="304800"/>
              <a:ext cx="921231" cy="0"/>
            </a:xfrm>
            <a:prstGeom prst="line">
              <a:avLst/>
            </a:prstGeom>
            <a:ln cap="flat" w="76200">
              <a:solidFill>
                <a:srgbClr val="FF5757"/>
              </a:solidFill>
              <a:prstDash val="solid"/>
              <a:headEnd type="none" len="sm" w="sm"/>
              <a:tailEnd type="arrow" len="sm" w="med"/>
            </a:ln>
          </p:spPr>
        </p:sp>
        <p:sp>
          <p:nvSpPr>
            <p:cNvPr name="AutoShape 10" id="10"/>
            <p:cNvSpPr/>
            <p:nvPr/>
          </p:nvSpPr>
          <p:spPr>
            <a:xfrm>
              <a:off x="0" y="1333371"/>
              <a:ext cx="921231" cy="0"/>
            </a:xfrm>
            <a:prstGeom prst="line">
              <a:avLst/>
            </a:prstGeom>
            <a:ln cap="flat" w="76200">
              <a:solidFill>
                <a:srgbClr val="FF5757"/>
              </a:solidFill>
              <a:prstDash val="solid"/>
              <a:headEnd type="none" len="sm" w="sm"/>
              <a:tailEnd type="arrow" len="sm" w="med"/>
            </a:ln>
          </p:spPr>
        </p:sp>
        <p:sp>
          <p:nvSpPr>
            <p:cNvPr name="AutoShape 11" id="11"/>
            <p:cNvSpPr/>
            <p:nvPr/>
          </p:nvSpPr>
          <p:spPr>
            <a:xfrm>
              <a:off x="0" y="2362071"/>
              <a:ext cx="921231" cy="0"/>
            </a:xfrm>
            <a:prstGeom prst="line">
              <a:avLst/>
            </a:prstGeom>
            <a:ln cap="flat" w="76200">
              <a:solidFill>
                <a:srgbClr val="FF5757"/>
              </a:solidFill>
              <a:prstDash val="solid"/>
              <a:headEnd type="none" len="sm" w="sm"/>
              <a:tailEnd type="arrow" len="sm" w="med"/>
            </a:ln>
          </p:spPr>
        </p:sp>
        <p:sp>
          <p:nvSpPr>
            <p:cNvPr name="AutoShape 12" id="12"/>
            <p:cNvSpPr/>
            <p:nvPr/>
          </p:nvSpPr>
          <p:spPr>
            <a:xfrm>
              <a:off x="0" y="3390771"/>
              <a:ext cx="921231" cy="0"/>
            </a:xfrm>
            <a:prstGeom prst="line">
              <a:avLst/>
            </a:prstGeom>
            <a:ln cap="flat" w="76200">
              <a:solidFill>
                <a:srgbClr val="FF5757"/>
              </a:solidFill>
              <a:prstDash val="solid"/>
              <a:headEnd type="none" len="sm" w="sm"/>
              <a:tailEnd type="arrow" len="sm" w="med"/>
            </a:ln>
          </p:spPr>
        </p:sp>
        <p:sp>
          <p:nvSpPr>
            <p:cNvPr name="TextBox 13" id="13"/>
            <p:cNvSpPr txBox="true"/>
            <p:nvPr/>
          </p:nvSpPr>
          <p:spPr>
            <a:xfrm rot="0">
              <a:off x="1178209" y="-66675"/>
              <a:ext cx="1972866" cy="676275"/>
            </a:xfrm>
            <a:prstGeom prst="rect">
              <a:avLst/>
            </a:prstGeom>
          </p:spPr>
          <p:txBody>
            <a:bodyPr anchor="t" rtlCol="false" tIns="0" lIns="0" bIns="0" rIns="0">
              <a:spAutoFit/>
            </a:bodyPr>
            <a:lstStyle/>
            <a:p>
              <a:pPr algn="ctr">
                <a:lnSpc>
                  <a:spcPts val="4200"/>
                </a:lnSpc>
              </a:pPr>
              <a:r>
                <a:rPr lang="en-US" sz="3000" b="true">
                  <a:solidFill>
                    <a:srgbClr val="EDEDED"/>
                  </a:solidFill>
                  <a:latin typeface="Bricolage Grotesque Bold"/>
                  <a:ea typeface="Bricolage Grotesque Bold"/>
                  <a:cs typeface="Bricolage Grotesque Bold"/>
                  <a:sym typeface="Bricolage Grotesque Bold"/>
                </a:rPr>
                <a:t>$  0.003</a:t>
              </a:r>
            </a:p>
          </p:txBody>
        </p:sp>
        <p:sp>
          <p:nvSpPr>
            <p:cNvPr name="TextBox 14" id="14"/>
            <p:cNvSpPr txBox="true"/>
            <p:nvPr/>
          </p:nvSpPr>
          <p:spPr>
            <a:xfrm rot="0">
              <a:off x="1178109" y="961896"/>
              <a:ext cx="1834356" cy="676275"/>
            </a:xfrm>
            <a:prstGeom prst="rect">
              <a:avLst/>
            </a:prstGeom>
          </p:spPr>
          <p:txBody>
            <a:bodyPr anchor="t" rtlCol="false" tIns="0" lIns="0" bIns="0" rIns="0">
              <a:spAutoFit/>
            </a:bodyPr>
            <a:lstStyle/>
            <a:p>
              <a:pPr algn="ctr">
                <a:lnSpc>
                  <a:spcPts val="4200"/>
                </a:lnSpc>
              </a:pPr>
              <a:r>
                <a:rPr lang="en-US" sz="3000" b="true">
                  <a:solidFill>
                    <a:srgbClr val="EDEDED"/>
                  </a:solidFill>
                  <a:latin typeface="Bricolage Grotesque Bold"/>
                  <a:ea typeface="Bricolage Grotesque Bold"/>
                  <a:cs typeface="Bricolage Grotesque Bold"/>
                  <a:sym typeface="Bricolage Grotesque Bold"/>
                </a:rPr>
                <a:t>$  0.019</a:t>
              </a:r>
            </a:p>
          </p:txBody>
        </p:sp>
        <p:sp>
          <p:nvSpPr>
            <p:cNvPr name="TextBox 15" id="15"/>
            <p:cNvSpPr txBox="true"/>
            <p:nvPr/>
          </p:nvSpPr>
          <p:spPr>
            <a:xfrm rot="0">
              <a:off x="1157075" y="1990468"/>
              <a:ext cx="1985169" cy="676275"/>
            </a:xfrm>
            <a:prstGeom prst="rect">
              <a:avLst/>
            </a:prstGeom>
          </p:spPr>
          <p:txBody>
            <a:bodyPr anchor="t" rtlCol="false" tIns="0" lIns="0" bIns="0" rIns="0">
              <a:spAutoFit/>
            </a:bodyPr>
            <a:lstStyle/>
            <a:p>
              <a:pPr algn="ctr">
                <a:lnSpc>
                  <a:spcPts val="4200"/>
                </a:lnSpc>
              </a:pPr>
              <a:r>
                <a:rPr lang="en-US" sz="3000" b="true">
                  <a:solidFill>
                    <a:srgbClr val="EDEDED"/>
                  </a:solidFill>
                  <a:latin typeface="Bricolage Grotesque Bold"/>
                  <a:ea typeface="Bricolage Grotesque Bold"/>
                  <a:cs typeface="Bricolage Grotesque Bold"/>
                  <a:sym typeface="Bricolage Grotesque Bold"/>
                </a:rPr>
                <a:t>$  0.048</a:t>
              </a:r>
            </a:p>
          </p:txBody>
        </p:sp>
        <p:sp>
          <p:nvSpPr>
            <p:cNvPr name="TextBox 16" id="16"/>
            <p:cNvSpPr txBox="true"/>
            <p:nvPr/>
          </p:nvSpPr>
          <p:spPr>
            <a:xfrm rot="0">
              <a:off x="1156976" y="3019039"/>
              <a:ext cx="1694656" cy="676275"/>
            </a:xfrm>
            <a:prstGeom prst="rect">
              <a:avLst/>
            </a:prstGeom>
          </p:spPr>
          <p:txBody>
            <a:bodyPr anchor="t" rtlCol="false" tIns="0" lIns="0" bIns="0" rIns="0">
              <a:spAutoFit/>
            </a:bodyPr>
            <a:lstStyle/>
            <a:p>
              <a:pPr algn="ctr">
                <a:lnSpc>
                  <a:spcPts val="4200"/>
                </a:lnSpc>
              </a:pPr>
              <a:r>
                <a:rPr lang="en-US" sz="3000" b="true">
                  <a:solidFill>
                    <a:srgbClr val="EDEDED"/>
                  </a:solidFill>
                  <a:latin typeface="Bricolage Grotesque Bold"/>
                  <a:ea typeface="Bricolage Grotesque Bold"/>
                  <a:cs typeface="Bricolage Grotesque Bold"/>
                  <a:sym typeface="Bricolage Grotesque Bold"/>
                </a:rPr>
                <a:t>$  0.177</a:t>
              </a:r>
            </a:p>
          </p:txBody>
        </p:sp>
      </p:grpSp>
      <p:grpSp>
        <p:nvGrpSpPr>
          <p:cNvPr name="Group 17" id="17"/>
          <p:cNvGrpSpPr/>
          <p:nvPr/>
        </p:nvGrpSpPr>
        <p:grpSpPr>
          <a:xfrm rot="0">
            <a:off x="14656174" y="7110079"/>
            <a:ext cx="2321559" cy="1907960"/>
            <a:chOff x="0" y="0"/>
            <a:chExt cx="3095412" cy="2543947"/>
          </a:xfrm>
        </p:grpSpPr>
        <p:sp>
          <p:nvSpPr>
            <p:cNvPr name="AutoShape 18" id="18"/>
            <p:cNvSpPr/>
            <p:nvPr/>
          </p:nvSpPr>
          <p:spPr>
            <a:xfrm>
              <a:off x="0" y="304800"/>
              <a:ext cx="921231" cy="0"/>
            </a:xfrm>
            <a:prstGeom prst="line">
              <a:avLst/>
            </a:prstGeom>
            <a:ln cap="flat" w="63500">
              <a:solidFill>
                <a:srgbClr val="FF5757"/>
              </a:solidFill>
              <a:prstDash val="solid"/>
              <a:headEnd type="none" len="sm" w="sm"/>
              <a:tailEnd type="arrow" len="sm" w="med"/>
            </a:ln>
          </p:spPr>
        </p:sp>
        <p:sp>
          <p:nvSpPr>
            <p:cNvPr name="AutoShape 19" id="19"/>
            <p:cNvSpPr/>
            <p:nvPr/>
          </p:nvSpPr>
          <p:spPr>
            <a:xfrm>
              <a:off x="0" y="949582"/>
              <a:ext cx="921231" cy="0"/>
            </a:xfrm>
            <a:prstGeom prst="line">
              <a:avLst/>
            </a:prstGeom>
            <a:ln cap="flat" w="63500">
              <a:solidFill>
                <a:srgbClr val="FF5757"/>
              </a:solidFill>
              <a:prstDash val="solid"/>
              <a:headEnd type="none" len="sm" w="sm"/>
              <a:tailEnd type="arrow" len="sm" w="med"/>
            </a:ln>
          </p:spPr>
        </p:sp>
        <p:sp>
          <p:nvSpPr>
            <p:cNvPr name="AutoShape 20" id="20"/>
            <p:cNvSpPr/>
            <p:nvPr/>
          </p:nvSpPr>
          <p:spPr>
            <a:xfrm>
              <a:off x="0" y="1594365"/>
              <a:ext cx="921231" cy="0"/>
            </a:xfrm>
            <a:prstGeom prst="line">
              <a:avLst/>
            </a:prstGeom>
            <a:ln cap="flat" w="63500">
              <a:solidFill>
                <a:srgbClr val="FF5757"/>
              </a:solidFill>
              <a:prstDash val="solid"/>
              <a:headEnd type="none" len="sm" w="sm"/>
              <a:tailEnd type="arrow" len="sm" w="med"/>
            </a:ln>
          </p:spPr>
        </p:sp>
        <p:sp>
          <p:nvSpPr>
            <p:cNvPr name="AutoShape 21" id="21"/>
            <p:cNvSpPr/>
            <p:nvPr/>
          </p:nvSpPr>
          <p:spPr>
            <a:xfrm>
              <a:off x="0" y="2242065"/>
              <a:ext cx="921231" cy="0"/>
            </a:xfrm>
            <a:prstGeom prst="line">
              <a:avLst/>
            </a:prstGeom>
            <a:ln cap="flat" w="63500">
              <a:solidFill>
                <a:srgbClr val="FF5757"/>
              </a:solidFill>
              <a:prstDash val="solid"/>
              <a:headEnd type="none" len="sm" w="sm"/>
              <a:tailEnd type="arrow" len="sm" w="med"/>
            </a:ln>
          </p:spPr>
        </p:sp>
        <p:sp>
          <p:nvSpPr>
            <p:cNvPr name="TextBox 22" id="22"/>
            <p:cNvSpPr txBox="true"/>
            <p:nvPr/>
          </p:nvSpPr>
          <p:spPr>
            <a:xfrm rot="0">
              <a:off x="1152412" y="-66675"/>
              <a:ext cx="1796256" cy="676275"/>
            </a:xfrm>
            <a:prstGeom prst="rect">
              <a:avLst/>
            </a:prstGeom>
          </p:spPr>
          <p:txBody>
            <a:bodyPr anchor="t" rtlCol="false" tIns="0" lIns="0" bIns="0" rIns="0">
              <a:spAutoFit/>
            </a:bodyPr>
            <a:lstStyle/>
            <a:p>
              <a:pPr algn="ctr">
                <a:lnSpc>
                  <a:spcPts val="4200"/>
                </a:lnSpc>
              </a:pPr>
              <a:r>
                <a:rPr lang="en-US" sz="3000" b="true">
                  <a:solidFill>
                    <a:srgbClr val="EDEDED"/>
                  </a:solidFill>
                  <a:latin typeface="Bricolage Grotesque Bold"/>
                  <a:ea typeface="Bricolage Grotesque Bold"/>
                  <a:cs typeface="Bricolage Grotesque Bold"/>
                  <a:sym typeface="Bricolage Grotesque Bold"/>
                </a:rPr>
                <a:t>$  0.213</a:t>
              </a:r>
            </a:p>
          </p:txBody>
        </p:sp>
        <p:sp>
          <p:nvSpPr>
            <p:cNvPr name="TextBox 23" id="23"/>
            <p:cNvSpPr txBox="true"/>
            <p:nvPr/>
          </p:nvSpPr>
          <p:spPr>
            <a:xfrm rot="0">
              <a:off x="1152511" y="578107"/>
              <a:ext cx="1942902" cy="676275"/>
            </a:xfrm>
            <a:prstGeom prst="rect">
              <a:avLst/>
            </a:prstGeom>
          </p:spPr>
          <p:txBody>
            <a:bodyPr anchor="t" rtlCol="false" tIns="0" lIns="0" bIns="0" rIns="0">
              <a:spAutoFit/>
            </a:bodyPr>
            <a:lstStyle/>
            <a:p>
              <a:pPr algn="ctr">
                <a:lnSpc>
                  <a:spcPts val="4200"/>
                </a:lnSpc>
              </a:pPr>
              <a:r>
                <a:rPr lang="en-US" sz="3000" b="true">
                  <a:solidFill>
                    <a:srgbClr val="EDEDED"/>
                  </a:solidFill>
                  <a:latin typeface="Bricolage Grotesque Bold"/>
                  <a:ea typeface="Bricolage Grotesque Bold"/>
                  <a:cs typeface="Bricolage Grotesque Bold"/>
                  <a:sym typeface="Bricolage Grotesque Bold"/>
                </a:rPr>
                <a:t>$  0.592</a:t>
              </a:r>
            </a:p>
          </p:txBody>
        </p:sp>
        <p:sp>
          <p:nvSpPr>
            <p:cNvPr name="TextBox 24" id="24"/>
            <p:cNvSpPr txBox="true"/>
            <p:nvPr/>
          </p:nvSpPr>
          <p:spPr>
            <a:xfrm rot="0">
              <a:off x="1152412" y="1222890"/>
              <a:ext cx="1887538" cy="676275"/>
            </a:xfrm>
            <a:prstGeom prst="rect">
              <a:avLst/>
            </a:prstGeom>
          </p:spPr>
          <p:txBody>
            <a:bodyPr anchor="t" rtlCol="false" tIns="0" lIns="0" bIns="0" rIns="0">
              <a:spAutoFit/>
            </a:bodyPr>
            <a:lstStyle/>
            <a:p>
              <a:pPr algn="ctr">
                <a:lnSpc>
                  <a:spcPts val="4200"/>
                </a:lnSpc>
              </a:pPr>
              <a:r>
                <a:rPr lang="en-US" sz="3000" b="true">
                  <a:solidFill>
                    <a:srgbClr val="EDEDED"/>
                  </a:solidFill>
                  <a:latin typeface="Bricolage Grotesque Bold"/>
                  <a:ea typeface="Bricolage Grotesque Bold"/>
                  <a:cs typeface="Bricolage Grotesque Bold"/>
                  <a:sym typeface="Bricolage Grotesque Bold"/>
                </a:rPr>
                <a:t>$  0.705</a:t>
              </a:r>
            </a:p>
          </p:txBody>
        </p:sp>
        <p:sp>
          <p:nvSpPr>
            <p:cNvPr name="TextBox 25" id="25"/>
            <p:cNvSpPr txBox="true"/>
            <p:nvPr/>
          </p:nvSpPr>
          <p:spPr>
            <a:xfrm rot="0">
              <a:off x="1156976" y="1867672"/>
              <a:ext cx="1878409" cy="676275"/>
            </a:xfrm>
            <a:prstGeom prst="rect">
              <a:avLst/>
            </a:prstGeom>
          </p:spPr>
          <p:txBody>
            <a:bodyPr anchor="t" rtlCol="false" tIns="0" lIns="0" bIns="0" rIns="0">
              <a:spAutoFit/>
            </a:bodyPr>
            <a:lstStyle/>
            <a:p>
              <a:pPr algn="ctr">
                <a:lnSpc>
                  <a:spcPts val="4200"/>
                </a:lnSpc>
              </a:pPr>
              <a:r>
                <a:rPr lang="en-US" sz="3000" b="true">
                  <a:solidFill>
                    <a:srgbClr val="EDEDED"/>
                  </a:solidFill>
                  <a:latin typeface="Bricolage Grotesque Bold"/>
                  <a:ea typeface="Bricolage Grotesque Bold"/>
                  <a:cs typeface="Bricolage Grotesque Bold"/>
                  <a:sym typeface="Bricolage Grotesque Bold"/>
                </a:rPr>
                <a:t>$  2.057</a:t>
              </a:r>
            </a:p>
          </p:txBody>
        </p:sp>
      </p:grpSp>
      <p:sp>
        <p:nvSpPr>
          <p:cNvPr name="TextBox 26" id="26"/>
          <p:cNvSpPr txBox="true"/>
          <p:nvPr/>
        </p:nvSpPr>
        <p:spPr>
          <a:xfrm rot="0">
            <a:off x="7583673" y="898980"/>
            <a:ext cx="1856333" cy="728726"/>
          </a:xfrm>
          <a:prstGeom prst="rect">
            <a:avLst/>
          </a:prstGeom>
        </p:spPr>
        <p:txBody>
          <a:bodyPr anchor="t" rtlCol="false" tIns="0" lIns="0" bIns="0" rIns="0">
            <a:spAutoFit/>
          </a:bodyPr>
          <a:lstStyle/>
          <a:p>
            <a:pPr algn="ctr">
              <a:lnSpc>
                <a:spcPts val="6034"/>
              </a:lnSpc>
            </a:pPr>
            <a:r>
              <a:rPr lang="en-US" sz="4310" b="true">
                <a:solidFill>
                  <a:srgbClr val="155C94"/>
                </a:solidFill>
                <a:latin typeface="Canva Sans Bold"/>
                <a:ea typeface="Canva Sans Bold"/>
                <a:cs typeface="Canva Sans Bold"/>
                <a:sym typeface="Canva Sans Bold"/>
              </a:rPr>
              <a:t>zkSync</a:t>
            </a:r>
          </a:p>
        </p:txBody>
      </p:sp>
      <p:sp>
        <p:nvSpPr>
          <p:cNvPr name="TextBox 27" id="27"/>
          <p:cNvSpPr txBox="true"/>
          <p:nvPr/>
        </p:nvSpPr>
        <p:spPr>
          <a:xfrm rot="0">
            <a:off x="6833800" y="5551445"/>
            <a:ext cx="3356079" cy="731880"/>
          </a:xfrm>
          <a:prstGeom prst="rect">
            <a:avLst/>
          </a:prstGeom>
        </p:spPr>
        <p:txBody>
          <a:bodyPr anchor="t" rtlCol="false" tIns="0" lIns="0" bIns="0" rIns="0">
            <a:spAutoFit/>
          </a:bodyPr>
          <a:lstStyle/>
          <a:p>
            <a:pPr algn="ctr">
              <a:lnSpc>
                <a:spcPts val="6028"/>
              </a:lnSpc>
            </a:pPr>
            <a:r>
              <a:rPr lang="en-US" sz="4305" b="true">
                <a:solidFill>
                  <a:srgbClr val="155C94"/>
                </a:solidFill>
                <a:latin typeface="Canva Sans Bold"/>
                <a:ea typeface="Canva Sans Bold"/>
                <a:cs typeface="Canva Sans Bold"/>
                <a:sym typeface="Canva Sans Bold"/>
              </a:rPr>
              <a:t>Ethereum L1</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99376" y="412103"/>
            <a:ext cx="17904603" cy="9493502"/>
            <a:chOff x="0" y="0"/>
            <a:chExt cx="4715616" cy="2500346"/>
          </a:xfrm>
        </p:grpSpPr>
        <p:sp>
          <p:nvSpPr>
            <p:cNvPr name="Freeform 4" id="4"/>
            <p:cNvSpPr/>
            <p:nvPr/>
          </p:nvSpPr>
          <p:spPr>
            <a:xfrm flipH="false" flipV="false" rot="0">
              <a:off x="0" y="0"/>
              <a:ext cx="4715616" cy="2500346"/>
            </a:xfrm>
            <a:custGeom>
              <a:avLst/>
              <a:gdLst/>
              <a:ahLst/>
              <a:cxnLst/>
              <a:rect r="r" b="b" t="t" l="l"/>
              <a:pathLst>
                <a:path h="2500346" w="4715616">
                  <a:moveTo>
                    <a:pt x="9513" y="0"/>
                  </a:moveTo>
                  <a:lnTo>
                    <a:pt x="4706103" y="0"/>
                  </a:lnTo>
                  <a:cubicBezTo>
                    <a:pt x="4711357" y="0"/>
                    <a:pt x="4715616" y="4259"/>
                    <a:pt x="4715616" y="9513"/>
                  </a:cubicBezTo>
                  <a:lnTo>
                    <a:pt x="4715616" y="2490833"/>
                  </a:lnTo>
                  <a:cubicBezTo>
                    <a:pt x="4715616" y="2496087"/>
                    <a:pt x="4711357" y="2500346"/>
                    <a:pt x="4706103" y="2500346"/>
                  </a:cubicBezTo>
                  <a:lnTo>
                    <a:pt x="9513" y="2500346"/>
                  </a:lnTo>
                  <a:cubicBezTo>
                    <a:pt x="4259" y="2500346"/>
                    <a:pt x="0" y="2496087"/>
                    <a:pt x="0" y="2490833"/>
                  </a:cubicBezTo>
                  <a:lnTo>
                    <a:pt x="0" y="9513"/>
                  </a:lnTo>
                  <a:cubicBezTo>
                    <a:pt x="0" y="4259"/>
                    <a:pt x="4259" y="0"/>
                    <a:pt x="9513" y="0"/>
                  </a:cubicBezTo>
                  <a:close/>
                </a:path>
              </a:pathLst>
            </a:custGeom>
            <a:solidFill>
              <a:srgbClr val="155C94"/>
            </a:solidFill>
          </p:spPr>
        </p:sp>
        <p:sp>
          <p:nvSpPr>
            <p:cNvPr name="TextBox 5" id="5"/>
            <p:cNvSpPr txBox="true"/>
            <p:nvPr/>
          </p:nvSpPr>
          <p:spPr>
            <a:xfrm>
              <a:off x="0" y="-38100"/>
              <a:ext cx="4715616" cy="2538446"/>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6" id="6"/>
          <p:cNvGraphicFramePr>
            <a:graphicFrameLocks noGrp="true"/>
          </p:cNvGraphicFramePr>
          <p:nvPr/>
        </p:nvGraphicFramePr>
        <p:xfrm>
          <a:off x="1882027" y="2619375"/>
          <a:ext cx="14523946" cy="6638925"/>
        </p:xfrm>
        <a:graphic>
          <a:graphicData uri="http://schemas.openxmlformats.org/drawingml/2006/table">
            <a:tbl>
              <a:tblPr/>
              <a:tblGrid>
                <a:gridCol w="4233359"/>
                <a:gridCol w="5145293"/>
                <a:gridCol w="5145293"/>
              </a:tblGrid>
              <a:tr h="1025058">
                <a:tc>
                  <a:txBody>
                    <a:bodyPr anchor="t" rtlCol="false"/>
                    <a:lstStyle/>
                    <a:p>
                      <a:pPr algn="ctr">
                        <a:lnSpc>
                          <a:spcPts val="3639"/>
                        </a:lnSpc>
                        <a:defRPr/>
                      </a:pPr>
                      <a:r>
                        <a:rPr lang="en-US" sz="2599" b="true">
                          <a:solidFill>
                            <a:srgbClr val="F5F5F5"/>
                          </a:solidFill>
                          <a:latin typeface="Open Sans Bold"/>
                          <a:ea typeface="Open Sans Bold"/>
                          <a:cs typeface="Open Sans Bold"/>
                          <a:sym typeface="Open Sans Bold"/>
                        </a:rPr>
                        <a:t>Metric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a:lnSpc>
                          <a:spcPts val="3639"/>
                        </a:lnSpc>
                        <a:defRPr/>
                      </a:pPr>
                      <a:r>
                        <a:rPr lang="en-US" sz="2599" b="true">
                          <a:solidFill>
                            <a:srgbClr val="F5F5F5"/>
                          </a:solidFill>
                          <a:latin typeface="Open Sans Bold"/>
                          <a:ea typeface="Open Sans Bold"/>
                          <a:cs typeface="Open Sans Bold"/>
                          <a:sym typeface="Open Sans Bold"/>
                        </a:rPr>
                        <a:t>zkSync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c>
                  <a:txBody>
                    <a:bodyPr anchor="t" rtlCol="false"/>
                    <a:lstStyle/>
                    <a:p>
                      <a:pPr algn="ctr">
                        <a:lnSpc>
                          <a:spcPts val="3639"/>
                        </a:lnSpc>
                        <a:defRPr/>
                      </a:pPr>
                      <a:r>
                        <a:rPr lang="en-US" sz="2599" b="true">
                          <a:solidFill>
                            <a:srgbClr val="F5F5F5"/>
                          </a:solidFill>
                          <a:latin typeface="Open Sans Bold"/>
                          <a:ea typeface="Open Sans Bold"/>
                          <a:cs typeface="Open Sans Bold"/>
                          <a:sym typeface="Open Sans Bold"/>
                        </a:rPr>
                        <a:t>Ethereum L1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B4E7C"/>
                    </a:solidFill>
                  </a:tcPr>
                </a:tc>
              </a:tr>
              <a:tr h="1072958">
                <a:tc>
                  <a:txBody>
                    <a:bodyPr anchor="t" rtlCol="false"/>
                    <a:lstStyle/>
                    <a:p>
                      <a:pPr algn="ctr">
                        <a:lnSpc>
                          <a:spcPts val="2939"/>
                        </a:lnSpc>
                        <a:defRPr/>
                      </a:pPr>
                      <a:r>
                        <a:rPr lang="en-US" sz="2099" b="true">
                          <a:solidFill>
                            <a:srgbClr val="FFFFFF"/>
                          </a:solidFill>
                          <a:latin typeface="Poppins Bold"/>
                          <a:ea typeface="Poppins Bold"/>
                          <a:cs typeface="Poppins Bold"/>
                          <a:sym typeface="Poppins Bold"/>
                        </a:rPr>
                        <a:t>Deployment Time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~2 seconds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~20 seconds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72958">
                <a:tc>
                  <a:txBody>
                    <a:bodyPr anchor="t" rtlCol="false"/>
                    <a:lstStyle/>
                    <a:p>
                      <a:pPr algn="ctr">
                        <a:lnSpc>
                          <a:spcPts val="2939"/>
                        </a:lnSpc>
                        <a:defRPr/>
                      </a:pPr>
                      <a:r>
                        <a:rPr lang="en-US" sz="2099" b="true">
                          <a:solidFill>
                            <a:srgbClr val="FFFFFF"/>
                          </a:solidFill>
                          <a:latin typeface="Poppins Bold"/>
                          <a:ea typeface="Poppins Bold"/>
                          <a:cs typeface="Poppins Bold"/>
                          <a:sym typeface="Poppins Bold"/>
                        </a:rPr>
                        <a:t>Tx. Confirmation Time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~0-1 minutes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~3-9 minutes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72958">
                <a:tc>
                  <a:txBody>
                    <a:bodyPr anchor="t" rtlCol="false"/>
                    <a:lstStyle/>
                    <a:p>
                      <a:pPr algn="ctr">
                        <a:lnSpc>
                          <a:spcPts val="2939"/>
                        </a:lnSpc>
                        <a:defRPr/>
                      </a:pPr>
                      <a:r>
                        <a:rPr lang="en-US" sz="2099" b="true">
                          <a:solidFill>
                            <a:srgbClr val="FFFFFF"/>
                          </a:solidFill>
                          <a:latin typeface="Poppins Bold"/>
                          <a:ea typeface="Poppins Bold"/>
                          <a:cs typeface="Poppins Bold"/>
                          <a:sym typeface="Poppins Bold"/>
                        </a:rPr>
                        <a:t>Deployment Cost  (USD)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$6.19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$11.759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72958">
                <a:tc>
                  <a:txBody>
                    <a:bodyPr anchor="t" rtlCol="false"/>
                    <a:lstStyle/>
                    <a:p>
                      <a:pPr algn="ctr">
                        <a:lnSpc>
                          <a:spcPts val="2939"/>
                        </a:lnSpc>
                        <a:defRPr/>
                      </a:pPr>
                      <a:r>
                        <a:rPr lang="en-US" sz="2099" b="true">
                          <a:solidFill>
                            <a:srgbClr val="FFFFFF"/>
                          </a:solidFill>
                          <a:latin typeface="Poppins Bold"/>
                          <a:ea typeface="Poppins Bold"/>
                          <a:cs typeface="Poppins Bold"/>
                          <a:sym typeface="Poppins Bold"/>
                        </a:rPr>
                        <a:t>Avg Transaction Cost (USD)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$0.061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$0.891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22037">
                <a:tc>
                  <a:txBody>
                    <a:bodyPr anchor="t" rtlCol="false"/>
                    <a:lstStyle/>
                    <a:p>
                      <a:pPr algn="ctr">
                        <a:lnSpc>
                          <a:spcPts val="2939"/>
                        </a:lnSpc>
                        <a:defRPr/>
                      </a:pPr>
                      <a:r>
                        <a:rPr lang="en-US" sz="2099" b="true">
                          <a:solidFill>
                            <a:srgbClr val="FFFFFF"/>
                          </a:solidFill>
                          <a:latin typeface="Poppins Bold"/>
                          <a:ea typeface="Poppins Bold"/>
                          <a:cs typeface="Poppins Bold"/>
                          <a:sym typeface="Poppins Bold"/>
                        </a:rPr>
                        <a:t>Transaction Throughput</a:t>
                      </a:r>
                      <a:endParaRPr lang="en-US" sz="1100"/>
                    </a:p>
                    <a:p>
                      <a:pPr algn="ctr">
                        <a:lnSpc>
                          <a:spcPts val="2939"/>
                        </a:lnSpc>
                      </a:pPr>
                      <a:r>
                        <a:rPr lang="en-US" sz="2099" b="true">
                          <a:solidFill>
                            <a:srgbClr val="FFFFFF"/>
                          </a:solidFill>
                          <a:latin typeface="Poppins Bold"/>
                          <a:ea typeface="Poppins Bold"/>
                          <a:cs typeface="Poppins Bold"/>
                          <a:sym typeface="Poppins Bold"/>
                        </a:rPr>
                        <a:t>(Transactions per second)</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~2,000 TPS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39"/>
                        </a:lnSpc>
                        <a:defRPr/>
                      </a:pPr>
                      <a:r>
                        <a:rPr lang="en-US" sz="2599">
                          <a:solidFill>
                            <a:srgbClr val="FFFFFF"/>
                          </a:solidFill>
                          <a:latin typeface="Poppins"/>
                          <a:ea typeface="Poppins"/>
                          <a:cs typeface="Poppins"/>
                          <a:sym typeface="Poppins"/>
                        </a:rPr>
                        <a:t>15-30 TPS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028700" y="990600"/>
            <a:ext cx="6743942"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Results Comparison:</a:t>
            </a:r>
          </a:p>
        </p:txBody>
      </p:sp>
      <p:sp>
        <p:nvSpPr>
          <p:cNvPr name="TextBox 8" id="8"/>
          <p:cNvSpPr txBox="true"/>
          <p:nvPr/>
        </p:nvSpPr>
        <p:spPr>
          <a:xfrm rot="0">
            <a:off x="199376" y="9867505"/>
            <a:ext cx="17904603" cy="323215"/>
          </a:xfrm>
          <a:prstGeom prst="rect">
            <a:avLst/>
          </a:prstGeom>
        </p:spPr>
        <p:txBody>
          <a:bodyPr anchor="t" rtlCol="false" tIns="0" lIns="0" bIns="0" rIns="0">
            <a:spAutoFit/>
          </a:bodyPr>
          <a:lstStyle/>
          <a:p>
            <a:pPr algn="ctr">
              <a:lnSpc>
                <a:spcPts val="2659"/>
              </a:lnSpc>
              <a:spcBef>
                <a:spcPct val="0"/>
              </a:spcBef>
            </a:pP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10</a:t>
              </a:r>
            </a:p>
          </p:txBody>
        </p:sp>
      </p:grpSp>
      <p:sp>
        <p:nvSpPr>
          <p:cNvPr name="TextBox 7" id="7"/>
          <p:cNvSpPr txBox="true"/>
          <p:nvPr/>
        </p:nvSpPr>
        <p:spPr>
          <a:xfrm rot="0">
            <a:off x="1304118" y="4468767"/>
            <a:ext cx="8435223" cy="15716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FRONTEND</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0" y="3729571"/>
            <a:ext cx="18288000" cy="2899166"/>
          </a:xfrm>
          <a:prstGeom prst="rect">
            <a:avLst/>
          </a:prstGeom>
        </p:spPr>
        <p:txBody>
          <a:bodyPr anchor="t" rtlCol="false" tIns="0" lIns="0" bIns="0" rIns="0">
            <a:spAutoFit/>
          </a:bodyPr>
          <a:lstStyle/>
          <a:p>
            <a:pPr algn="ctr">
              <a:lnSpc>
                <a:spcPts val="20547"/>
              </a:lnSpc>
            </a:pPr>
            <a:r>
              <a:rPr lang="en-US" b="true" sz="25684" i="true" spc="-385">
                <a:solidFill>
                  <a:srgbClr val="373941"/>
                </a:solidFill>
                <a:latin typeface="Gotham Condensed Bold Italics"/>
                <a:ea typeface="Gotham Condensed Bold Italics"/>
                <a:cs typeface="Gotham Condensed Bold Italics"/>
                <a:sym typeface="Gotham Condensed Bold Italics"/>
              </a:rPr>
              <a:t>DEMO TIME</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5446" y="1152028"/>
            <a:ext cx="18272554" cy="8106272"/>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Canva Sans"/>
                  <a:ea typeface="Canva Sans"/>
                  <a:cs typeface="Canva Sans"/>
                  <a:sym typeface="Canva Sans"/>
                </a:rPr>
                <a:t>11</a:t>
              </a:r>
            </a:p>
          </p:txBody>
        </p:sp>
      </p:grpSp>
      <p:sp>
        <p:nvSpPr>
          <p:cNvPr name="TextBox 7" id="7"/>
          <p:cNvSpPr txBox="true"/>
          <p:nvPr/>
        </p:nvSpPr>
        <p:spPr>
          <a:xfrm rot="0">
            <a:off x="1304118" y="4468767"/>
            <a:ext cx="8435223" cy="2790827"/>
          </a:xfrm>
          <a:prstGeom prst="rect">
            <a:avLst/>
          </a:prstGeom>
        </p:spPr>
        <p:txBody>
          <a:bodyPr anchor="t" rtlCol="false" tIns="0" lIns="0" bIns="0" rIns="0">
            <a:spAutoFit/>
          </a:bodyPr>
          <a:lstStyle/>
          <a:p>
            <a:pPr algn="l">
              <a:lnSpc>
                <a:spcPts val="9600"/>
              </a:lnSpc>
            </a:pPr>
            <a:r>
              <a:rPr lang="en-US" sz="10000" spc="-600">
                <a:solidFill>
                  <a:srgbClr val="0B4E7C"/>
                </a:solidFill>
                <a:latin typeface="Rustic Printed"/>
                <a:ea typeface="Rustic Printed"/>
                <a:cs typeface="Rustic Printed"/>
                <a:sym typeface="Rustic Printed"/>
              </a:rPr>
              <a:t>TIME PLAN</a:t>
            </a:r>
          </a:p>
          <a:p>
            <a:pPr algn="l" marL="0" indent="0" lvl="0">
              <a:lnSpc>
                <a:spcPts val="9600"/>
              </a:lnSpc>
            </a:pPr>
          </a:p>
        </p:txBody>
      </p:sp>
    </p:spTree>
  </p:cSld>
  <p:clrMapOvr>
    <a:masterClrMapping/>
  </p:clrMapOvr>
</p:sld>
</file>

<file path=ppt/slides/slide97.xml><?xml version="1.0" encoding="utf-8"?>
<p:sld xmlns:p="http://schemas.openxmlformats.org/presentationml/2006/main" xmlns:a="http://schemas.openxmlformats.org/drawingml/2006/main">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45591" y="-206508"/>
            <a:ext cx="18609293" cy="10588512"/>
            <a:chOff x="0" y="0"/>
            <a:chExt cx="4901213" cy="2788744"/>
          </a:xfrm>
        </p:grpSpPr>
        <p:sp>
          <p:nvSpPr>
            <p:cNvPr name="Freeform 3" id="3"/>
            <p:cNvSpPr/>
            <p:nvPr/>
          </p:nvSpPr>
          <p:spPr>
            <a:xfrm flipH="false" flipV="false" rot="0">
              <a:off x="0" y="0"/>
              <a:ext cx="4901213" cy="2788744"/>
            </a:xfrm>
            <a:custGeom>
              <a:avLst/>
              <a:gdLst/>
              <a:ahLst/>
              <a:cxnLst/>
              <a:rect r="r" b="b" t="t" l="l"/>
              <a:pathLst>
                <a:path h="2788744" w="4901213">
                  <a:moveTo>
                    <a:pt x="9153" y="0"/>
                  </a:moveTo>
                  <a:lnTo>
                    <a:pt x="4892060" y="0"/>
                  </a:lnTo>
                  <a:cubicBezTo>
                    <a:pt x="4894488" y="0"/>
                    <a:pt x="4896816" y="964"/>
                    <a:pt x="4898532" y="2681"/>
                  </a:cubicBezTo>
                  <a:cubicBezTo>
                    <a:pt x="4900249" y="4397"/>
                    <a:pt x="4901213" y="6725"/>
                    <a:pt x="4901213" y="9153"/>
                  </a:cubicBezTo>
                  <a:lnTo>
                    <a:pt x="4901213" y="2779591"/>
                  </a:lnTo>
                  <a:cubicBezTo>
                    <a:pt x="4901213" y="2784646"/>
                    <a:pt x="4897115" y="2788744"/>
                    <a:pt x="4892060" y="2788744"/>
                  </a:cubicBezTo>
                  <a:lnTo>
                    <a:pt x="9153" y="2788744"/>
                  </a:lnTo>
                  <a:cubicBezTo>
                    <a:pt x="6725" y="2788744"/>
                    <a:pt x="4397" y="2787780"/>
                    <a:pt x="2681" y="2786063"/>
                  </a:cubicBezTo>
                  <a:cubicBezTo>
                    <a:pt x="964" y="2784347"/>
                    <a:pt x="0" y="2782019"/>
                    <a:pt x="0" y="2779591"/>
                  </a:cubicBezTo>
                  <a:lnTo>
                    <a:pt x="0" y="9153"/>
                  </a:lnTo>
                  <a:cubicBezTo>
                    <a:pt x="0" y="4098"/>
                    <a:pt x="4098" y="0"/>
                    <a:pt x="9153" y="0"/>
                  </a:cubicBezTo>
                  <a:close/>
                </a:path>
              </a:pathLst>
            </a:custGeom>
            <a:solidFill>
              <a:srgbClr val="155C94"/>
            </a:solidFill>
          </p:spPr>
        </p:sp>
        <p:sp>
          <p:nvSpPr>
            <p:cNvPr name="TextBox 4" id="4"/>
            <p:cNvSpPr txBox="true"/>
            <p:nvPr/>
          </p:nvSpPr>
          <p:spPr>
            <a:xfrm>
              <a:off x="0" y="-38100"/>
              <a:ext cx="4901213" cy="28268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85825" y="458208"/>
            <a:ext cx="16516350" cy="929672"/>
            <a:chOff x="0" y="0"/>
            <a:chExt cx="22021800" cy="1239562"/>
          </a:xfrm>
        </p:grpSpPr>
        <p:grpSp>
          <p:nvGrpSpPr>
            <p:cNvPr name="Group 6" id="6"/>
            <p:cNvGrpSpPr/>
            <p:nvPr/>
          </p:nvGrpSpPr>
          <p:grpSpPr>
            <a:xfrm rot="0">
              <a:off x="0" y="0"/>
              <a:ext cx="22021800" cy="1239562"/>
              <a:chOff x="0" y="0"/>
              <a:chExt cx="4349985" cy="244852"/>
            </a:xfrm>
          </p:grpSpPr>
          <p:sp>
            <p:nvSpPr>
              <p:cNvPr name="Freeform 7" id="7"/>
              <p:cNvSpPr/>
              <p:nvPr/>
            </p:nvSpPr>
            <p:spPr>
              <a:xfrm flipH="false" flipV="false" rot="0">
                <a:off x="0" y="0"/>
                <a:ext cx="4349985" cy="244852"/>
              </a:xfrm>
              <a:custGeom>
                <a:avLst/>
                <a:gdLst/>
                <a:ahLst/>
                <a:cxnLst/>
                <a:rect r="r" b="b" t="t" l="l"/>
                <a:pathLst>
                  <a:path h="244852" w="4349985">
                    <a:moveTo>
                      <a:pt x="9375" y="0"/>
                    </a:moveTo>
                    <a:lnTo>
                      <a:pt x="4340610" y="0"/>
                    </a:lnTo>
                    <a:cubicBezTo>
                      <a:pt x="4343097" y="0"/>
                      <a:pt x="4345481" y="988"/>
                      <a:pt x="4347239" y="2746"/>
                    </a:cubicBezTo>
                    <a:cubicBezTo>
                      <a:pt x="4348998" y="4504"/>
                      <a:pt x="4349985" y="6888"/>
                      <a:pt x="4349985" y="9375"/>
                    </a:cubicBezTo>
                    <a:lnTo>
                      <a:pt x="4349985" y="235477"/>
                    </a:lnTo>
                    <a:cubicBezTo>
                      <a:pt x="4349985" y="237963"/>
                      <a:pt x="4348998" y="240348"/>
                      <a:pt x="4347239" y="242106"/>
                    </a:cubicBezTo>
                    <a:cubicBezTo>
                      <a:pt x="4345481" y="243864"/>
                      <a:pt x="4343097" y="244852"/>
                      <a:pt x="4340610" y="244852"/>
                    </a:cubicBezTo>
                    <a:lnTo>
                      <a:pt x="9375" y="244852"/>
                    </a:lnTo>
                    <a:cubicBezTo>
                      <a:pt x="6888" y="244852"/>
                      <a:pt x="4504" y="243864"/>
                      <a:pt x="2746" y="242106"/>
                    </a:cubicBezTo>
                    <a:cubicBezTo>
                      <a:pt x="988" y="240348"/>
                      <a:pt x="0" y="237963"/>
                      <a:pt x="0" y="235477"/>
                    </a:cubicBezTo>
                    <a:lnTo>
                      <a:pt x="0" y="9375"/>
                    </a:lnTo>
                    <a:cubicBezTo>
                      <a:pt x="0" y="6888"/>
                      <a:pt x="988" y="4504"/>
                      <a:pt x="2746" y="2746"/>
                    </a:cubicBezTo>
                    <a:cubicBezTo>
                      <a:pt x="4504" y="988"/>
                      <a:pt x="6888" y="0"/>
                      <a:pt x="9375" y="0"/>
                    </a:cubicBezTo>
                    <a:close/>
                  </a:path>
                </a:pathLst>
              </a:custGeom>
              <a:solidFill>
                <a:srgbClr val="FFFFFF"/>
              </a:solidFill>
            </p:spPr>
          </p:sp>
          <p:sp>
            <p:nvSpPr>
              <p:cNvPr name="TextBox 8" id="8"/>
              <p:cNvSpPr txBox="true"/>
              <p:nvPr/>
            </p:nvSpPr>
            <p:spPr>
              <a:xfrm>
                <a:off x="0" y="-47625"/>
                <a:ext cx="4349985" cy="292477"/>
              </a:xfrm>
              <a:prstGeom prst="rect">
                <a:avLst/>
              </a:prstGeom>
            </p:spPr>
            <p:txBody>
              <a:bodyPr anchor="ctr" rtlCol="false" tIns="50800" lIns="50800" bIns="50800" rIns="50800"/>
              <a:lstStyle/>
              <a:p>
                <a:pPr algn="ctr">
                  <a:lnSpc>
                    <a:spcPts val="3219"/>
                  </a:lnSpc>
                </a:pPr>
                <a:r>
                  <a:rPr lang="en-US" b="true" sz="2299">
                    <a:solidFill>
                      <a:srgbClr val="0E4A74"/>
                    </a:solidFill>
                    <a:latin typeface="Open Sans Bold"/>
                    <a:ea typeface="Open Sans Bold"/>
                    <a:cs typeface="Open Sans Bold"/>
                    <a:sym typeface="Open Sans Bold"/>
                  </a:rPr>
                  <a:t>October</a:t>
                </a:r>
                <a:r>
                  <a:rPr lang="en-US" b="true" sz="2299">
                    <a:solidFill>
                      <a:srgbClr val="FFFFFF"/>
                    </a:solidFill>
                    <a:latin typeface="Open Sans Bold"/>
                    <a:ea typeface="Open Sans Bold"/>
                    <a:cs typeface="Open Sans Bold"/>
                    <a:sym typeface="Open Sans Bold"/>
                  </a:rPr>
                  <a:t>            </a:t>
                </a:r>
                <a:r>
                  <a:rPr lang="en-US" b="true" sz="2299">
                    <a:solidFill>
                      <a:srgbClr val="0E4A74"/>
                    </a:solidFill>
                    <a:latin typeface="Open Sans Bold"/>
                    <a:ea typeface="Open Sans Bold"/>
                    <a:cs typeface="Open Sans Bold"/>
                    <a:sym typeface="Open Sans Bold"/>
                  </a:rPr>
                  <a:t>November            December            January            February            March            April            May</a:t>
                </a:r>
              </a:p>
            </p:txBody>
          </p:sp>
        </p:grpSp>
        <p:sp>
          <p:nvSpPr>
            <p:cNvPr name="AutoShape 9" id="9"/>
            <p:cNvSpPr/>
            <p:nvPr/>
          </p:nvSpPr>
          <p:spPr>
            <a:xfrm flipH="true">
              <a:off x="2886595" y="0"/>
              <a:ext cx="0" cy="1239562"/>
            </a:xfrm>
            <a:prstGeom prst="line">
              <a:avLst/>
            </a:prstGeom>
            <a:ln cap="flat" w="50800">
              <a:solidFill>
                <a:srgbClr val="0E4A74"/>
              </a:solidFill>
              <a:prstDash val="solid"/>
              <a:headEnd type="none" len="sm" w="sm"/>
              <a:tailEnd type="none" len="sm" w="sm"/>
            </a:ln>
          </p:spPr>
        </p:sp>
        <p:sp>
          <p:nvSpPr>
            <p:cNvPr name="AutoShape 10" id="10"/>
            <p:cNvSpPr/>
            <p:nvPr/>
          </p:nvSpPr>
          <p:spPr>
            <a:xfrm>
              <a:off x="19950776" y="0"/>
              <a:ext cx="0" cy="1239562"/>
            </a:xfrm>
            <a:prstGeom prst="line">
              <a:avLst/>
            </a:prstGeom>
            <a:ln cap="flat" w="50800">
              <a:solidFill>
                <a:srgbClr val="0E4A74"/>
              </a:solidFill>
              <a:prstDash val="solid"/>
              <a:headEnd type="none" len="sm" w="sm"/>
              <a:tailEnd type="none" len="sm" w="sm"/>
            </a:ln>
          </p:spPr>
        </p:sp>
        <p:sp>
          <p:nvSpPr>
            <p:cNvPr name="AutoShape 11" id="11"/>
            <p:cNvSpPr/>
            <p:nvPr/>
          </p:nvSpPr>
          <p:spPr>
            <a:xfrm>
              <a:off x="17563176" y="0"/>
              <a:ext cx="0" cy="1239562"/>
            </a:xfrm>
            <a:prstGeom prst="line">
              <a:avLst/>
            </a:prstGeom>
            <a:ln cap="flat" w="50800">
              <a:solidFill>
                <a:srgbClr val="0E4A74"/>
              </a:solidFill>
              <a:prstDash val="solid"/>
              <a:headEnd type="none" len="sm" w="sm"/>
              <a:tailEnd type="none" len="sm" w="sm"/>
            </a:ln>
          </p:spPr>
        </p:sp>
        <p:sp>
          <p:nvSpPr>
            <p:cNvPr name="AutoShape 12" id="12"/>
            <p:cNvSpPr/>
            <p:nvPr/>
          </p:nvSpPr>
          <p:spPr>
            <a:xfrm>
              <a:off x="15177885" y="0"/>
              <a:ext cx="0" cy="1239562"/>
            </a:xfrm>
            <a:prstGeom prst="line">
              <a:avLst/>
            </a:prstGeom>
            <a:ln cap="flat" w="50800">
              <a:solidFill>
                <a:srgbClr val="0E4A74"/>
              </a:solidFill>
              <a:prstDash val="solid"/>
              <a:headEnd type="none" len="sm" w="sm"/>
              <a:tailEnd type="none" len="sm" w="sm"/>
            </a:ln>
          </p:spPr>
        </p:sp>
        <p:sp>
          <p:nvSpPr>
            <p:cNvPr name="AutoShape 13" id="13"/>
            <p:cNvSpPr/>
            <p:nvPr/>
          </p:nvSpPr>
          <p:spPr>
            <a:xfrm flipH="true">
              <a:off x="12256885" y="0"/>
              <a:ext cx="0" cy="1239562"/>
            </a:xfrm>
            <a:prstGeom prst="line">
              <a:avLst/>
            </a:prstGeom>
            <a:ln cap="flat" w="50800">
              <a:solidFill>
                <a:srgbClr val="0E4A74"/>
              </a:solidFill>
              <a:prstDash val="solid"/>
              <a:headEnd type="none" len="sm" w="sm"/>
              <a:tailEnd type="none" len="sm" w="sm"/>
            </a:ln>
          </p:spPr>
        </p:sp>
        <p:sp>
          <p:nvSpPr>
            <p:cNvPr name="AutoShape 14" id="14"/>
            <p:cNvSpPr/>
            <p:nvPr/>
          </p:nvSpPr>
          <p:spPr>
            <a:xfrm>
              <a:off x="9335885" y="0"/>
              <a:ext cx="0" cy="1239562"/>
            </a:xfrm>
            <a:prstGeom prst="line">
              <a:avLst/>
            </a:prstGeom>
            <a:ln cap="flat" w="50800">
              <a:solidFill>
                <a:srgbClr val="0E4A74"/>
              </a:solidFill>
              <a:prstDash val="solid"/>
              <a:headEnd type="none" len="sm" w="sm"/>
              <a:tailEnd type="none" len="sm" w="sm"/>
            </a:ln>
          </p:spPr>
        </p:sp>
        <p:sp>
          <p:nvSpPr>
            <p:cNvPr name="AutoShape 15" id="15"/>
            <p:cNvSpPr/>
            <p:nvPr/>
          </p:nvSpPr>
          <p:spPr>
            <a:xfrm>
              <a:off x="6211685" y="37336"/>
              <a:ext cx="0" cy="1202226"/>
            </a:xfrm>
            <a:prstGeom prst="line">
              <a:avLst/>
            </a:prstGeom>
            <a:ln cap="flat" w="50800">
              <a:solidFill>
                <a:srgbClr val="0E4A74"/>
              </a:solidFill>
              <a:prstDash val="solid"/>
              <a:headEnd type="none" len="sm" w="sm"/>
              <a:tailEnd type="none" len="sm" w="sm"/>
            </a:ln>
          </p:spPr>
        </p:sp>
      </p:grpSp>
      <p:grpSp>
        <p:nvGrpSpPr>
          <p:cNvPr name="Group 16" id="16"/>
          <p:cNvGrpSpPr/>
          <p:nvPr/>
        </p:nvGrpSpPr>
        <p:grpSpPr>
          <a:xfrm rot="0">
            <a:off x="885825" y="1613913"/>
            <a:ext cx="4658764" cy="589538"/>
            <a:chOff x="0" y="0"/>
            <a:chExt cx="1227000" cy="155269"/>
          </a:xfrm>
        </p:grpSpPr>
        <p:sp>
          <p:nvSpPr>
            <p:cNvPr name="Freeform 17" id="17"/>
            <p:cNvSpPr/>
            <p:nvPr/>
          </p:nvSpPr>
          <p:spPr>
            <a:xfrm flipH="false" flipV="false" rot="0">
              <a:off x="0" y="0"/>
              <a:ext cx="1227000" cy="155269"/>
            </a:xfrm>
            <a:custGeom>
              <a:avLst/>
              <a:gdLst/>
              <a:ahLst/>
              <a:cxnLst/>
              <a:rect r="r" b="b" t="t" l="l"/>
              <a:pathLst>
                <a:path h="155269" w="1227000">
                  <a:moveTo>
                    <a:pt x="33236" y="0"/>
                  </a:moveTo>
                  <a:lnTo>
                    <a:pt x="1193764" y="0"/>
                  </a:lnTo>
                  <a:cubicBezTo>
                    <a:pt x="1212119" y="0"/>
                    <a:pt x="1227000" y="14880"/>
                    <a:pt x="1227000" y="33236"/>
                  </a:cubicBezTo>
                  <a:lnTo>
                    <a:pt x="1227000" y="122033"/>
                  </a:lnTo>
                  <a:cubicBezTo>
                    <a:pt x="1227000" y="140389"/>
                    <a:pt x="1212119" y="155269"/>
                    <a:pt x="1193764" y="155269"/>
                  </a:cubicBezTo>
                  <a:lnTo>
                    <a:pt x="33236" y="155269"/>
                  </a:lnTo>
                  <a:cubicBezTo>
                    <a:pt x="14880" y="155269"/>
                    <a:pt x="0" y="140389"/>
                    <a:pt x="0" y="122033"/>
                  </a:cubicBezTo>
                  <a:lnTo>
                    <a:pt x="0" y="33236"/>
                  </a:lnTo>
                  <a:cubicBezTo>
                    <a:pt x="0" y="14880"/>
                    <a:pt x="14880" y="0"/>
                    <a:pt x="33236" y="0"/>
                  </a:cubicBezTo>
                  <a:close/>
                </a:path>
              </a:pathLst>
            </a:custGeom>
            <a:solidFill>
              <a:srgbClr val="77C4B5"/>
            </a:solidFill>
          </p:spPr>
        </p:sp>
        <p:sp>
          <p:nvSpPr>
            <p:cNvPr name="TextBox 18" id="18"/>
            <p:cNvSpPr txBox="true"/>
            <p:nvPr/>
          </p:nvSpPr>
          <p:spPr>
            <a:xfrm>
              <a:off x="0" y="-47625"/>
              <a:ext cx="1227000" cy="202894"/>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Survey</a:t>
              </a:r>
            </a:p>
          </p:txBody>
        </p:sp>
      </p:grpSp>
      <p:grpSp>
        <p:nvGrpSpPr>
          <p:cNvPr name="Group 19" id="19"/>
          <p:cNvGrpSpPr/>
          <p:nvPr/>
        </p:nvGrpSpPr>
        <p:grpSpPr>
          <a:xfrm rot="0">
            <a:off x="3050771" y="2429335"/>
            <a:ext cx="4836968" cy="590291"/>
            <a:chOff x="0" y="0"/>
            <a:chExt cx="1273934" cy="155468"/>
          </a:xfrm>
        </p:grpSpPr>
        <p:sp>
          <p:nvSpPr>
            <p:cNvPr name="Freeform 20" id="20"/>
            <p:cNvSpPr/>
            <p:nvPr/>
          </p:nvSpPr>
          <p:spPr>
            <a:xfrm flipH="false" flipV="false" rot="0">
              <a:off x="0" y="0"/>
              <a:ext cx="1273934" cy="155468"/>
            </a:xfrm>
            <a:custGeom>
              <a:avLst/>
              <a:gdLst/>
              <a:ahLst/>
              <a:cxnLst/>
              <a:rect r="r" b="b" t="t" l="l"/>
              <a:pathLst>
                <a:path h="155468" w="1273934">
                  <a:moveTo>
                    <a:pt x="32011" y="0"/>
                  </a:moveTo>
                  <a:lnTo>
                    <a:pt x="1241923" y="0"/>
                  </a:lnTo>
                  <a:cubicBezTo>
                    <a:pt x="1250413" y="0"/>
                    <a:pt x="1258555" y="3373"/>
                    <a:pt x="1264558" y="9376"/>
                  </a:cubicBezTo>
                  <a:cubicBezTo>
                    <a:pt x="1270561" y="15379"/>
                    <a:pt x="1273934" y="23521"/>
                    <a:pt x="1273934" y="32011"/>
                  </a:cubicBezTo>
                  <a:lnTo>
                    <a:pt x="1273934" y="123456"/>
                  </a:lnTo>
                  <a:cubicBezTo>
                    <a:pt x="1273934" y="131946"/>
                    <a:pt x="1270561" y="140088"/>
                    <a:pt x="1264558" y="146092"/>
                  </a:cubicBezTo>
                  <a:cubicBezTo>
                    <a:pt x="1258555" y="152095"/>
                    <a:pt x="1250413" y="155468"/>
                    <a:pt x="1241923" y="155468"/>
                  </a:cubicBezTo>
                  <a:lnTo>
                    <a:pt x="32011" y="155468"/>
                  </a:lnTo>
                  <a:cubicBezTo>
                    <a:pt x="23521" y="155468"/>
                    <a:pt x="15379" y="152095"/>
                    <a:pt x="9376" y="146092"/>
                  </a:cubicBezTo>
                  <a:cubicBezTo>
                    <a:pt x="3373" y="140088"/>
                    <a:pt x="0" y="131946"/>
                    <a:pt x="0" y="123456"/>
                  </a:cubicBezTo>
                  <a:lnTo>
                    <a:pt x="0" y="32011"/>
                  </a:lnTo>
                  <a:cubicBezTo>
                    <a:pt x="0" y="23521"/>
                    <a:pt x="3373" y="15379"/>
                    <a:pt x="9376" y="9376"/>
                  </a:cubicBezTo>
                  <a:cubicBezTo>
                    <a:pt x="15379" y="3373"/>
                    <a:pt x="23521" y="0"/>
                    <a:pt x="32011" y="0"/>
                  </a:cubicBezTo>
                  <a:close/>
                </a:path>
              </a:pathLst>
            </a:custGeom>
            <a:solidFill>
              <a:srgbClr val="FFBD59"/>
            </a:solidFill>
          </p:spPr>
        </p:sp>
        <p:sp>
          <p:nvSpPr>
            <p:cNvPr name="TextBox 21" id="21"/>
            <p:cNvSpPr txBox="true"/>
            <p:nvPr/>
          </p:nvSpPr>
          <p:spPr>
            <a:xfrm>
              <a:off x="0" y="-47625"/>
              <a:ext cx="1273934" cy="203093"/>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Dataset Preparation</a:t>
              </a:r>
            </a:p>
          </p:txBody>
        </p:sp>
      </p:grpSp>
      <p:grpSp>
        <p:nvGrpSpPr>
          <p:cNvPr name="Group 22" id="22"/>
          <p:cNvGrpSpPr/>
          <p:nvPr/>
        </p:nvGrpSpPr>
        <p:grpSpPr>
          <a:xfrm rot="0">
            <a:off x="5544589" y="3245510"/>
            <a:ext cx="1498525" cy="863781"/>
            <a:chOff x="0" y="0"/>
            <a:chExt cx="394673" cy="227498"/>
          </a:xfrm>
        </p:grpSpPr>
        <p:sp>
          <p:nvSpPr>
            <p:cNvPr name="Freeform 23" id="23"/>
            <p:cNvSpPr/>
            <p:nvPr/>
          </p:nvSpPr>
          <p:spPr>
            <a:xfrm flipH="false" flipV="false" rot="0">
              <a:off x="0" y="0"/>
              <a:ext cx="394673" cy="227498"/>
            </a:xfrm>
            <a:custGeom>
              <a:avLst/>
              <a:gdLst/>
              <a:ahLst/>
              <a:cxnLst/>
              <a:rect r="r" b="b" t="t" l="l"/>
              <a:pathLst>
                <a:path h="227498" w="394673">
                  <a:moveTo>
                    <a:pt x="103327" y="0"/>
                  </a:moveTo>
                  <a:lnTo>
                    <a:pt x="291346" y="0"/>
                  </a:lnTo>
                  <a:cubicBezTo>
                    <a:pt x="348412" y="0"/>
                    <a:pt x="394673" y="46261"/>
                    <a:pt x="394673" y="103327"/>
                  </a:cubicBezTo>
                  <a:lnTo>
                    <a:pt x="394673" y="124171"/>
                  </a:lnTo>
                  <a:cubicBezTo>
                    <a:pt x="394673" y="181237"/>
                    <a:pt x="348412" y="227498"/>
                    <a:pt x="291346" y="227498"/>
                  </a:cubicBezTo>
                  <a:lnTo>
                    <a:pt x="103327" y="227498"/>
                  </a:lnTo>
                  <a:cubicBezTo>
                    <a:pt x="46261" y="227498"/>
                    <a:pt x="0" y="181237"/>
                    <a:pt x="0" y="124171"/>
                  </a:cubicBezTo>
                  <a:lnTo>
                    <a:pt x="0" y="103327"/>
                  </a:lnTo>
                  <a:cubicBezTo>
                    <a:pt x="0" y="46261"/>
                    <a:pt x="46261" y="0"/>
                    <a:pt x="103327" y="0"/>
                  </a:cubicBezTo>
                  <a:close/>
                </a:path>
              </a:pathLst>
            </a:custGeom>
            <a:solidFill>
              <a:srgbClr val="FF5757"/>
            </a:solidFill>
          </p:spPr>
        </p:sp>
        <p:sp>
          <p:nvSpPr>
            <p:cNvPr name="TextBox 24" id="24"/>
            <p:cNvSpPr txBox="true"/>
            <p:nvPr/>
          </p:nvSpPr>
          <p:spPr>
            <a:xfrm>
              <a:off x="0" y="-38100"/>
              <a:ext cx="394673" cy="265598"/>
            </a:xfrm>
            <a:prstGeom prst="rect">
              <a:avLst/>
            </a:prstGeom>
          </p:spPr>
          <p:txBody>
            <a:bodyPr anchor="ctr" rtlCol="false" tIns="50800" lIns="50800" bIns="50800" rIns="50800"/>
            <a:lstStyle/>
            <a:p>
              <a:pPr algn="ctr">
                <a:lnSpc>
                  <a:spcPts val="2659"/>
                </a:lnSpc>
              </a:pPr>
              <a:r>
                <a:rPr lang="en-US" b="true" sz="1899">
                  <a:solidFill>
                    <a:srgbClr val="FFFFFF"/>
                  </a:solidFill>
                  <a:latin typeface="Canva Sans Bold"/>
                  <a:ea typeface="Canva Sans Bold"/>
                  <a:cs typeface="Canva Sans Bold"/>
                  <a:sym typeface="Canva Sans Bold"/>
                </a:rPr>
                <a:t>Model Selection</a:t>
              </a:r>
            </a:p>
          </p:txBody>
        </p:sp>
      </p:grpSp>
      <p:grpSp>
        <p:nvGrpSpPr>
          <p:cNvPr name="Group 25" id="25"/>
          <p:cNvGrpSpPr/>
          <p:nvPr/>
        </p:nvGrpSpPr>
        <p:grpSpPr>
          <a:xfrm rot="0">
            <a:off x="10232027" y="4331857"/>
            <a:ext cx="5929645" cy="589538"/>
            <a:chOff x="0" y="0"/>
            <a:chExt cx="1561717" cy="155269"/>
          </a:xfrm>
        </p:grpSpPr>
        <p:sp>
          <p:nvSpPr>
            <p:cNvPr name="Freeform 26" id="26"/>
            <p:cNvSpPr/>
            <p:nvPr/>
          </p:nvSpPr>
          <p:spPr>
            <a:xfrm flipH="false" flipV="false" rot="0">
              <a:off x="0" y="0"/>
              <a:ext cx="1561717" cy="155269"/>
            </a:xfrm>
            <a:custGeom>
              <a:avLst/>
              <a:gdLst/>
              <a:ahLst/>
              <a:cxnLst/>
              <a:rect r="r" b="b" t="t" l="l"/>
              <a:pathLst>
                <a:path h="155269" w="1561717">
                  <a:moveTo>
                    <a:pt x="26113" y="0"/>
                  </a:moveTo>
                  <a:lnTo>
                    <a:pt x="1535605" y="0"/>
                  </a:lnTo>
                  <a:cubicBezTo>
                    <a:pt x="1550026" y="0"/>
                    <a:pt x="1561717" y="11691"/>
                    <a:pt x="1561717" y="26113"/>
                  </a:cubicBezTo>
                  <a:lnTo>
                    <a:pt x="1561717" y="129157"/>
                  </a:lnTo>
                  <a:cubicBezTo>
                    <a:pt x="1561717" y="136082"/>
                    <a:pt x="1558966" y="142724"/>
                    <a:pt x="1554069" y="147621"/>
                  </a:cubicBezTo>
                  <a:cubicBezTo>
                    <a:pt x="1549172" y="152518"/>
                    <a:pt x="1542530" y="155269"/>
                    <a:pt x="1535605" y="155269"/>
                  </a:cubicBezTo>
                  <a:lnTo>
                    <a:pt x="26113" y="155269"/>
                  </a:lnTo>
                  <a:cubicBezTo>
                    <a:pt x="19187" y="155269"/>
                    <a:pt x="12545" y="152518"/>
                    <a:pt x="7648" y="147621"/>
                  </a:cubicBezTo>
                  <a:cubicBezTo>
                    <a:pt x="2751" y="142724"/>
                    <a:pt x="0" y="136082"/>
                    <a:pt x="0" y="129157"/>
                  </a:cubicBezTo>
                  <a:lnTo>
                    <a:pt x="0" y="26113"/>
                  </a:lnTo>
                  <a:cubicBezTo>
                    <a:pt x="0" y="19187"/>
                    <a:pt x="2751" y="12545"/>
                    <a:pt x="7648" y="7648"/>
                  </a:cubicBezTo>
                  <a:cubicBezTo>
                    <a:pt x="12545" y="2751"/>
                    <a:pt x="19187" y="0"/>
                    <a:pt x="26113" y="0"/>
                  </a:cubicBezTo>
                  <a:close/>
                </a:path>
              </a:pathLst>
            </a:custGeom>
            <a:solidFill>
              <a:srgbClr val="77C4B5"/>
            </a:solidFill>
          </p:spPr>
        </p:sp>
        <p:sp>
          <p:nvSpPr>
            <p:cNvPr name="TextBox 27" id="27"/>
            <p:cNvSpPr txBox="true"/>
            <p:nvPr/>
          </p:nvSpPr>
          <p:spPr>
            <a:xfrm>
              <a:off x="0" y="-47625"/>
              <a:ext cx="1561717" cy="202894"/>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Model Building</a:t>
              </a:r>
            </a:p>
          </p:txBody>
        </p:sp>
      </p:grpSp>
      <p:grpSp>
        <p:nvGrpSpPr>
          <p:cNvPr name="Group 28" id="28"/>
          <p:cNvGrpSpPr/>
          <p:nvPr/>
        </p:nvGrpSpPr>
        <p:grpSpPr>
          <a:xfrm rot="0">
            <a:off x="10232027" y="5143833"/>
            <a:ext cx="5929645" cy="573252"/>
            <a:chOff x="0" y="0"/>
            <a:chExt cx="1561717" cy="150980"/>
          </a:xfrm>
        </p:grpSpPr>
        <p:sp>
          <p:nvSpPr>
            <p:cNvPr name="Freeform 29" id="29"/>
            <p:cNvSpPr/>
            <p:nvPr/>
          </p:nvSpPr>
          <p:spPr>
            <a:xfrm flipH="false" flipV="false" rot="0">
              <a:off x="0" y="0"/>
              <a:ext cx="1561717" cy="150980"/>
            </a:xfrm>
            <a:custGeom>
              <a:avLst/>
              <a:gdLst/>
              <a:ahLst/>
              <a:cxnLst/>
              <a:rect r="r" b="b" t="t" l="l"/>
              <a:pathLst>
                <a:path h="150980" w="1561717">
                  <a:moveTo>
                    <a:pt x="26113" y="0"/>
                  </a:moveTo>
                  <a:lnTo>
                    <a:pt x="1535605" y="0"/>
                  </a:lnTo>
                  <a:cubicBezTo>
                    <a:pt x="1550026" y="0"/>
                    <a:pt x="1561717" y="11691"/>
                    <a:pt x="1561717" y="26113"/>
                  </a:cubicBezTo>
                  <a:lnTo>
                    <a:pt x="1561717" y="124867"/>
                  </a:lnTo>
                  <a:cubicBezTo>
                    <a:pt x="1561717" y="131793"/>
                    <a:pt x="1558966" y="138435"/>
                    <a:pt x="1554069" y="143332"/>
                  </a:cubicBezTo>
                  <a:cubicBezTo>
                    <a:pt x="1549172" y="148229"/>
                    <a:pt x="1542530" y="150980"/>
                    <a:pt x="1535605" y="150980"/>
                  </a:cubicBezTo>
                  <a:lnTo>
                    <a:pt x="26113" y="150980"/>
                  </a:lnTo>
                  <a:cubicBezTo>
                    <a:pt x="11691" y="150980"/>
                    <a:pt x="0" y="139289"/>
                    <a:pt x="0" y="124867"/>
                  </a:cubicBezTo>
                  <a:lnTo>
                    <a:pt x="0" y="26113"/>
                  </a:lnTo>
                  <a:cubicBezTo>
                    <a:pt x="0" y="19187"/>
                    <a:pt x="2751" y="12545"/>
                    <a:pt x="7648" y="7648"/>
                  </a:cubicBezTo>
                  <a:cubicBezTo>
                    <a:pt x="12545" y="2751"/>
                    <a:pt x="19187" y="0"/>
                    <a:pt x="26113" y="0"/>
                  </a:cubicBezTo>
                  <a:close/>
                </a:path>
              </a:pathLst>
            </a:custGeom>
            <a:solidFill>
              <a:srgbClr val="FFBD59"/>
            </a:solidFill>
          </p:spPr>
        </p:sp>
        <p:sp>
          <p:nvSpPr>
            <p:cNvPr name="TextBox 30" id="30"/>
            <p:cNvSpPr txBox="true"/>
            <p:nvPr/>
          </p:nvSpPr>
          <p:spPr>
            <a:xfrm>
              <a:off x="0" y="-38100"/>
              <a:ext cx="1561717" cy="189080"/>
            </a:xfrm>
            <a:prstGeom prst="rect">
              <a:avLst/>
            </a:prstGeom>
          </p:spPr>
          <p:txBody>
            <a:bodyPr anchor="ctr" rtlCol="false" tIns="50800" lIns="50800" bIns="50800" rIns="50800"/>
            <a:lstStyle/>
            <a:p>
              <a:pPr algn="ctr">
                <a:lnSpc>
                  <a:spcPts val="2799"/>
                </a:lnSpc>
              </a:pPr>
              <a:r>
                <a:rPr lang="en-US" b="true" sz="1999">
                  <a:solidFill>
                    <a:srgbClr val="FFFFFF"/>
                  </a:solidFill>
                  <a:latin typeface="Canva Sans Bold"/>
                  <a:ea typeface="Canva Sans Bold"/>
                  <a:cs typeface="Canva Sans Bold"/>
                  <a:sym typeface="Canva Sans Bold"/>
                </a:rPr>
                <a:t>Smart Contract Development</a:t>
              </a:r>
            </a:p>
          </p:txBody>
        </p:sp>
      </p:grpSp>
      <p:grpSp>
        <p:nvGrpSpPr>
          <p:cNvPr name="Group 31" id="31"/>
          <p:cNvGrpSpPr/>
          <p:nvPr/>
        </p:nvGrpSpPr>
        <p:grpSpPr>
          <a:xfrm rot="0">
            <a:off x="10232027" y="5942969"/>
            <a:ext cx="5929645" cy="589538"/>
            <a:chOff x="0" y="0"/>
            <a:chExt cx="1561717" cy="155269"/>
          </a:xfrm>
        </p:grpSpPr>
        <p:sp>
          <p:nvSpPr>
            <p:cNvPr name="Freeform 32" id="32"/>
            <p:cNvSpPr/>
            <p:nvPr/>
          </p:nvSpPr>
          <p:spPr>
            <a:xfrm flipH="false" flipV="false" rot="0">
              <a:off x="0" y="0"/>
              <a:ext cx="1561717" cy="155269"/>
            </a:xfrm>
            <a:custGeom>
              <a:avLst/>
              <a:gdLst/>
              <a:ahLst/>
              <a:cxnLst/>
              <a:rect r="r" b="b" t="t" l="l"/>
              <a:pathLst>
                <a:path h="155269" w="1561717">
                  <a:moveTo>
                    <a:pt x="26113" y="0"/>
                  </a:moveTo>
                  <a:lnTo>
                    <a:pt x="1535605" y="0"/>
                  </a:lnTo>
                  <a:cubicBezTo>
                    <a:pt x="1550026" y="0"/>
                    <a:pt x="1561717" y="11691"/>
                    <a:pt x="1561717" y="26113"/>
                  </a:cubicBezTo>
                  <a:lnTo>
                    <a:pt x="1561717" y="129157"/>
                  </a:lnTo>
                  <a:cubicBezTo>
                    <a:pt x="1561717" y="136082"/>
                    <a:pt x="1558966" y="142724"/>
                    <a:pt x="1554069" y="147621"/>
                  </a:cubicBezTo>
                  <a:cubicBezTo>
                    <a:pt x="1549172" y="152518"/>
                    <a:pt x="1542530" y="155269"/>
                    <a:pt x="1535605" y="155269"/>
                  </a:cubicBezTo>
                  <a:lnTo>
                    <a:pt x="26113" y="155269"/>
                  </a:lnTo>
                  <a:cubicBezTo>
                    <a:pt x="19187" y="155269"/>
                    <a:pt x="12545" y="152518"/>
                    <a:pt x="7648" y="147621"/>
                  </a:cubicBezTo>
                  <a:cubicBezTo>
                    <a:pt x="2751" y="142724"/>
                    <a:pt x="0" y="136082"/>
                    <a:pt x="0" y="129157"/>
                  </a:cubicBezTo>
                  <a:lnTo>
                    <a:pt x="0" y="26113"/>
                  </a:lnTo>
                  <a:cubicBezTo>
                    <a:pt x="0" y="19187"/>
                    <a:pt x="2751" y="12545"/>
                    <a:pt x="7648" y="7648"/>
                  </a:cubicBezTo>
                  <a:cubicBezTo>
                    <a:pt x="12545" y="2751"/>
                    <a:pt x="19187" y="0"/>
                    <a:pt x="26113" y="0"/>
                  </a:cubicBezTo>
                  <a:close/>
                </a:path>
              </a:pathLst>
            </a:custGeom>
            <a:solidFill>
              <a:srgbClr val="FF5757"/>
            </a:solidFill>
          </p:spPr>
        </p:sp>
        <p:sp>
          <p:nvSpPr>
            <p:cNvPr name="TextBox 33" id="33"/>
            <p:cNvSpPr txBox="true"/>
            <p:nvPr/>
          </p:nvSpPr>
          <p:spPr>
            <a:xfrm>
              <a:off x="0" y="-47625"/>
              <a:ext cx="1561717" cy="202894"/>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Frontend Development</a:t>
              </a:r>
            </a:p>
          </p:txBody>
        </p:sp>
      </p:grpSp>
      <p:grpSp>
        <p:nvGrpSpPr>
          <p:cNvPr name="Group 34" id="34"/>
          <p:cNvGrpSpPr/>
          <p:nvPr/>
        </p:nvGrpSpPr>
        <p:grpSpPr>
          <a:xfrm rot="0">
            <a:off x="13940790" y="7547392"/>
            <a:ext cx="3579668" cy="590291"/>
            <a:chOff x="0" y="0"/>
            <a:chExt cx="942793" cy="155468"/>
          </a:xfrm>
        </p:grpSpPr>
        <p:sp>
          <p:nvSpPr>
            <p:cNvPr name="Freeform 35" id="35"/>
            <p:cNvSpPr/>
            <p:nvPr/>
          </p:nvSpPr>
          <p:spPr>
            <a:xfrm flipH="false" flipV="false" rot="0">
              <a:off x="0" y="0"/>
              <a:ext cx="942793" cy="155468"/>
            </a:xfrm>
            <a:custGeom>
              <a:avLst/>
              <a:gdLst/>
              <a:ahLst/>
              <a:cxnLst/>
              <a:rect r="r" b="b" t="t" l="l"/>
              <a:pathLst>
                <a:path h="155468" w="942793">
                  <a:moveTo>
                    <a:pt x="43255" y="0"/>
                  </a:moveTo>
                  <a:lnTo>
                    <a:pt x="899538" y="0"/>
                  </a:lnTo>
                  <a:cubicBezTo>
                    <a:pt x="911010" y="0"/>
                    <a:pt x="922012" y="4557"/>
                    <a:pt x="930124" y="12669"/>
                  </a:cubicBezTo>
                  <a:cubicBezTo>
                    <a:pt x="938236" y="20781"/>
                    <a:pt x="942793" y="31783"/>
                    <a:pt x="942793" y="43255"/>
                  </a:cubicBezTo>
                  <a:lnTo>
                    <a:pt x="942793" y="112213"/>
                  </a:lnTo>
                  <a:cubicBezTo>
                    <a:pt x="942793" y="123685"/>
                    <a:pt x="938236" y="134687"/>
                    <a:pt x="930124" y="142799"/>
                  </a:cubicBezTo>
                  <a:cubicBezTo>
                    <a:pt x="922012" y="150910"/>
                    <a:pt x="911010" y="155468"/>
                    <a:pt x="899538" y="155468"/>
                  </a:cubicBezTo>
                  <a:lnTo>
                    <a:pt x="43255" y="155468"/>
                  </a:lnTo>
                  <a:cubicBezTo>
                    <a:pt x="31783" y="155468"/>
                    <a:pt x="20781" y="150910"/>
                    <a:pt x="12669" y="142799"/>
                  </a:cubicBezTo>
                  <a:cubicBezTo>
                    <a:pt x="4557" y="134687"/>
                    <a:pt x="0" y="123685"/>
                    <a:pt x="0" y="112213"/>
                  </a:cubicBezTo>
                  <a:lnTo>
                    <a:pt x="0" y="43255"/>
                  </a:lnTo>
                  <a:cubicBezTo>
                    <a:pt x="0" y="31783"/>
                    <a:pt x="4557" y="20781"/>
                    <a:pt x="12669" y="12669"/>
                  </a:cubicBezTo>
                  <a:cubicBezTo>
                    <a:pt x="20781" y="4557"/>
                    <a:pt x="31783" y="0"/>
                    <a:pt x="43255" y="0"/>
                  </a:cubicBezTo>
                  <a:close/>
                </a:path>
              </a:pathLst>
            </a:custGeom>
            <a:solidFill>
              <a:srgbClr val="77C4B5"/>
            </a:solidFill>
          </p:spPr>
        </p:sp>
        <p:sp>
          <p:nvSpPr>
            <p:cNvPr name="TextBox 36" id="36"/>
            <p:cNvSpPr txBox="true"/>
            <p:nvPr/>
          </p:nvSpPr>
          <p:spPr>
            <a:xfrm>
              <a:off x="0" y="-47625"/>
              <a:ext cx="942793" cy="203093"/>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System Integration</a:t>
              </a:r>
            </a:p>
          </p:txBody>
        </p:sp>
      </p:grpSp>
      <p:grpSp>
        <p:nvGrpSpPr>
          <p:cNvPr name="Group 37" id="37"/>
          <p:cNvGrpSpPr/>
          <p:nvPr/>
        </p:nvGrpSpPr>
        <p:grpSpPr>
          <a:xfrm rot="0">
            <a:off x="13940790" y="8366283"/>
            <a:ext cx="3579668" cy="590291"/>
            <a:chOff x="0" y="0"/>
            <a:chExt cx="942793" cy="155468"/>
          </a:xfrm>
        </p:grpSpPr>
        <p:sp>
          <p:nvSpPr>
            <p:cNvPr name="Freeform 38" id="38"/>
            <p:cNvSpPr/>
            <p:nvPr/>
          </p:nvSpPr>
          <p:spPr>
            <a:xfrm flipH="false" flipV="false" rot="0">
              <a:off x="0" y="0"/>
              <a:ext cx="942793" cy="155468"/>
            </a:xfrm>
            <a:custGeom>
              <a:avLst/>
              <a:gdLst/>
              <a:ahLst/>
              <a:cxnLst/>
              <a:rect r="r" b="b" t="t" l="l"/>
              <a:pathLst>
                <a:path h="155468" w="942793">
                  <a:moveTo>
                    <a:pt x="43255" y="0"/>
                  </a:moveTo>
                  <a:lnTo>
                    <a:pt x="899538" y="0"/>
                  </a:lnTo>
                  <a:cubicBezTo>
                    <a:pt x="911010" y="0"/>
                    <a:pt x="922012" y="4557"/>
                    <a:pt x="930124" y="12669"/>
                  </a:cubicBezTo>
                  <a:cubicBezTo>
                    <a:pt x="938236" y="20781"/>
                    <a:pt x="942793" y="31783"/>
                    <a:pt x="942793" y="43255"/>
                  </a:cubicBezTo>
                  <a:lnTo>
                    <a:pt x="942793" y="112213"/>
                  </a:lnTo>
                  <a:cubicBezTo>
                    <a:pt x="942793" y="123685"/>
                    <a:pt x="938236" y="134687"/>
                    <a:pt x="930124" y="142799"/>
                  </a:cubicBezTo>
                  <a:cubicBezTo>
                    <a:pt x="922012" y="150910"/>
                    <a:pt x="911010" y="155468"/>
                    <a:pt x="899538" y="155468"/>
                  </a:cubicBezTo>
                  <a:lnTo>
                    <a:pt x="43255" y="155468"/>
                  </a:lnTo>
                  <a:cubicBezTo>
                    <a:pt x="31783" y="155468"/>
                    <a:pt x="20781" y="150910"/>
                    <a:pt x="12669" y="142799"/>
                  </a:cubicBezTo>
                  <a:cubicBezTo>
                    <a:pt x="4557" y="134687"/>
                    <a:pt x="0" y="123685"/>
                    <a:pt x="0" y="112213"/>
                  </a:cubicBezTo>
                  <a:lnTo>
                    <a:pt x="0" y="43255"/>
                  </a:lnTo>
                  <a:cubicBezTo>
                    <a:pt x="0" y="31783"/>
                    <a:pt x="4557" y="20781"/>
                    <a:pt x="12669" y="12669"/>
                  </a:cubicBezTo>
                  <a:cubicBezTo>
                    <a:pt x="20781" y="4557"/>
                    <a:pt x="31783" y="0"/>
                    <a:pt x="43255" y="0"/>
                  </a:cubicBezTo>
                  <a:close/>
                </a:path>
              </a:pathLst>
            </a:custGeom>
            <a:solidFill>
              <a:srgbClr val="FF5757"/>
            </a:solidFill>
          </p:spPr>
        </p:sp>
        <p:sp>
          <p:nvSpPr>
            <p:cNvPr name="TextBox 39" id="39"/>
            <p:cNvSpPr txBox="true"/>
            <p:nvPr/>
          </p:nvSpPr>
          <p:spPr>
            <a:xfrm>
              <a:off x="0" y="-47625"/>
              <a:ext cx="942793" cy="203093"/>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System Testing</a:t>
              </a:r>
            </a:p>
          </p:txBody>
        </p:sp>
      </p:grpSp>
      <p:grpSp>
        <p:nvGrpSpPr>
          <p:cNvPr name="Group 40" id="40"/>
          <p:cNvGrpSpPr/>
          <p:nvPr/>
        </p:nvGrpSpPr>
        <p:grpSpPr>
          <a:xfrm rot="0">
            <a:off x="10078489" y="9156599"/>
            <a:ext cx="7323686" cy="589538"/>
            <a:chOff x="0" y="0"/>
            <a:chExt cx="1928872" cy="155269"/>
          </a:xfrm>
        </p:grpSpPr>
        <p:sp>
          <p:nvSpPr>
            <p:cNvPr name="Freeform 41" id="41"/>
            <p:cNvSpPr/>
            <p:nvPr/>
          </p:nvSpPr>
          <p:spPr>
            <a:xfrm flipH="false" flipV="false" rot="0">
              <a:off x="0" y="0"/>
              <a:ext cx="1928872" cy="155269"/>
            </a:xfrm>
            <a:custGeom>
              <a:avLst/>
              <a:gdLst/>
              <a:ahLst/>
              <a:cxnLst/>
              <a:rect r="r" b="b" t="t" l="l"/>
              <a:pathLst>
                <a:path h="155269" w="1928872">
                  <a:moveTo>
                    <a:pt x="21142" y="0"/>
                  </a:moveTo>
                  <a:lnTo>
                    <a:pt x="1907730" y="0"/>
                  </a:lnTo>
                  <a:cubicBezTo>
                    <a:pt x="1913337" y="0"/>
                    <a:pt x="1918715" y="2227"/>
                    <a:pt x="1922680" y="6192"/>
                  </a:cubicBezTo>
                  <a:cubicBezTo>
                    <a:pt x="1926645" y="10157"/>
                    <a:pt x="1928872" y="15535"/>
                    <a:pt x="1928872" y="21142"/>
                  </a:cubicBezTo>
                  <a:lnTo>
                    <a:pt x="1928872" y="134127"/>
                  </a:lnTo>
                  <a:cubicBezTo>
                    <a:pt x="1928872" y="145804"/>
                    <a:pt x="1919406" y="155269"/>
                    <a:pt x="1907730" y="155269"/>
                  </a:cubicBezTo>
                  <a:lnTo>
                    <a:pt x="21142" y="155269"/>
                  </a:lnTo>
                  <a:cubicBezTo>
                    <a:pt x="15535" y="155269"/>
                    <a:pt x="10157" y="153042"/>
                    <a:pt x="6192" y="149077"/>
                  </a:cubicBezTo>
                  <a:cubicBezTo>
                    <a:pt x="2227" y="145112"/>
                    <a:pt x="0" y="139734"/>
                    <a:pt x="0" y="134127"/>
                  </a:cubicBezTo>
                  <a:lnTo>
                    <a:pt x="0" y="21142"/>
                  </a:lnTo>
                  <a:cubicBezTo>
                    <a:pt x="0" y="15535"/>
                    <a:pt x="2227" y="10157"/>
                    <a:pt x="6192" y="6192"/>
                  </a:cubicBezTo>
                  <a:cubicBezTo>
                    <a:pt x="10157" y="2227"/>
                    <a:pt x="15535" y="0"/>
                    <a:pt x="21142" y="0"/>
                  </a:cubicBezTo>
                  <a:close/>
                </a:path>
              </a:pathLst>
            </a:custGeom>
            <a:solidFill>
              <a:srgbClr val="77C4B5"/>
            </a:solidFill>
          </p:spPr>
        </p:sp>
        <p:sp>
          <p:nvSpPr>
            <p:cNvPr name="TextBox 42" id="42"/>
            <p:cNvSpPr txBox="true"/>
            <p:nvPr/>
          </p:nvSpPr>
          <p:spPr>
            <a:xfrm>
              <a:off x="0" y="-47625"/>
              <a:ext cx="1928872" cy="202894"/>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Documentation</a:t>
              </a:r>
            </a:p>
          </p:txBody>
        </p:sp>
      </p:grpSp>
      <p:grpSp>
        <p:nvGrpSpPr>
          <p:cNvPr name="Group 43" id="43"/>
          <p:cNvGrpSpPr/>
          <p:nvPr/>
        </p:nvGrpSpPr>
        <p:grpSpPr>
          <a:xfrm rot="0">
            <a:off x="13940790" y="6728501"/>
            <a:ext cx="3579668" cy="590291"/>
            <a:chOff x="0" y="0"/>
            <a:chExt cx="942793" cy="155468"/>
          </a:xfrm>
        </p:grpSpPr>
        <p:sp>
          <p:nvSpPr>
            <p:cNvPr name="Freeform 44" id="44"/>
            <p:cNvSpPr/>
            <p:nvPr/>
          </p:nvSpPr>
          <p:spPr>
            <a:xfrm flipH="false" flipV="false" rot="0">
              <a:off x="0" y="0"/>
              <a:ext cx="942793" cy="155468"/>
            </a:xfrm>
            <a:custGeom>
              <a:avLst/>
              <a:gdLst/>
              <a:ahLst/>
              <a:cxnLst/>
              <a:rect r="r" b="b" t="t" l="l"/>
              <a:pathLst>
                <a:path h="155468" w="942793">
                  <a:moveTo>
                    <a:pt x="43255" y="0"/>
                  </a:moveTo>
                  <a:lnTo>
                    <a:pt x="899538" y="0"/>
                  </a:lnTo>
                  <a:cubicBezTo>
                    <a:pt x="911010" y="0"/>
                    <a:pt x="922012" y="4557"/>
                    <a:pt x="930124" y="12669"/>
                  </a:cubicBezTo>
                  <a:cubicBezTo>
                    <a:pt x="938236" y="20781"/>
                    <a:pt x="942793" y="31783"/>
                    <a:pt x="942793" y="43255"/>
                  </a:cubicBezTo>
                  <a:lnTo>
                    <a:pt x="942793" y="112213"/>
                  </a:lnTo>
                  <a:cubicBezTo>
                    <a:pt x="942793" y="123685"/>
                    <a:pt x="938236" y="134687"/>
                    <a:pt x="930124" y="142799"/>
                  </a:cubicBezTo>
                  <a:cubicBezTo>
                    <a:pt x="922012" y="150910"/>
                    <a:pt x="911010" y="155468"/>
                    <a:pt x="899538" y="155468"/>
                  </a:cubicBezTo>
                  <a:lnTo>
                    <a:pt x="43255" y="155468"/>
                  </a:lnTo>
                  <a:cubicBezTo>
                    <a:pt x="31783" y="155468"/>
                    <a:pt x="20781" y="150910"/>
                    <a:pt x="12669" y="142799"/>
                  </a:cubicBezTo>
                  <a:cubicBezTo>
                    <a:pt x="4557" y="134687"/>
                    <a:pt x="0" y="123685"/>
                    <a:pt x="0" y="112213"/>
                  </a:cubicBezTo>
                  <a:lnTo>
                    <a:pt x="0" y="43255"/>
                  </a:lnTo>
                  <a:cubicBezTo>
                    <a:pt x="0" y="31783"/>
                    <a:pt x="4557" y="20781"/>
                    <a:pt x="12669" y="12669"/>
                  </a:cubicBezTo>
                  <a:cubicBezTo>
                    <a:pt x="20781" y="4557"/>
                    <a:pt x="31783" y="0"/>
                    <a:pt x="43255" y="0"/>
                  </a:cubicBezTo>
                  <a:close/>
                </a:path>
              </a:pathLst>
            </a:custGeom>
            <a:solidFill>
              <a:srgbClr val="FFBD59"/>
            </a:solidFill>
          </p:spPr>
        </p:sp>
        <p:sp>
          <p:nvSpPr>
            <p:cNvPr name="TextBox 45" id="45"/>
            <p:cNvSpPr txBox="true"/>
            <p:nvPr/>
          </p:nvSpPr>
          <p:spPr>
            <a:xfrm>
              <a:off x="0" y="-38100"/>
              <a:ext cx="942793" cy="193568"/>
            </a:xfrm>
            <a:prstGeom prst="rect">
              <a:avLst/>
            </a:prstGeom>
          </p:spPr>
          <p:txBody>
            <a:bodyPr anchor="ctr" rtlCol="false" tIns="50800" lIns="50800" bIns="50800" rIns="50800"/>
            <a:lstStyle/>
            <a:p>
              <a:pPr algn="ctr">
                <a:lnSpc>
                  <a:spcPts val="2939"/>
                </a:lnSpc>
              </a:pPr>
              <a:r>
                <a:rPr lang="en-US" b="true" sz="2099">
                  <a:solidFill>
                    <a:srgbClr val="FFFFFF"/>
                  </a:solidFill>
                  <a:latin typeface="Canva Sans Bold"/>
                  <a:ea typeface="Canva Sans Bold"/>
                  <a:cs typeface="Canva Sans Bold"/>
                  <a:sym typeface="Canva Sans Bold"/>
                </a:rPr>
                <a:t>Smart Contract Auditing </a:t>
              </a:r>
            </a:p>
          </p:txBody>
        </p:sp>
      </p:gr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316469" y="2212116"/>
            <a:ext cx="6273391" cy="5862769"/>
          </a:xfrm>
          <a:custGeom>
            <a:avLst/>
            <a:gdLst/>
            <a:ahLst/>
            <a:cxnLst/>
            <a:rect r="r" b="b" t="t" l="l"/>
            <a:pathLst>
              <a:path h="5862769" w="6273391">
                <a:moveTo>
                  <a:pt x="0" y="0"/>
                </a:moveTo>
                <a:lnTo>
                  <a:pt x="6273390" y="0"/>
                </a:lnTo>
                <a:lnTo>
                  <a:pt x="6273390"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04118" y="1896373"/>
            <a:ext cx="2528233" cy="2416659"/>
            <a:chOff x="0" y="0"/>
            <a:chExt cx="665872" cy="636486"/>
          </a:xfrm>
        </p:grpSpPr>
        <p:sp>
          <p:nvSpPr>
            <p:cNvPr name="Freeform 5" id="5"/>
            <p:cNvSpPr/>
            <p:nvPr/>
          </p:nvSpPr>
          <p:spPr>
            <a:xfrm flipH="false" flipV="false" rot="0">
              <a:off x="0" y="0"/>
              <a:ext cx="665872" cy="636486"/>
            </a:xfrm>
            <a:custGeom>
              <a:avLst/>
              <a:gdLst/>
              <a:ahLst/>
              <a:cxnLst/>
              <a:rect r="r" b="b" t="t" l="l"/>
              <a:pathLst>
                <a:path h="636486" w="665872">
                  <a:moveTo>
                    <a:pt x="156171" y="0"/>
                  </a:moveTo>
                  <a:lnTo>
                    <a:pt x="509701" y="0"/>
                  </a:lnTo>
                  <a:cubicBezTo>
                    <a:pt x="551120" y="0"/>
                    <a:pt x="590843" y="16454"/>
                    <a:pt x="620130" y="45742"/>
                  </a:cubicBezTo>
                  <a:cubicBezTo>
                    <a:pt x="649418" y="75029"/>
                    <a:pt x="665872" y="114752"/>
                    <a:pt x="665872" y="156171"/>
                  </a:cubicBezTo>
                  <a:lnTo>
                    <a:pt x="665872" y="480315"/>
                  </a:lnTo>
                  <a:cubicBezTo>
                    <a:pt x="665872" y="566566"/>
                    <a:pt x="595952" y="636486"/>
                    <a:pt x="509701" y="636486"/>
                  </a:cubicBezTo>
                  <a:lnTo>
                    <a:pt x="156171" y="636486"/>
                  </a:lnTo>
                  <a:cubicBezTo>
                    <a:pt x="69920" y="636486"/>
                    <a:pt x="0" y="566566"/>
                    <a:pt x="0" y="480315"/>
                  </a:cubicBezTo>
                  <a:lnTo>
                    <a:pt x="0" y="156171"/>
                  </a:lnTo>
                  <a:cubicBezTo>
                    <a:pt x="0" y="69920"/>
                    <a:pt x="69920" y="0"/>
                    <a:pt x="156171" y="0"/>
                  </a:cubicBezTo>
                  <a:close/>
                </a:path>
              </a:pathLst>
            </a:custGeom>
            <a:solidFill>
              <a:srgbClr val="0B4E7C"/>
            </a:solidFill>
          </p:spPr>
        </p:sp>
        <p:sp>
          <p:nvSpPr>
            <p:cNvPr name="TextBox 6" id="6"/>
            <p:cNvSpPr txBox="true"/>
            <p:nvPr/>
          </p:nvSpPr>
          <p:spPr>
            <a:xfrm>
              <a:off x="0" y="-152400"/>
              <a:ext cx="665872" cy="788886"/>
            </a:xfrm>
            <a:prstGeom prst="rect">
              <a:avLst/>
            </a:prstGeom>
          </p:spPr>
          <p:txBody>
            <a:bodyPr anchor="ctr" rtlCol="false" tIns="50800" lIns="50800" bIns="50800" rIns="50800"/>
            <a:lstStyle/>
            <a:p>
              <a:pPr algn="ctr">
                <a:lnSpc>
                  <a:spcPts val="11479"/>
                </a:lnSpc>
              </a:pPr>
              <a:r>
                <a:rPr lang="en-US" sz="8199">
                  <a:solidFill>
                    <a:srgbClr val="FFFFFF"/>
                  </a:solidFill>
                  <a:latin typeface="Open Sans"/>
                  <a:ea typeface="Open Sans"/>
                  <a:cs typeface="Open Sans"/>
                  <a:sym typeface="Open Sans"/>
                </a:rPr>
                <a:t>12</a:t>
              </a:r>
            </a:p>
          </p:txBody>
        </p:sp>
      </p:grpSp>
      <p:sp>
        <p:nvSpPr>
          <p:cNvPr name="TextBox 7" id="7"/>
          <p:cNvSpPr txBox="true"/>
          <p:nvPr/>
        </p:nvSpPr>
        <p:spPr>
          <a:xfrm rot="0">
            <a:off x="1304118" y="4468767"/>
            <a:ext cx="8435223" cy="1571627"/>
          </a:xfrm>
          <a:prstGeom prst="rect">
            <a:avLst/>
          </a:prstGeom>
        </p:spPr>
        <p:txBody>
          <a:bodyPr anchor="t" rtlCol="false" tIns="0" lIns="0" bIns="0" rIns="0">
            <a:spAutoFit/>
          </a:bodyPr>
          <a:lstStyle/>
          <a:p>
            <a:pPr algn="l" marL="0" indent="0" lvl="0">
              <a:lnSpc>
                <a:spcPts val="9600"/>
              </a:lnSpc>
            </a:pPr>
            <a:r>
              <a:rPr lang="en-US" sz="10000" spc="-600">
                <a:solidFill>
                  <a:srgbClr val="0B4E7C"/>
                </a:solidFill>
                <a:latin typeface="Rustic Printed"/>
                <a:ea typeface="Rustic Printed"/>
                <a:cs typeface="Rustic Printed"/>
                <a:sym typeface="Rustic Printed"/>
              </a:rPr>
              <a:t>NEXT </a:t>
            </a:r>
            <a:r>
              <a:rPr lang="en-US" sz="10000" spc="-600" strike="noStrike" u="none">
                <a:solidFill>
                  <a:srgbClr val="0B4E7C"/>
                </a:solidFill>
                <a:latin typeface="Rustic Printed"/>
                <a:ea typeface="Rustic Printed"/>
                <a:cs typeface="Rustic Printed"/>
                <a:sym typeface="Rustic Printed"/>
              </a:rPr>
              <a:t>PHASE</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521804" y="596348"/>
            <a:ext cx="17244391" cy="9094304"/>
            <a:chOff x="0" y="0"/>
            <a:chExt cx="4541733" cy="2395208"/>
          </a:xfrm>
        </p:grpSpPr>
        <p:sp>
          <p:nvSpPr>
            <p:cNvPr name="Freeform 4" id="4"/>
            <p:cNvSpPr/>
            <p:nvPr/>
          </p:nvSpPr>
          <p:spPr>
            <a:xfrm flipH="false" flipV="false" rot="0">
              <a:off x="0" y="0"/>
              <a:ext cx="4541733" cy="2395208"/>
            </a:xfrm>
            <a:custGeom>
              <a:avLst/>
              <a:gdLst/>
              <a:ahLst/>
              <a:cxnLst/>
              <a:rect r="r" b="b" t="t" l="l"/>
              <a:pathLst>
                <a:path h="2395208" w="4541733">
                  <a:moveTo>
                    <a:pt x="9877" y="0"/>
                  </a:moveTo>
                  <a:lnTo>
                    <a:pt x="4531856" y="0"/>
                  </a:lnTo>
                  <a:cubicBezTo>
                    <a:pt x="4537311" y="0"/>
                    <a:pt x="4541733" y="4422"/>
                    <a:pt x="4541733" y="9877"/>
                  </a:cubicBezTo>
                  <a:lnTo>
                    <a:pt x="4541733" y="2385331"/>
                  </a:lnTo>
                  <a:cubicBezTo>
                    <a:pt x="4541733" y="2390786"/>
                    <a:pt x="4537311" y="2395208"/>
                    <a:pt x="4531856" y="2395208"/>
                  </a:cubicBezTo>
                  <a:lnTo>
                    <a:pt x="9877" y="2395208"/>
                  </a:lnTo>
                  <a:cubicBezTo>
                    <a:pt x="4422" y="2395208"/>
                    <a:pt x="0" y="2390786"/>
                    <a:pt x="0" y="2385331"/>
                  </a:cubicBezTo>
                  <a:lnTo>
                    <a:pt x="0" y="9877"/>
                  </a:lnTo>
                  <a:cubicBezTo>
                    <a:pt x="0" y="4422"/>
                    <a:pt x="4422" y="0"/>
                    <a:pt x="9877" y="0"/>
                  </a:cubicBezTo>
                  <a:close/>
                </a:path>
              </a:pathLst>
            </a:custGeom>
            <a:solidFill>
              <a:srgbClr val="155C94"/>
            </a:solidFill>
          </p:spPr>
        </p:sp>
        <p:sp>
          <p:nvSpPr>
            <p:cNvPr name="TextBox 5" id="5"/>
            <p:cNvSpPr txBox="true"/>
            <p:nvPr/>
          </p:nvSpPr>
          <p:spPr>
            <a:xfrm>
              <a:off x="0" y="-38100"/>
              <a:ext cx="4541733" cy="243330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38739" y="1333002"/>
            <a:ext cx="13269288" cy="1026795"/>
          </a:xfrm>
          <a:prstGeom prst="rect">
            <a:avLst/>
          </a:prstGeom>
        </p:spPr>
        <p:txBody>
          <a:bodyPr anchor="t" rtlCol="false" tIns="0" lIns="0" bIns="0" rIns="0">
            <a:spAutoFit/>
          </a:bodyPr>
          <a:lstStyle/>
          <a:p>
            <a:pPr algn="l" marL="0" indent="0" lvl="0">
              <a:lnSpc>
                <a:spcPts val="6240"/>
              </a:lnSpc>
            </a:pPr>
            <a:r>
              <a:rPr lang="en-US" sz="6500">
                <a:solidFill>
                  <a:srgbClr val="EDEDED"/>
                </a:solidFill>
                <a:latin typeface="Rustic Printed"/>
                <a:ea typeface="Rustic Printed"/>
                <a:cs typeface="Rustic Printed"/>
                <a:sym typeface="Rustic Printed"/>
              </a:rPr>
              <a:t>NEXT PHASE</a:t>
            </a:r>
          </a:p>
        </p:txBody>
      </p:sp>
      <p:sp>
        <p:nvSpPr>
          <p:cNvPr name="TextBox 7" id="7"/>
          <p:cNvSpPr txBox="true"/>
          <p:nvPr/>
        </p:nvSpPr>
        <p:spPr>
          <a:xfrm rot="0">
            <a:off x="1838739" y="2710396"/>
            <a:ext cx="14610522" cy="6048800"/>
          </a:xfrm>
          <a:prstGeom prst="rect">
            <a:avLst/>
          </a:prstGeom>
        </p:spPr>
        <p:txBody>
          <a:bodyPr anchor="t" rtlCol="false" tIns="0" lIns="0" bIns="0" rIns="0">
            <a:spAutoFit/>
          </a:bodyPr>
          <a:lstStyle/>
          <a:p>
            <a:pPr algn="l" marL="642886" indent="-321443" lvl="1">
              <a:lnSpc>
                <a:spcPts val="4019"/>
              </a:lnSpc>
              <a:buFont typeface="Arial"/>
              <a:buChar char="•"/>
            </a:pPr>
            <a:r>
              <a:rPr lang="en-US" b="true" sz="2977" spc="178">
                <a:solidFill>
                  <a:srgbClr val="FFFFFF"/>
                </a:solidFill>
                <a:latin typeface="Canva Sans Bold"/>
                <a:ea typeface="Canva Sans Bold"/>
                <a:cs typeface="Canva Sans Bold"/>
                <a:sym typeface="Canva Sans Bold"/>
              </a:rPr>
              <a:t>Models</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Improve Performance</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Reduce Complexity</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Change some Preprocessing Technique</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Differentiate between different id cards </a:t>
            </a:r>
          </a:p>
          <a:p>
            <a:pPr algn="l">
              <a:lnSpc>
                <a:spcPts val="4019"/>
              </a:lnSpc>
            </a:pPr>
          </a:p>
          <a:p>
            <a:pPr algn="l" marL="642886" indent="-321443" lvl="1">
              <a:lnSpc>
                <a:spcPts val="4019"/>
              </a:lnSpc>
              <a:buFont typeface="Arial"/>
              <a:buChar char="•"/>
            </a:pPr>
            <a:r>
              <a:rPr lang="en-US" b="true" sz="2977" spc="178">
                <a:solidFill>
                  <a:srgbClr val="FFFFFF"/>
                </a:solidFill>
                <a:latin typeface="Canva Sans Bold"/>
                <a:ea typeface="Canva Sans Bold"/>
                <a:cs typeface="Canva Sans Bold"/>
                <a:sym typeface="Canva Sans Bold"/>
              </a:rPr>
              <a:t>BlockChain</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Automatic change in the Proposal Status </a:t>
            </a:r>
          </a:p>
          <a:p>
            <a:pPr algn="l" marL="1928658" indent="-482164" lvl="3">
              <a:lnSpc>
                <a:spcPts val="4019"/>
              </a:lnSpc>
              <a:buFont typeface="Arial"/>
              <a:buChar char="￭"/>
            </a:pPr>
            <a:r>
              <a:rPr lang="en-US" sz="2977" spc="178">
                <a:solidFill>
                  <a:srgbClr val="FFFFFF"/>
                </a:solidFill>
                <a:latin typeface="Canva Sans"/>
                <a:ea typeface="Canva Sans"/>
                <a:cs typeface="Canva Sans"/>
                <a:sym typeface="Canva Sans"/>
              </a:rPr>
              <a:t>Active, Pending, Closed</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Determining the most voted Option.</a:t>
            </a:r>
          </a:p>
          <a:p>
            <a:pPr algn="l" marL="1285772" indent="-428591" lvl="2">
              <a:lnSpc>
                <a:spcPts val="4019"/>
              </a:lnSpc>
              <a:buFont typeface="Arial"/>
              <a:buChar char="⚬"/>
            </a:pPr>
            <a:r>
              <a:rPr lang="en-US" sz="2977" spc="178">
                <a:solidFill>
                  <a:srgbClr val="FFFFFF"/>
                </a:solidFill>
                <a:latin typeface="Canva Sans"/>
                <a:ea typeface="Canva Sans"/>
                <a:cs typeface="Canva Sans"/>
                <a:sym typeface="Canva Sans"/>
              </a:rPr>
              <a:t>Making the Contract Upgradable.</a:t>
            </a:r>
          </a:p>
          <a:p>
            <a:pPr algn="l" marL="1285772" indent="-428591" lvl="2">
              <a:lnSpc>
                <a:spcPts val="4019"/>
              </a:lnSpc>
              <a:spcBef>
                <a:spcPct val="0"/>
              </a:spcBef>
              <a:buFont typeface="Arial"/>
              <a:buChar char="⚬"/>
            </a:pPr>
            <a:r>
              <a:rPr lang="en-US" sz="2977" spc="178">
                <a:solidFill>
                  <a:srgbClr val="FFFFFF"/>
                </a:solidFill>
                <a:latin typeface="Canva Sans"/>
                <a:ea typeface="Canva Sans"/>
                <a:cs typeface="Canva Sans"/>
                <a:sym typeface="Canva Sans"/>
              </a:rPr>
              <a:t>Encryption / Decryption Module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DAGVzELoo8k</dc:identifier>
  <dcterms:modified xsi:type="dcterms:W3CDTF">2011-08-01T06:04:30Z</dcterms:modified>
  <cp:revision>1</cp:revision>
  <dc:title>Blockchain based</dc:title>
</cp:coreProperties>
</file>